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Default Extension="doc" ContentType="application/msword"/>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bin" ContentType="application/vnd.openxmlformats-officedocument.oleObject"/>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tiff" ContentType="image/tiff"/>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Default Extension="wmf" ContentType="image/x-wmf"/>
  <Override PartName="/ppt/notesSlides/notesSlide18.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398" r:id="rId2"/>
    <p:sldId id="518" r:id="rId3"/>
    <p:sldId id="491" r:id="rId4"/>
    <p:sldId id="511" r:id="rId5"/>
    <p:sldId id="480" r:id="rId6"/>
    <p:sldId id="498" r:id="rId7"/>
    <p:sldId id="499" r:id="rId8"/>
    <p:sldId id="500" r:id="rId9"/>
    <p:sldId id="348" r:id="rId10"/>
    <p:sldId id="338" r:id="rId11"/>
    <p:sldId id="336" r:id="rId12"/>
    <p:sldId id="337" r:id="rId13"/>
    <p:sldId id="262" r:id="rId14"/>
    <p:sldId id="458" r:id="rId15"/>
    <p:sldId id="459" r:id="rId16"/>
    <p:sldId id="270" r:id="rId17"/>
    <p:sldId id="271" r:id="rId18"/>
    <p:sldId id="272" r:id="rId19"/>
    <p:sldId id="275" r:id="rId20"/>
    <p:sldId id="394" r:id="rId21"/>
    <p:sldId id="418" r:id="rId22"/>
    <p:sldId id="502" r:id="rId23"/>
    <p:sldId id="456" r:id="rId24"/>
    <p:sldId id="457" r:id="rId25"/>
    <p:sldId id="512" r:id="rId26"/>
    <p:sldId id="460" r:id="rId27"/>
    <p:sldId id="513" r:id="rId28"/>
    <p:sldId id="514" r:id="rId29"/>
    <p:sldId id="515" r:id="rId30"/>
    <p:sldId id="516" r:id="rId31"/>
    <p:sldId id="517" r:id="rId32"/>
    <p:sldId id="519" r:id="rId33"/>
    <p:sldId id="486" r:id="rId34"/>
    <p:sldId id="495" r:id="rId35"/>
    <p:sldId id="503" r:id="rId36"/>
    <p:sldId id="496" r:id="rId37"/>
    <p:sldId id="494" r:id="rId38"/>
    <p:sldId id="493" r:id="rId39"/>
    <p:sldId id="520" r:id="rId40"/>
    <p:sldId id="509" r:id="rId41"/>
    <p:sldId id="295" r:id="rId42"/>
    <p:sldId id="508" r:id="rId43"/>
    <p:sldId id="468" r:id="rId44"/>
    <p:sldId id="469" r:id="rId45"/>
    <p:sldId id="440" r:id="rId46"/>
    <p:sldId id="438" r:id="rId47"/>
    <p:sldId id="424" r:id="rId48"/>
    <p:sldId id="378"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436" autoAdjust="0"/>
    <p:restoredTop sz="92373" autoAdjust="0"/>
  </p:normalViewPr>
  <p:slideViewPr>
    <p:cSldViewPr>
      <p:cViewPr varScale="1">
        <p:scale>
          <a:sx n="69" d="100"/>
          <a:sy n="69" d="100"/>
        </p:scale>
        <p:origin x="-1392" y="-10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84.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92.wmf"/><Relationship Id="rId1" Type="http://schemas.openxmlformats.org/officeDocument/2006/relationships/image" Target="../media/image91.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126.wmf"/><Relationship Id="rId2" Type="http://schemas.openxmlformats.org/officeDocument/2006/relationships/image" Target="../media/image125.wmf"/><Relationship Id="rId1" Type="http://schemas.openxmlformats.org/officeDocument/2006/relationships/image" Target="../media/image124.wmf"/><Relationship Id="rId4" Type="http://schemas.openxmlformats.org/officeDocument/2006/relationships/image" Target="../media/image127.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134.wmf"/><Relationship Id="rId2" Type="http://schemas.openxmlformats.org/officeDocument/2006/relationships/image" Target="../media/image133.wmf"/><Relationship Id="rId1" Type="http://schemas.openxmlformats.org/officeDocument/2006/relationships/image" Target="../media/image132.wmf"/><Relationship Id="rId5" Type="http://schemas.openxmlformats.org/officeDocument/2006/relationships/image" Target="../media/image136.wmf"/><Relationship Id="rId4" Type="http://schemas.openxmlformats.org/officeDocument/2006/relationships/image" Target="../media/image135.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158.wmf"/><Relationship Id="rId2" Type="http://schemas.openxmlformats.org/officeDocument/2006/relationships/image" Target="../media/image157.wmf"/><Relationship Id="rId1" Type="http://schemas.openxmlformats.org/officeDocument/2006/relationships/image" Target="../media/image156.wmf"/><Relationship Id="rId5" Type="http://schemas.openxmlformats.org/officeDocument/2006/relationships/image" Target="../media/image160.wmf"/><Relationship Id="rId4" Type="http://schemas.openxmlformats.org/officeDocument/2006/relationships/image" Target="../media/image159.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68.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173.wmf"/><Relationship Id="rId1" Type="http://schemas.openxmlformats.org/officeDocument/2006/relationships/image" Target="../media/image172.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186.wmf"/><Relationship Id="rId2" Type="http://schemas.openxmlformats.org/officeDocument/2006/relationships/image" Target="../media/image185.wmf"/><Relationship Id="rId1" Type="http://schemas.openxmlformats.org/officeDocument/2006/relationships/image" Target="../media/image184.wmf"/><Relationship Id="rId5" Type="http://schemas.openxmlformats.org/officeDocument/2006/relationships/image" Target="../media/image188.wmf"/><Relationship Id="rId4" Type="http://schemas.openxmlformats.org/officeDocument/2006/relationships/image" Target="../media/image187.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95.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200.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8.wmf"/><Relationship Id="rId1" Type="http://schemas.openxmlformats.org/officeDocument/2006/relationships/image" Target="../media/image7.wmf"/><Relationship Id="rId4" Type="http://schemas.openxmlformats.org/officeDocument/2006/relationships/image" Target="../media/image10.w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204.wmf"/><Relationship Id="rId2" Type="http://schemas.openxmlformats.org/officeDocument/2006/relationships/image" Target="../media/image203.wmf"/><Relationship Id="rId1" Type="http://schemas.openxmlformats.org/officeDocument/2006/relationships/image" Target="../media/image202.wmf"/><Relationship Id="rId6" Type="http://schemas.openxmlformats.org/officeDocument/2006/relationships/image" Target="../media/image207.wmf"/><Relationship Id="rId5" Type="http://schemas.openxmlformats.org/officeDocument/2006/relationships/image" Target="../media/image206.wmf"/><Relationship Id="rId4" Type="http://schemas.openxmlformats.org/officeDocument/2006/relationships/image" Target="../media/image205.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209.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wmf"/><Relationship Id="rId1" Type="http://schemas.openxmlformats.org/officeDocument/2006/relationships/image" Target="../media/image16.wmf"/><Relationship Id="rId4" Type="http://schemas.openxmlformats.org/officeDocument/2006/relationships/image" Target="../media/image19.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24.wmf"/><Relationship Id="rId1" Type="http://schemas.openxmlformats.org/officeDocument/2006/relationships/image" Target="../media/image23.wmf"/><Relationship Id="rId4" Type="http://schemas.openxmlformats.org/officeDocument/2006/relationships/image" Target="../media/image2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image" Target="../media/image43.wmf"/><Relationship Id="rId1" Type="http://schemas.openxmlformats.org/officeDocument/2006/relationships/image" Target="../media/image42.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4.wmf"/></Relationships>
</file>

<file path=ppt/drawings/_rels/vmlDrawing8.vml.rels><?xml version="1.0" encoding="UTF-8" standalone="yes"?>
<Relationships xmlns="http://schemas.openxmlformats.org/package/2006/relationships"><Relationship Id="rId8" Type="http://schemas.openxmlformats.org/officeDocument/2006/relationships/image" Target="../media/image73.wmf"/><Relationship Id="rId3" Type="http://schemas.openxmlformats.org/officeDocument/2006/relationships/image" Target="../media/image68.wmf"/><Relationship Id="rId7" Type="http://schemas.openxmlformats.org/officeDocument/2006/relationships/image" Target="../media/image72.wmf"/><Relationship Id="rId2" Type="http://schemas.openxmlformats.org/officeDocument/2006/relationships/image" Target="../media/image67.wmf"/><Relationship Id="rId1" Type="http://schemas.openxmlformats.org/officeDocument/2006/relationships/image" Target="../media/image66.wmf"/><Relationship Id="rId6" Type="http://schemas.openxmlformats.org/officeDocument/2006/relationships/image" Target="../media/image71.wmf"/><Relationship Id="rId5" Type="http://schemas.openxmlformats.org/officeDocument/2006/relationships/image" Target="../media/image70.wmf"/><Relationship Id="rId4" Type="http://schemas.openxmlformats.org/officeDocument/2006/relationships/image" Target="../media/image69.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81.wmf"/><Relationship Id="rId1" Type="http://schemas.openxmlformats.org/officeDocument/2006/relationships/image" Target="../media/image8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4FDD388-A6A0-43C7-8A6D-4BDC2C5EDDE0}" type="datetimeFigureOut">
              <a:rPr lang="en-US" smtClean="0"/>
              <a:pPr/>
              <a:t>7/8/2011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4D3AB4E-5A5D-4EE4-B956-1966A29FAD55}"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p:spPr>
      </p:sp>
      <p:sp>
        <p:nvSpPr>
          <p:cNvPr id="860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6D3A2582-D509-4092-988D-3017AB3CBF1F}"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p:txBody>
          <a:bodyPr/>
          <a:lstStyle/>
          <a:p>
            <a:pPr>
              <a:defRPr/>
            </a:pPr>
            <a:fld id="{8BD8C3C3-CCCD-4C96-B894-6C5B6786A4A1}" type="slidenum">
              <a:rPr lang="en-US" smtClean="0"/>
              <a:pPr>
                <a:defRPr/>
              </a:pPr>
              <a:t>17</a:t>
            </a:fld>
            <a:endParaRPr lang="en-US" smtClean="0"/>
          </a:p>
        </p:txBody>
      </p:sp>
      <p:sp>
        <p:nvSpPr>
          <p:cNvPr id="962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62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dirty="0" smtClean="0"/>
              <a:t>capillary force on the particle balances the Stokes drag.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p:spPr>
      </p:sp>
      <p:sp>
        <p:nvSpPr>
          <p:cNvPr id="9728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kern="1200" baseline="0" dirty="0" smtClean="0">
                <a:solidFill>
                  <a:schemeClr val="tx1"/>
                </a:solidFill>
                <a:latin typeface="+mn-lt"/>
                <a:ea typeface="+mn-ea"/>
                <a:cs typeface="+mn-cs"/>
              </a:rPr>
              <a:t>the area densities agree both qualitatively and quantitatively </a:t>
            </a:r>
          </a:p>
          <a:p>
            <a:r>
              <a:rPr lang="en-US" sz="1200" kern="1200" baseline="0" dirty="0" smtClean="0">
                <a:solidFill>
                  <a:schemeClr val="tx1"/>
                </a:solidFill>
                <a:latin typeface="+mn-lt"/>
                <a:ea typeface="+mn-ea"/>
                <a:cs typeface="+mn-cs"/>
              </a:rPr>
              <a:t>(along the contour </a:t>
            </a:r>
            <a:r>
              <a:rPr lang="en-US" sz="1200" i="1" kern="1200" baseline="0" dirty="0" smtClean="0">
                <a:solidFill>
                  <a:schemeClr val="tx1"/>
                </a:solidFill>
                <a:latin typeface="+mn-lt"/>
                <a:ea typeface="+mn-ea"/>
                <a:cs typeface="+mn-cs"/>
              </a:rPr>
              <a:t>s=2.6s0, corresponding to an ellipse of major semi-axis equal to 5.5R, the maximum error is less than 8%, and it decreases at large distances). However, near the particle surface differences emerge.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Within 3 radii of the cylinder surfaces, the exact solution for the interfacial deformation and the elliptical </a:t>
            </a:r>
            <a:r>
              <a:rPr lang="en-US" sz="1200" kern="1200" dirty="0" err="1" smtClean="0">
                <a:solidFill>
                  <a:schemeClr val="tx1"/>
                </a:solidFill>
                <a:latin typeface="+mn-lt"/>
                <a:ea typeface="+mn-ea"/>
                <a:cs typeface="+mn-cs"/>
              </a:rPr>
              <a:t>quadrupolar</a:t>
            </a:r>
            <a:r>
              <a:rPr lang="en-US" sz="1200" kern="1200" dirty="0" smtClean="0">
                <a:solidFill>
                  <a:schemeClr val="tx1"/>
                </a:solidFill>
                <a:latin typeface="+mn-lt"/>
                <a:ea typeface="+mn-ea"/>
                <a:cs typeface="+mn-cs"/>
              </a:rPr>
              <a:t> mode agree to within 8% for cylinders of aspect ratio 3; agreement improves rapidly farther from the particle. This motivates the use of the pair potential based on interacting elliptical </a:t>
            </a:r>
            <a:r>
              <a:rPr lang="en-US" sz="1200" kern="1200" dirty="0" err="1" smtClean="0">
                <a:solidFill>
                  <a:schemeClr val="tx1"/>
                </a:solidFill>
                <a:latin typeface="+mn-lt"/>
                <a:ea typeface="+mn-ea"/>
                <a:cs typeface="+mn-cs"/>
              </a:rPr>
              <a:t>quadrupolar</a:t>
            </a:r>
            <a:r>
              <a:rPr lang="en-US" sz="1200" kern="1200" dirty="0" smtClean="0">
                <a:solidFill>
                  <a:schemeClr val="tx1"/>
                </a:solidFill>
                <a:latin typeface="+mn-lt"/>
                <a:ea typeface="+mn-ea"/>
                <a:cs typeface="+mn-cs"/>
              </a:rPr>
              <a:t> deformations quite near to the particles- i.e. for center to center distances comparable to 12 radii.  We justify this pair potential </a:t>
            </a:r>
            <a:r>
              <a:rPr lang="en-US" sz="1200" i="1" kern="1200" dirty="0" smtClean="0">
                <a:solidFill>
                  <a:schemeClr val="tx1"/>
                </a:solidFill>
                <a:latin typeface="+mn-lt"/>
                <a:ea typeface="+mn-ea"/>
                <a:cs typeface="+mn-cs"/>
              </a:rPr>
              <a:t>a posteriori</a:t>
            </a:r>
            <a:r>
              <a:rPr lang="en-US" sz="1200" kern="1200" dirty="0" smtClean="0">
                <a:solidFill>
                  <a:schemeClr val="tx1"/>
                </a:solidFill>
                <a:latin typeface="+mn-lt"/>
                <a:ea typeface="+mn-ea"/>
                <a:cs typeface="+mn-cs"/>
              </a:rPr>
              <a:t> by comparison to experiment.</a:t>
            </a:r>
          </a:p>
          <a:p>
            <a:r>
              <a:rPr lang="en-US" sz="1200" kern="1200" dirty="0" smtClean="0">
                <a:solidFill>
                  <a:schemeClr val="tx1"/>
                </a:solidFill>
                <a:latin typeface="+mn-lt"/>
                <a:ea typeface="+mn-ea"/>
                <a:cs typeface="+mn-cs"/>
              </a:rPr>
              <a:t>We integrate to find the excess surface area of the interface between s=2.6s</a:t>
            </a:r>
            <a:r>
              <a:rPr lang="en-US" sz="1200" kern="1200" baseline="-25000" dirty="0" smtClean="0">
                <a:solidFill>
                  <a:schemeClr val="tx1"/>
                </a:solidFill>
                <a:latin typeface="+mn-lt"/>
                <a:ea typeface="+mn-ea"/>
                <a:cs typeface="+mn-cs"/>
              </a:rPr>
              <a:t>0 </a:t>
            </a:r>
            <a:r>
              <a:rPr lang="en-US" sz="1200" kern="1200" dirty="0" smtClean="0">
                <a:solidFill>
                  <a:schemeClr val="tx1"/>
                </a:solidFill>
                <a:latin typeface="+mn-lt"/>
                <a:ea typeface="+mn-ea"/>
                <a:cs typeface="+mn-cs"/>
              </a:rPr>
              <a:t>(an ellipse of major semi-axis 5.5R, 3 radii longer than that of the particle)</a:t>
            </a:r>
            <a:r>
              <a:rPr lang="en-US" sz="1200" b="1"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and the cylinder surface itself.  The resulting excess surface energy is , which is on the same order of magnitude as that predicted by the elliptical </a:t>
            </a:r>
            <a:r>
              <a:rPr lang="en-US" sz="1200" kern="1200" dirty="0" err="1" smtClean="0">
                <a:solidFill>
                  <a:schemeClr val="tx1"/>
                </a:solidFill>
                <a:latin typeface="+mn-lt"/>
                <a:ea typeface="+mn-ea"/>
                <a:cs typeface="+mn-cs"/>
              </a:rPr>
              <a:t>quadrupole</a:t>
            </a:r>
            <a:r>
              <a:rPr lang="en-US" sz="1200" kern="1200" dirty="0" smtClean="0">
                <a:solidFill>
                  <a:schemeClr val="tx1"/>
                </a:solidFill>
                <a:latin typeface="+mn-lt"/>
                <a:ea typeface="+mn-ea"/>
                <a:cs typeface="+mn-cs"/>
              </a:rPr>
              <a:t> in the outer domain.  Most of this energy (72%) is concentrated near the cylinder end face, where </a:t>
            </a:r>
            <a:r>
              <a:rPr lang="en-US" sz="1200" i="1" kern="1200" dirty="0" smtClean="0">
                <a:solidFill>
                  <a:schemeClr val="tx1"/>
                </a:solidFill>
                <a:latin typeface="+mn-lt"/>
                <a:ea typeface="+mn-ea"/>
                <a:cs typeface="+mn-cs"/>
              </a:rPr>
              <a:t>h</a:t>
            </a:r>
            <a:r>
              <a:rPr lang="en-US" sz="1200" kern="1200" dirty="0" smtClean="0">
                <a:solidFill>
                  <a:schemeClr val="tx1"/>
                </a:solidFill>
                <a:latin typeface="+mn-lt"/>
                <a:ea typeface="+mn-ea"/>
                <a:cs typeface="+mn-cs"/>
              </a:rPr>
              <a:t>&gt;0 and the surface gradients are steepest.  This concentration near the end face becomes more significant for larger aspect ratios.  For example, for and =80</a:t>
            </a:r>
            <a:r>
              <a:rPr lang="en-US" sz="1200" kern="1200" baseline="30000" dirty="0" smtClean="0">
                <a:solidFill>
                  <a:schemeClr val="tx1"/>
                </a:solidFill>
                <a:latin typeface="+mn-lt"/>
                <a:ea typeface="+mn-ea"/>
                <a:cs typeface="+mn-cs"/>
              </a:rPr>
              <a:t>o</a:t>
            </a:r>
            <a:r>
              <a:rPr lang="en-US" sz="1200" kern="1200" dirty="0" smtClean="0">
                <a:solidFill>
                  <a:schemeClr val="tx1"/>
                </a:solidFill>
                <a:latin typeface="+mn-lt"/>
                <a:ea typeface="+mn-ea"/>
                <a:cs typeface="+mn-cs"/>
              </a:rPr>
              <a:t>, approximately 88% of the excess surface area</a:t>
            </a:r>
            <a:r>
              <a:rPr lang="en-US" sz="1200" b="1"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is concentrated in the region h&gt;0 within an ellipse of major semi-axis 3 radii longer than that of the particle</a:t>
            </a:r>
            <a:endParaRPr lang="en-US" dirty="0" smtClean="0"/>
          </a:p>
        </p:txBody>
      </p:sp>
      <p:sp>
        <p:nvSpPr>
          <p:cNvPr id="4" name="Slide Number Placeholder 3"/>
          <p:cNvSpPr>
            <a:spLocks noGrp="1"/>
          </p:cNvSpPr>
          <p:nvPr>
            <p:ph type="sldNum" sz="quarter" idx="5"/>
          </p:nvPr>
        </p:nvSpPr>
        <p:spPr/>
        <p:txBody>
          <a:bodyPr/>
          <a:lstStyle/>
          <a:p>
            <a:pPr>
              <a:defRPr/>
            </a:pPr>
            <a:fld id="{308F0EF3-8352-487D-B297-C08908078BBE}" type="slidenum">
              <a:rPr lang="en-US" smtClean="0"/>
              <a:pPr>
                <a:defRPr/>
              </a:pPr>
              <a:t>18</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p:txBody>
          <a:bodyPr/>
          <a:lstStyle/>
          <a:p>
            <a:pPr>
              <a:defRPr/>
            </a:pPr>
            <a:fld id="{1D7C63F6-16A5-4730-9865-19882BC44EC5}" type="slidenum">
              <a:rPr lang="en-US" smtClean="0"/>
              <a:pPr>
                <a:defRPr/>
              </a:pPr>
              <a:t>19</a:t>
            </a:fld>
            <a:endParaRPr lang="en-US" smtClean="0"/>
          </a:p>
        </p:txBody>
      </p:sp>
      <p:sp>
        <p:nvSpPr>
          <p:cNvPr id="993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93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dirty="0" smtClean="0"/>
              <a:t>Simulation of two interacting </a:t>
            </a:r>
            <a:r>
              <a:rPr lang="en-US" dirty="0" err="1" smtClean="0"/>
              <a:t>quadrupoles</a:t>
            </a:r>
            <a:r>
              <a:rPr lang="en-US" dirty="0" smtClean="0"/>
              <a:t> to check the DYNAMICS OF APPROACH. </a:t>
            </a:r>
            <a:endParaRPr lang="en-US" dirty="0" smtClean="0"/>
          </a:p>
          <a:p>
            <a:pPr eaLnBrk="1" hangingPunct="1"/>
            <a:r>
              <a:rPr lang="en-US" dirty="0" smtClean="0"/>
              <a:t>The </a:t>
            </a:r>
            <a:r>
              <a:rPr lang="en-US" dirty="0" smtClean="0"/>
              <a:t>particle position and orientation are updated </a:t>
            </a:r>
            <a:r>
              <a:rPr lang="en-US" dirty="0" err="1" smtClean="0"/>
              <a:t>explicitely</a:t>
            </a:r>
            <a:r>
              <a:rPr lang="en-US" dirty="0" smtClean="0"/>
              <a:t> in time by a </a:t>
            </a:r>
            <a:r>
              <a:rPr lang="en-US" dirty="0" err="1" smtClean="0"/>
              <a:t>straighforward</a:t>
            </a:r>
            <a:r>
              <a:rPr lang="en-US" dirty="0" smtClean="0"/>
              <a:t> Euler scheme. </a:t>
            </a:r>
            <a:endParaRPr lang="en-US" dirty="0" smtClean="0"/>
          </a:p>
          <a:p>
            <a:pPr eaLnBrk="1" hangingPunct="1"/>
            <a:r>
              <a:rPr lang="en-US" dirty="0" smtClean="0"/>
              <a:t>Assumed </a:t>
            </a:r>
            <a:r>
              <a:rPr lang="en-US" dirty="0" smtClean="0"/>
              <a:t>(</a:t>
            </a:r>
            <a:r>
              <a:rPr lang="en-US" dirty="0" err="1" smtClean="0"/>
              <a:t>i</a:t>
            </a:r>
            <a:r>
              <a:rPr lang="en-US" dirty="0" smtClean="0"/>
              <a:t>)</a:t>
            </a:r>
            <a:r>
              <a:rPr lang="en-US" baseline="0" dirty="0" smtClean="0"/>
              <a:t> </a:t>
            </a:r>
            <a:r>
              <a:rPr lang="en-US" dirty="0" smtClean="0"/>
              <a:t>that the resistance matrix is diagonal, (ii) that rotation and translation are decoupled from a hydrodynamic point of view.</a:t>
            </a:r>
            <a:r>
              <a:rPr lang="en-US" baseline="0" dirty="0" smtClean="0"/>
              <a:t> </a:t>
            </a:r>
            <a:endParaRPr lang="en-US" baseline="0" dirty="0" smtClean="0"/>
          </a:p>
          <a:p>
            <a:pPr eaLnBrk="1" hangingPunct="1"/>
            <a:r>
              <a:rPr lang="en-US" dirty="0" smtClean="0"/>
              <a:t>Drag </a:t>
            </a:r>
            <a:r>
              <a:rPr lang="en-US" dirty="0" smtClean="0"/>
              <a:t>coefficients </a:t>
            </a:r>
            <a:r>
              <a:rPr lang="en-US" dirty="0" smtClean="0"/>
              <a:t>from</a:t>
            </a:r>
            <a:r>
              <a:rPr lang="en-US" baseline="0" dirty="0" smtClean="0"/>
              <a:t> experiment</a:t>
            </a:r>
          </a:p>
          <a:p>
            <a:pPr eaLnBrk="1" hangingPunct="1"/>
            <a:endParaRPr lang="en-US" baseline="0" dirty="0" smtClean="0"/>
          </a:p>
          <a:p>
            <a:pPr eaLnBrk="1" hangingPunct="1"/>
            <a:r>
              <a:rPr lang="en-US" dirty="0" smtClean="0"/>
              <a:t>MOVIE</a:t>
            </a:r>
            <a:r>
              <a:rPr lang="en-US" dirty="0" smtClean="0"/>
              <a:t>: The particles approach each other and rotate, initially slowly. Then the torque on the particles increases so that the angular velocity increases until the particles join their ends. </a:t>
            </a:r>
            <a:r>
              <a:rPr lang="en-US" dirty="0" smtClean="0"/>
              <a:t>This plot- a </a:t>
            </a:r>
            <a:r>
              <a:rPr lang="en-US" dirty="0" smtClean="0"/>
              <a:t>quantitative comparison </a:t>
            </a:r>
            <a:r>
              <a:rPr lang="en-US" dirty="0" smtClean="0"/>
              <a:t>reveals </a:t>
            </a:r>
            <a:r>
              <a:rPr lang="en-US" dirty="0" smtClean="0"/>
              <a:t>slight differences</a:t>
            </a:r>
            <a:r>
              <a:rPr lang="en-US" dirty="0" smtClean="0"/>
              <a:t>.</a:t>
            </a:r>
            <a:endParaRPr lang="en-US" dirty="0" smtClean="0"/>
          </a:p>
          <a:p>
            <a:r>
              <a:rPr lang="en-US" sz="1200" kern="1200" baseline="0" dirty="0" smtClean="0">
                <a:solidFill>
                  <a:schemeClr val="tx1"/>
                </a:solidFill>
                <a:latin typeface="+mn-lt"/>
                <a:ea typeface="+mn-ea"/>
                <a:cs typeface="+mn-cs"/>
              </a:rPr>
              <a:t>drag coefficient to translation CD≈0.53; to rotation CD * =0.09</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Details: Lewandowski et al Langmuir 2010</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Ellipsoidal </a:t>
            </a:r>
            <a:r>
              <a:rPr lang="en-US" sz="1200" dirty="0" err="1" smtClean="0"/>
              <a:t>qps</a:t>
            </a:r>
            <a:r>
              <a:rPr lang="en-US" sz="1200" dirty="0" smtClean="0"/>
              <a:t> for ellipsoids in contact: r</a:t>
            </a:r>
            <a:r>
              <a:rPr lang="en-US" sz="1200" baseline="-25000" dirty="0" smtClean="0"/>
              <a:t>12</a:t>
            </a:r>
            <a:r>
              <a:rPr lang="en-US" sz="1200" dirty="0" smtClean="0"/>
              <a:t> decreases as rotate from tip to tip to side to side</a:t>
            </a:r>
          </a:p>
          <a:p>
            <a:r>
              <a:rPr lang="en-US" sz="1200" dirty="0" smtClean="0"/>
              <a:t>Shallow energy for many angles: may be related to strong bending of ellipsoidal chains: (weak spring constant)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showed that, on relatively dilute interfaces, ellipsoidal particles assemble by capillary interactions to form chains with ellipsoids oriented either tip-to-tip (silica coated PS ellipsoids) or side-to-side (PS ellipsoids).    The particles approach at rates in agreement with the pair potential derived by </a:t>
            </a:r>
            <a:r>
              <a:rPr lang="en-US" sz="1200" kern="1200" dirty="0" err="1" smtClean="0">
                <a:solidFill>
                  <a:schemeClr val="tx1"/>
                </a:solidFill>
                <a:latin typeface="+mn-lt"/>
                <a:ea typeface="+mn-ea"/>
                <a:cs typeface="+mn-cs"/>
              </a:rPr>
              <a:t>Stamou</a:t>
            </a:r>
            <a:r>
              <a:rPr lang="en-US" sz="1200" kern="1200" dirty="0" smtClean="0">
                <a:solidFill>
                  <a:schemeClr val="tx1"/>
                </a:solidFill>
                <a:latin typeface="+mn-lt"/>
                <a:ea typeface="+mn-ea"/>
                <a:cs typeface="+mn-cs"/>
              </a:rPr>
              <a:t> for tip-to-tip alignment.  Differing power law approaches are reported for side-to-side approach.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Side-to-side assembly is shown to be the minimum energy configuration for a pair of identical ellipsoids in a numerical study.  Analysis was used to define a projected, fixed location for the contact line thereby simplifying the numerical simulation of a pair of ellipses interacting through capillarity.  The surface shape was expanded in elliptical </a:t>
            </a:r>
            <a:r>
              <a:rPr lang="en-US" sz="1200" kern="1200" dirty="0" err="1" smtClean="0">
                <a:solidFill>
                  <a:schemeClr val="tx1"/>
                </a:solidFill>
                <a:latin typeface="+mn-lt"/>
                <a:ea typeface="+mn-ea"/>
                <a:cs typeface="+mn-cs"/>
              </a:rPr>
              <a:t>multipoles</a:t>
            </a:r>
            <a:r>
              <a:rPr lang="en-US" sz="1200" kern="1200" dirty="0" smtClean="0">
                <a:solidFill>
                  <a:schemeClr val="tx1"/>
                </a:solidFill>
                <a:latin typeface="+mn-lt"/>
                <a:ea typeface="+mn-ea"/>
                <a:cs typeface="+mn-cs"/>
              </a:rPr>
              <a:t> appropriate for elongated particles. The amplitude of the elliptical </a:t>
            </a:r>
            <a:r>
              <a:rPr lang="en-US" sz="1200" kern="1200" dirty="0" err="1" smtClean="0">
                <a:solidFill>
                  <a:schemeClr val="tx1"/>
                </a:solidFill>
                <a:latin typeface="+mn-lt"/>
                <a:ea typeface="+mn-ea"/>
                <a:cs typeface="+mn-cs"/>
              </a:rPr>
              <a:t>quadrupolar</a:t>
            </a:r>
            <a:r>
              <a:rPr lang="en-US" sz="1200" kern="1200" dirty="0" smtClean="0">
                <a:solidFill>
                  <a:schemeClr val="tx1"/>
                </a:solidFill>
                <a:latin typeface="+mn-lt"/>
                <a:ea typeface="+mn-ea"/>
                <a:cs typeface="+mn-cs"/>
              </a:rPr>
              <a:t> mode, determined numerically, was larger by orders of magnitude than the other modes in the expansion.  Interactions between a pair of identical ellipsoids (of aspect ratio 5.0 and contact angle 66</a:t>
            </a:r>
            <a:r>
              <a:rPr lang="en-US" sz="1200" kern="1200" baseline="30000" dirty="0" smtClean="0">
                <a:solidFill>
                  <a:schemeClr val="tx1"/>
                </a:solidFill>
                <a:latin typeface="+mn-lt"/>
                <a:ea typeface="+mn-ea"/>
                <a:cs typeface="+mn-cs"/>
              </a:rPr>
              <a:t>o</a:t>
            </a:r>
            <a:r>
              <a:rPr lang="en-US" sz="1200" kern="1200" dirty="0" smtClean="0">
                <a:solidFill>
                  <a:schemeClr val="tx1"/>
                </a:solidFill>
                <a:latin typeface="+mn-lt"/>
                <a:ea typeface="+mn-ea"/>
                <a:cs typeface="+mn-cs"/>
              </a:rPr>
              <a:t>) were simulated; tip to tip assembly was favored for particle separations larger than the particle length, side to side assembly was favored for smaller center to center distances. Departures from the pair interactions derived by </a:t>
            </a:r>
            <a:r>
              <a:rPr lang="en-US" sz="1200" kern="1200" dirty="0" err="1" smtClean="0">
                <a:solidFill>
                  <a:schemeClr val="tx1"/>
                </a:solidFill>
                <a:latin typeface="+mn-lt"/>
                <a:ea typeface="+mn-ea"/>
                <a:cs typeface="+mn-cs"/>
              </a:rPr>
              <a:t>Stamou</a:t>
            </a:r>
            <a:r>
              <a:rPr lang="en-US" sz="1200" kern="1200" dirty="0" smtClean="0">
                <a:solidFill>
                  <a:schemeClr val="tx1"/>
                </a:solidFill>
                <a:latin typeface="+mn-lt"/>
                <a:ea typeface="+mn-ea"/>
                <a:cs typeface="+mn-cs"/>
              </a:rPr>
              <a:t> occur for center-to-center distances comparable to 2 particle lengths.  Asymptotic behavior of fluctuation induced forces is reported.</a:t>
            </a:r>
          </a:p>
          <a:p>
            <a:endParaRPr lang="en-US" dirty="0"/>
          </a:p>
        </p:txBody>
      </p:sp>
      <p:sp>
        <p:nvSpPr>
          <p:cNvPr id="4" name="Slide Number Placeholder 3"/>
          <p:cNvSpPr>
            <a:spLocks noGrp="1"/>
          </p:cNvSpPr>
          <p:nvPr>
            <p:ph type="sldNum" sz="quarter" idx="10"/>
          </p:nvPr>
        </p:nvSpPr>
        <p:spPr/>
        <p:txBody>
          <a:bodyPr/>
          <a:lstStyle/>
          <a:p>
            <a:fld id="{74D3AB4E-5A5D-4EE4-B956-1966A29FAD55}" type="slidenum">
              <a:rPr lang="en-US" smtClean="0"/>
              <a:pPr/>
              <a:t>20</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secret lies in the large surface rise at the end-face of the cylinder. A sort of half capillary bridge forms between two particles and to bend the two particles in plane I have to distort this bridge, and this costs energy.</a:t>
            </a:r>
            <a:endParaRPr lang="en-US" dirty="0"/>
          </a:p>
        </p:txBody>
      </p:sp>
      <p:sp>
        <p:nvSpPr>
          <p:cNvPr id="4" name="Slide Number Placeholder 3"/>
          <p:cNvSpPr>
            <a:spLocks noGrp="1"/>
          </p:cNvSpPr>
          <p:nvPr>
            <p:ph type="sldNum" sz="quarter" idx="10"/>
          </p:nvPr>
        </p:nvSpPr>
        <p:spPr/>
        <p:txBody>
          <a:bodyPr/>
          <a:lstStyle/>
          <a:p>
            <a:fld id="{A1C9F743-399C-0A4A-8E74-7BBA8D9D201D}" type="slidenum">
              <a:rPr lang="en-US" smtClean="0"/>
              <a:pPr/>
              <a:t>21</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Chains </a:t>
            </a:r>
            <a:r>
              <a:rPr lang="en-US" dirty="0" smtClean="0"/>
              <a:t>should also </a:t>
            </a:r>
            <a:r>
              <a:rPr lang="en-US" dirty="0" smtClean="0"/>
              <a:t>display</a:t>
            </a:r>
            <a:r>
              <a:rPr lang="en-US" baseline="0" dirty="0" smtClean="0"/>
              <a:t> a yielding torque, beyond which the material strain softens and, again, the chain will snap to a configuration with the cylinders side-to-side. </a:t>
            </a:r>
            <a:endParaRPr lang="en-US" dirty="0"/>
          </a:p>
        </p:txBody>
      </p:sp>
      <p:sp>
        <p:nvSpPr>
          <p:cNvPr id="4" name="Slide Number Placeholder 3"/>
          <p:cNvSpPr>
            <a:spLocks noGrp="1"/>
          </p:cNvSpPr>
          <p:nvPr>
            <p:ph type="sldNum" sz="quarter" idx="10"/>
          </p:nvPr>
        </p:nvSpPr>
        <p:spPr/>
        <p:txBody>
          <a:bodyPr/>
          <a:lstStyle/>
          <a:p>
            <a:fld id="{A1C9F743-399C-0A4A-8E74-7BBA8D9D201D}" type="slidenum">
              <a:rPr lang="en-US" smtClean="0"/>
              <a:pPr/>
              <a:t>22</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1C9F743-399C-0A4A-8E74-7BBA8D9D201D}" type="slidenum">
              <a:rPr lang="en-US" smtClean="0"/>
              <a:pPr/>
              <a:t>26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p:spPr>
      </p:sp>
      <p:sp>
        <p:nvSpPr>
          <p:cNvPr id="1105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149B0902-755B-44B3-BE5A-DCBB59B6F8E5}" type="slidenum">
              <a:rPr lang="en-US" smtClean="0"/>
              <a:pPr>
                <a:defRPr/>
              </a:pPr>
              <a:t>27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p:spPr>
      </p:sp>
      <p:sp>
        <p:nvSpPr>
          <p:cNvPr id="10854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D/L= 1/3</a:t>
            </a:r>
          </a:p>
          <a:p>
            <a:endParaRPr lang="en-US" smtClean="0"/>
          </a:p>
        </p:txBody>
      </p:sp>
      <p:sp>
        <p:nvSpPr>
          <p:cNvPr id="4" name="Slide Number Placeholder 3"/>
          <p:cNvSpPr>
            <a:spLocks noGrp="1"/>
          </p:cNvSpPr>
          <p:nvPr>
            <p:ph type="sldNum" sz="quarter" idx="5"/>
          </p:nvPr>
        </p:nvSpPr>
        <p:spPr/>
        <p:txBody>
          <a:bodyPr/>
          <a:lstStyle/>
          <a:p>
            <a:pPr>
              <a:defRPr/>
            </a:pPr>
            <a:fld id="{7CC92E8A-4CB9-44CD-A914-4D7A048E3C83}" type="slidenum">
              <a:rPr lang="en-US" smtClean="0"/>
              <a:pPr>
                <a:defRPr/>
              </a:pPr>
              <a:t>30</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p:spPr>
      </p:sp>
      <p:sp>
        <p:nvSpPr>
          <p:cNvPr id="1095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A118F974-F46F-4393-BBE2-A743F507AEA7}" type="slidenum">
              <a:rPr lang="en-US" smtClean="0"/>
              <a:pPr>
                <a:defRPr/>
              </a:pPr>
              <a:t>31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The interface deflections created by these undulated contact lines…</a:t>
            </a:r>
          </a:p>
          <a:p>
            <a:endParaRPr lang="en-US" dirty="0" smtClean="0"/>
          </a:p>
          <a:p>
            <a:endParaRPr lang="en-US" dirty="0" smtClean="0"/>
          </a:p>
          <a:p>
            <a:pPr eaLnBrk="1" hangingPunct="1">
              <a:spcBef>
                <a:spcPct val="0"/>
              </a:spcBef>
            </a:pPr>
            <a:r>
              <a:rPr lang="en-US" dirty="0" smtClean="0"/>
              <a:t>Capillary interactions strong </a:t>
            </a:r>
            <a:r>
              <a:rPr lang="en-US" dirty="0" err="1" smtClean="0"/>
              <a:t>microscale</a:t>
            </a:r>
            <a:r>
              <a:rPr lang="en-US" dirty="0" smtClean="0"/>
              <a:t> and potential important at far smaller scales.</a:t>
            </a:r>
          </a:p>
          <a:p>
            <a:endParaRPr lang="en-US" dirty="0" smtClean="0"/>
          </a:p>
          <a:p>
            <a:endParaRPr lang="en-US" dirty="0" smtClean="0"/>
          </a:p>
        </p:txBody>
      </p:sp>
      <p:sp>
        <p:nvSpPr>
          <p:cNvPr id="4" name="Slide Number Placeholder 3"/>
          <p:cNvSpPr>
            <a:spLocks noGrp="1"/>
          </p:cNvSpPr>
          <p:nvPr>
            <p:ph type="sldNum" sz="quarter" idx="5"/>
          </p:nvPr>
        </p:nvSpPr>
        <p:spPr/>
        <p:txBody>
          <a:bodyPr/>
          <a:lstStyle/>
          <a:p>
            <a:pPr>
              <a:defRPr/>
            </a:pPr>
            <a:fld id="{53E844AC-90EF-4CF1-BA0E-5B70653B8A22}" type="slidenum">
              <a:rPr lang="en-US" smtClean="0"/>
              <a:pPr>
                <a:defRPr/>
              </a:pPr>
              <a:t>7</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p:spPr>
      </p:sp>
      <p:sp>
        <p:nvSpPr>
          <p:cNvPr id="1003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glass Trough</a:t>
            </a:r>
          </a:p>
          <a:p>
            <a:pPr lvl="1" eaLnBrk="1" hangingPunct="1">
              <a:spcBef>
                <a:spcPct val="0"/>
              </a:spcBef>
            </a:pPr>
            <a:r>
              <a:rPr lang="en-US" smtClean="0"/>
              <a:t>Water pins at Edges</a:t>
            </a:r>
          </a:p>
          <a:p>
            <a:pPr lvl="2" eaLnBrk="1" hangingPunct="1">
              <a:spcBef>
                <a:spcPct val="0"/>
              </a:spcBef>
            </a:pPr>
            <a:r>
              <a:rPr lang="en-US" smtClean="0"/>
              <a:t>Three phase contact line remains the same </a:t>
            </a:r>
          </a:p>
          <a:p>
            <a:pPr lvl="2" eaLnBrk="1" hangingPunct="1">
              <a:spcBef>
                <a:spcPct val="0"/>
              </a:spcBef>
            </a:pPr>
            <a:r>
              <a:rPr lang="en-US" smtClean="0"/>
              <a:t>Increasing volume leads to transformation from convex to concave</a:t>
            </a:r>
          </a:p>
          <a:p>
            <a:pPr lvl="3" eaLnBrk="1" hangingPunct="1">
              <a:spcBef>
                <a:spcPct val="0"/>
              </a:spcBef>
            </a:pPr>
            <a:r>
              <a:rPr lang="en-US" smtClean="0"/>
              <a:t>Rods rotate from perpendicular with respect to the walls to parallel</a:t>
            </a:r>
          </a:p>
          <a:p>
            <a:pPr eaLnBrk="1" hangingPunct="1">
              <a:spcBef>
                <a:spcPct val="0"/>
              </a:spcBef>
            </a:pPr>
            <a:endParaRPr lang="en-US" smtClean="0"/>
          </a:p>
        </p:txBody>
      </p:sp>
      <p:sp>
        <p:nvSpPr>
          <p:cNvPr id="307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499B3D6-ACF0-468C-9C7B-B0BFA8680EB6}" type="slidenum">
              <a:rPr lang="en-US" smtClean="0"/>
              <a:pPr fontAlgn="base">
                <a:spcBef>
                  <a:spcPct val="0"/>
                </a:spcBef>
                <a:spcAft>
                  <a:spcPct val="0"/>
                </a:spcAft>
                <a:defRPr/>
              </a:pPr>
              <a:t>33</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D=7 microns, L=50 microns</a:t>
            </a:r>
          </a:p>
        </p:txBody>
      </p:sp>
      <p:sp>
        <p:nvSpPr>
          <p:cNvPr id="4" name="Slide Number Placeholder 3"/>
          <p:cNvSpPr>
            <a:spLocks noGrp="1"/>
          </p:cNvSpPr>
          <p:nvPr>
            <p:ph type="sldNum" sz="quarter" idx="5"/>
          </p:nvPr>
        </p:nvSpPr>
        <p:spPr/>
        <p:txBody>
          <a:bodyPr/>
          <a:lstStyle/>
          <a:p>
            <a:pPr>
              <a:defRPr/>
            </a:pPr>
            <a:fld id="{E0E9806B-876C-4965-9C85-10536FBB9A70}" type="slidenum">
              <a:rPr lang="en-US" smtClean="0"/>
              <a:pPr>
                <a:defRPr/>
              </a:pPr>
              <a:t>34</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p:spPr>
      </p:sp>
      <p:sp>
        <p:nvSpPr>
          <p:cNvPr id="1034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The main points from this analysis are</a:t>
            </a:r>
          </a:p>
          <a:p>
            <a:pPr eaLnBrk="1" hangingPunct="1">
              <a:spcBef>
                <a:spcPct val="0"/>
              </a:spcBef>
            </a:pPr>
            <a:r>
              <a:rPr lang="en-US" smtClean="0"/>
              <a:t>ALV can be expressed as the sum of a part that is independent of alignment alpha and a part that goes as cos2alpha.</a:t>
            </a:r>
          </a:p>
          <a:p>
            <a:pPr eaLnBrk="1" hangingPunct="1">
              <a:spcBef>
                <a:spcPct val="0"/>
              </a:spcBef>
            </a:pPr>
            <a:r>
              <a:rPr lang="en-US" smtClean="0"/>
              <a:t>The coefficient depends on the sign of the curvature of the interface.</a:t>
            </a:r>
          </a:p>
          <a:p>
            <a:pPr eaLnBrk="1" hangingPunct="1">
              <a:spcBef>
                <a:spcPct val="0"/>
              </a:spcBef>
            </a:pPr>
            <a:r>
              <a:rPr lang="en-US" smtClean="0"/>
              <a:t>The system moves to minimize its energy, so the particle rotates to find its minimum energy position.  The torque is the derivative of this expression with respect to alpha.</a:t>
            </a:r>
          </a:p>
          <a:p>
            <a:pPr eaLnBrk="1" hangingPunct="1">
              <a:spcBef>
                <a:spcPct val="0"/>
              </a:spcBef>
            </a:pPr>
            <a:r>
              <a:rPr lang="en-US" smtClean="0"/>
              <a:t> </a:t>
            </a:r>
          </a:p>
        </p:txBody>
      </p:sp>
      <p:sp>
        <p:nvSpPr>
          <p:cNvPr id="317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E1D9F9C-A7E7-40D0-8A49-59C8BF3A5937}" type="slidenum">
              <a:rPr lang="en-US" smtClean="0"/>
              <a:pPr fontAlgn="base">
                <a:spcBef>
                  <a:spcPct val="0"/>
                </a:spcBef>
                <a:spcAft>
                  <a:spcPct val="0"/>
                </a:spcAft>
                <a:defRPr/>
              </a:pPr>
              <a:t>35</a:t>
            </a:fld>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p:spPr>
      </p:sp>
      <p:sp>
        <p:nvSpPr>
          <p:cNvPr id="10547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Cylinder: D= 7 microns, L= 50 microns</a:t>
            </a:r>
          </a:p>
          <a:p>
            <a:r>
              <a:rPr lang="en-US" smtClean="0"/>
              <a:t>Bread slice: </a:t>
            </a:r>
          </a:p>
        </p:txBody>
      </p:sp>
      <p:sp>
        <p:nvSpPr>
          <p:cNvPr id="4" name="Slide Number Placeholder 3"/>
          <p:cNvSpPr>
            <a:spLocks noGrp="1"/>
          </p:cNvSpPr>
          <p:nvPr>
            <p:ph type="sldNum" sz="quarter" idx="5"/>
          </p:nvPr>
        </p:nvSpPr>
        <p:spPr/>
        <p:txBody>
          <a:bodyPr/>
          <a:lstStyle/>
          <a:p>
            <a:pPr>
              <a:defRPr/>
            </a:pPr>
            <a:fld id="{8B4D6656-CAAE-46E7-9C99-CA03C45E938C}" type="slidenum">
              <a:rPr lang="en-US" smtClean="0"/>
              <a:pPr>
                <a:defRPr/>
              </a:pPr>
              <a:t>36</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p:spPr>
      </p:sp>
      <p:sp>
        <p:nvSpPr>
          <p:cNvPr id="1064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Get details of energy calculation: cylinder aspect ratio L/D=3; </a:t>
            </a:r>
            <a:r>
              <a:rPr lang="en-US" i="1" smtClean="0"/>
              <a:t>R of the surface =500D</a:t>
            </a:r>
            <a:endParaRPr lang="en-US" smtClean="0"/>
          </a:p>
        </p:txBody>
      </p:sp>
      <p:sp>
        <p:nvSpPr>
          <p:cNvPr id="337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869FE8A-2374-4120-A8A8-72899C31AD0E}" type="slidenum">
              <a:rPr lang="en-US" smtClean="0"/>
              <a:pPr fontAlgn="base">
                <a:spcBef>
                  <a:spcPct val="0"/>
                </a:spcBef>
                <a:spcAft>
                  <a:spcPct val="0"/>
                </a:spcAft>
                <a:defRPr/>
              </a:pPr>
              <a:t>37</a:t>
            </a:fld>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Torque as rotate back to alignment is balanced by the viscous drag.</a:t>
            </a:r>
          </a:p>
          <a:p>
            <a:pPr eaLnBrk="1" hangingPunct="1">
              <a:spcBef>
                <a:spcPct val="0"/>
              </a:spcBef>
            </a:pPr>
            <a:endParaRPr lang="en-US" smtClean="0"/>
          </a:p>
          <a:p>
            <a:pPr eaLnBrk="1" hangingPunct="1">
              <a:spcBef>
                <a:spcPct val="0"/>
              </a:spcBef>
            </a:pPr>
            <a:r>
              <a:rPr lang="en-US" smtClean="0"/>
              <a:t>Upper image: D=15 microns; L=50 microns</a:t>
            </a:r>
          </a:p>
          <a:p>
            <a:pPr eaLnBrk="1" hangingPunct="1">
              <a:spcBef>
                <a:spcPct val="0"/>
              </a:spcBef>
            </a:pPr>
            <a:r>
              <a:rPr lang="en-US" smtClean="0"/>
              <a:t>Lower image: D=7 microns, L=7 microns </a:t>
            </a:r>
          </a:p>
          <a:p>
            <a:pPr eaLnBrk="1" hangingPunct="1">
              <a:spcBef>
                <a:spcPct val="0"/>
              </a:spcBef>
            </a:pPr>
            <a:endParaRPr lang="en-US" smtClean="0"/>
          </a:p>
          <a:p>
            <a:pPr eaLnBrk="1" hangingPunct="1">
              <a:spcBef>
                <a:spcPct val="0"/>
              </a:spcBef>
            </a:pPr>
            <a:endParaRPr lang="en-US" smtClean="0"/>
          </a:p>
        </p:txBody>
      </p:sp>
      <p:sp>
        <p:nvSpPr>
          <p:cNvPr id="348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FDCE80E-C180-4368-B267-8206D68C2C7D}" type="slidenum">
              <a:rPr lang="en-US" smtClean="0"/>
              <a:pPr fontAlgn="base">
                <a:spcBef>
                  <a:spcPct val="0"/>
                </a:spcBef>
                <a:spcAft>
                  <a:spcPct val="0"/>
                </a:spcAft>
                <a:defRPr/>
              </a:pPr>
              <a:t>38</a:t>
            </a:fld>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p:spPr>
      </p:sp>
      <p:sp>
        <p:nvSpPr>
          <p:cNvPr id="11264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Integrated power supplies in photomultiplier power supplies</a:t>
            </a:r>
          </a:p>
          <a:p>
            <a:r>
              <a:rPr lang="en-US" dirty="0" smtClean="0"/>
              <a:t>Ghetto rig: negative ion generator</a:t>
            </a:r>
          </a:p>
          <a:p>
            <a:r>
              <a:rPr lang="en-US" dirty="0" smtClean="0"/>
              <a:t>Usually rectifier stage and multiplier- dc- any dc flow –corrosion-  </a:t>
            </a:r>
          </a:p>
          <a:p>
            <a:endParaRPr lang="en-US" dirty="0" smtClean="0"/>
          </a:p>
          <a:p>
            <a:r>
              <a:rPr lang="en-US" dirty="0" smtClean="0"/>
              <a:t>Electrets- common polymers- saran wrap is an example of one that holds charge</a:t>
            </a:r>
          </a:p>
          <a:p>
            <a:r>
              <a:rPr lang="en-US" dirty="0" err="1" smtClean="0"/>
              <a:t>permantly</a:t>
            </a:r>
            <a:r>
              <a:rPr lang="en-US" dirty="0" smtClean="0"/>
              <a:t> polarized polymer- use for lithography- ~100Vs give weak dipole</a:t>
            </a:r>
          </a:p>
          <a:p>
            <a:r>
              <a:rPr lang="en-US" dirty="0" smtClean="0"/>
              <a:t> </a:t>
            </a:r>
          </a:p>
        </p:txBody>
      </p:sp>
      <p:sp>
        <p:nvSpPr>
          <p:cNvPr id="4" name="Slide Number Placeholder 3"/>
          <p:cNvSpPr>
            <a:spLocks noGrp="1"/>
          </p:cNvSpPr>
          <p:nvPr>
            <p:ph type="sldNum" sz="quarter" idx="5"/>
          </p:nvPr>
        </p:nvSpPr>
        <p:spPr/>
        <p:txBody>
          <a:bodyPr/>
          <a:lstStyle/>
          <a:p>
            <a:pPr>
              <a:defRPr/>
            </a:pPr>
            <a:fld id="{9ADA2552-21E8-4201-B6C7-D7A5327C151E}" type="slidenum">
              <a:rPr lang="en-US" smtClean="0"/>
              <a:pPr>
                <a:defRPr/>
              </a:pPr>
              <a:t>41</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p:spPr>
      </p:sp>
      <p:sp>
        <p:nvSpPr>
          <p:cNvPr id="9318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Long cylinder limit, open issue. </a:t>
            </a:r>
          </a:p>
          <a:p>
            <a:endParaRPr lang="en-US" smtClean="0"/>
          </a:p>
          <a:p>
            <a:r>
              <a:rPr lang="en-US" smtClean="0"/>
              <a:t>R</a:t>
            </a:r>
            <a:r>
              <a:rPr lang="en-US" baseline="-25000" smtClean="0"/>
              <a:t>p</a:t>
            </a:r>
            <a:r>
              <a:rPr lang="en-US" smtClean="0"/>
              <a:t> = Lcyl/2</a:t>
            </a:r>
          </a:p>
          <a:p>
            <a:endParaRPr lang="en-US" smtClean="0"/>
          </a:p>
          <a:p>
            <a:r>
              <a:rPr lang="en-US" smtClean="0"/>
              <a:t>For aspect ratios under study, between around 2 and 3</a:t>
            </a:r>
          </a:p>
        </p:txBody>
      </p:sp>
      <p:sp>
        <p:nvSpPr>
          <p:cNvPr id="4" name="Slide Number Placeholder 3"/>
          <p:cNvSpPr>
            <a:spLocks noGrp="1"/>
          </p:cNvSpPr>
          <p:nvPr>
            <p:ph type="sldNum" sz="quarter" idx="5"/>
          </p:nvPr>
        </p:nvSpPr>
        <p:spPr/>
        <p:txBody>
          <a:bodyPr/>
          <a:lstStyle/>
          <a:p>
            <a:pPr>
              <a:defRPr/>
            </a:pPr>
            <a:fld id="{70417DC1-8B24-42A2-9DFF-2A6F6586424D}" type="slidenum">
              <a:rPr lang="en-US" smtClean="0"/>
              <a:pPr>
                <a:defRPr/>
              </a:pPr>
              <a:t>43</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p:spPr>
      </p:sp>
      <p:sp>
        <p:nvSpPr>
          <p:cNvPr id="942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096D2D94-5677-4882-8299-15D71CB6DE73}" type="slidenum">
              <a:rPr lang="en-US" smtClean="0"/>
              <a:pPr>
                <a:defRPr/>
              </a:pPr>
              <a:t>44</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Analysis was used to define a projected, fixed location for the contact line thereby simplifying the numerical simulation of a pair of ellipses interacting through capillarity.  The surface shape was expanded in elliptical </a:t>
            </a:r>
            <a:r>
              <a:rPr lang="en-US" sz="1200" kern="1200" dirty="0" err="1" smtClean="0">
                <a:solidFill>
                  <a:schemeClr val="tx1"/>
                </a:solidFill>
                <a:latin typeface="+mn-lt"/>
                <a:ea typeface="+mn-ea"/>
                <a:cs typeface="+mn-cs"/>
              </a:rPr>
              <a:t>multipoles</a:t>
            </a:r>
            <a:r>
              <a:rPr lang="en-US" sz="1200" kern="1200" dirty="0" smtClean="0">
                <a:solidFill>
                  <a:schemeClr val="tx1"/>
                </a:solidFill>
                <a:latin typeface="+mn-lt"/>
                <a:ea typeface="+mn-ea"/>
                <a:cs typeface="+mn-cs"/>
              </a:rPr>
              <a:t> appropriate for elongated particles. The amplitude of the elliptical </a:t>
            </a:r>
            <a:r>
              <a:rPr lang="en-US" sz="1200" kern="1200" dirty="0" err="1" smtClean="0">
                <a:solidFill>
                  <a:schemeClr val="tx1"/>
                </a:solidFill>
                <a:latin typeface="+mn-lt"/>
                <a:ea typeface="+mn-ea"/>
                <a:cs typeface="+mn-cs"/>
              </a:rPr>
              <a:t>quadrupolar</a:t>
            </a:r>
            <a:r>
              <a:rPr lang="en-US" sz="1200" kern="1200" dirty="0" smtClean="0">
                <a:solidFill>
                  <a:schemeClr val="tx1"/>
                </a:solidFill>
                <a:latin typeface="+mn-lt"/>
                <a:ea typeface="+mn-ea"/>
                <a:cs typeface="+mn-cs"/>
              </a:rPr>
              <a:t> mode, determined numerically, was larger by orders of magnitude than the other modes in the expansion.  Interactions between a pair of identical ellipsoids (of aspect ratio 5.0 and contact angle 66</a:t>
            </a:r>
            <a:r>
              <a:rPr lang="en-US" sz="1200" kern="1200" baseline="30000" dirty="0" smtClean="0">
                <a:solidFill>
                  <a:schemeClr val="tx1"/>
                </a:solidFill>
                <a:latin typeface="+mn-lt"/>
                <a:ea typeface="+mn-ea"/>
                <a:cs typeface="+mn-cs"/>
              </a:rPr>
              <a:t>o</a:t>
            </a:r>
            <a:r>
              <a:rPr lang="en-US" sz="1200" kern="1200" dirty="0" smtClean="0">
                <a:solidFill>
                  <a:schemeClr val="tx1"/>
                </a:solidFill>
                <a:latin typeface="+mn-lt"/>
                <a:ea typeface="+mn-ea"/>
                <a:cs typeface="+mn-cs"/>
              </a:rPr>
              <a:t>) were simulated; tip to tip assembly was favored for particle separations larger than the particle length, side to side assembly was favored for smaller center to center distances. Departures from the pair interactions derived by </a:t>
            </a:r>
            <a:r>
              <a:rPr lang="en-US" sz="1200" kern="1200" dirty="0" err="1" smtClean="0">
                <a:solidFill>
                  <a:schemeClr val="tx1"/>
                </a:solidFill>
                <a:latin typeface="+mn-lt"/>
                <a:ea typeface="+mn-ea"/>
                <a:cs typeface="+mn-cs"/>
              </a:rPr>
              <a:t>Stamou</a:t>
            </a:r>
            <a:r>
              <a:rPr lang="en-US" sz="1200" kern="1200" dirty="0" smtClean="0">
                <a:solidFill>
                  <a:schemeClr val="tx1"/>
                </a:solidFill>
                <a:latin typeface="+mn-lt"/>
                <a:ea typeface="+mn-ea"/>
                <a:cs typeface="+mn-cs"/>
              </a:rPr>
              <a:t> occur for center-to-center distances comparable to 2 particle lengths.  Asymptotic behavior of fluctuation induced forces is reported.</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Contact line,</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Lehle</a:t>
            </a:r>
            <a:r>
              <a:rPr lang="en-US" sz="1200" kern="1200" baseline="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However, the </a:t>
            </a:r>
            <a:r>
              <a:rPr lang="en-US" sz="1200" kern="1200" dirty="0" err="1" smtClean="0">
                <a:solidFill>
                  <a:schemeClr val="tx1"/>
                </a:solidFill>
                <a:latin typeface="+mn-lt"/>
                <a:ea typeface="+mn-ea"/>
                <a:cs typeface="+mn-cs"/>
              </a:rPr>
              <a:t>Lehle’s</a:t>
            </a:r>
            <a:r>
              <a:rPr lang="en-US" sz="1200" kern="1200" dirty="0" smtClean="0">
                <a:solidFill>
                  <a:schemeClr val="tx1"/>
                </a:solidFill>
                <a:latin typeface="+mn-lt"/>
                <a:ea typeface="+mn-ea"/>
                <a:cs typeface="+mn-cs"/>
              </a:rPr>
              <a:t> analysis</a:t>
            </a:r>
            <a:r>
              <a:rPr lang="en-US" sz="1200" kern="1200" baseline="30000" dirty="0" smtClean="0">
                <a:solidFill>
                  <a:schemeClr val="tx1"/>
                </a:solidFill>
                <a:latin typeface="+mn-lt"/>
                <a:ea typeface="+mn-ea"/>
                <a:cs typeface="+mn-cs"/>
              </a:rPr>
              <a:t>(REF)</a:t>
            </a:r>
            <a:r>
              <a:rPr lang="en-US" sz="1200" kern="1200" dirty="0" smtClean="0">
                <a:solidFill>
                  <a:schemeClr val="tx1"/>
                </a:solidFill>
                <a:latin typeface="+mn-lt"/>
                <a:ea typeface="+mn-ea"/>
                <a:cs typeface="+mn-cs"/>
              </a:rPr>
              <a:t> indicates that the </a:t>
            </a:r>
            <a:r>
              <a:rPr lang="en-US" sz="1200" i="1" kern="1200" dirty="0" smtClean="0">
                <a:solidFill>
                  <a:schemeClr val="tx1"/>
                </a:solidFill>
                <a:latin typeface="+mn-lt"/>
                <a:ea typeface="+mn-ea"/>
                <a:cs typeface="+mn-cs"/>
              </a:rPr>
              <a:t>projection</a:t>
            </a:r>
            <a:r>
              <a:rPr lang="en-US" sz="1200" kern="1200" dirty="0" smtClean="0">
                <a:solidFill>
                  <a:schemeClr val="tx1"/>
                </a:solidFill>
                <a:latin typeface="+mn-lt"/>
                <a:ea typeface="+mn-ea"/>
                <a:cs typeface="+mn-cs"/>
              </a:rPr>
              <a:t> of the contact line is approximately an ellipse with major </a:t>
            </a:r>
            <a:r>
              <a:rPr lang="en-US" sz="1200" kern="1200" dirty="0" err="1" smtClean="0">
                <a:solidFill>
                  <a:schemeClr val="tx1"/>
                </a:solidFill>
                <a:latin typeface="+mn-lt"/>
                <a:ea typeface="+mn-ea"/>
                <a:cs typeface="+mn-cs"/>
              </a:rPr>
              <a:t>semiaxis</a:t>
            </a:r>
            <a:r>
              <a:rPr lang="en-US" sz="1200" kern="1200" dirty="0" smtClean="0">
                <a:solidFill>
                  <a:schemeClr val="tx1"/>
                </a:solidFill>
                <a:latin typeface="+mn-lt"/>
                <a:ea typeface="+mn-ea"/>
                <a:cs typeface="+mn-cs"/>
              </a:rPr>
              <a:t>  a’ and eccentricity  e’ (depending on particle geometry and contact angle) for which  and .  For contact angle sufficiently close to 90, and a’ are numerically e’ very close to and a and</a:t>
            </a:r>
            <a:r>
              <a:rPr lang="en-US" sz="1200" kern="1200" baseline="0" dirty="0" smtClean="0">
                <a:solidFill>
                  <a:schemeClr val="tx1"/>
                </a:solidFill>
                <a:latin typeface="+mn-lt"/>
                <a:ea typeface="+mn-ea"/>
                <a:cs typeface="+mn-cs"/>
              </a:rPr>
              <a:t> e,</a:t>
            </a:r>
            <a:r>
              <a:rPr lang="en-US" sz="1200" kern="1200" dirty="0" smtClean="0">
                <a:solidFill>
                  <a:schemeClr val="tx1"/>
                </a:solidFill>
                <a:latin typeface="+mn-lt"/>
                <a:ea typeface="+mn-ea"/>
                <a:cs typeface="+mn-cs"/>
              </a:rPr>
              <a:t> and the projected contact line deviates only weakly from an ellipse of aspect ratio =5. </a:t>
            </a:r>
            <a:endParaRPr lang="en-US" dirty="0"/>
          </a:p>
        </p:txBody>
      </p:sp>
      <p:sp>
        <p:nvSpPr>
          <p:cNvPr id="4" name="Slide Number Placeholder 3"/>
          <p:cNvSpPr>
            <a:spLocks noGrp="1"/>
          </p:cNvSpPr>
          <p:nvPr>
            <p:ph type="sldNum" sz="quarter" idx="10"/>
          </p:nvPr>
        </p:nvSpPr>
        <p:spPr/>
        <p:txBody>
          <a:bodyPr/>
          <a:lstStyle/>
          <a:p>
            <a:fld id="{74D3AB4E-5A5D-4EE4-B956-1966A29FAD55}" type="slidenum">
              <a:rPr lang="en-US" smtClean="0"/>
              <a:pPr/>
              <a:t>45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p:spPr>
      </p:sp>
      <p:sp>
        <p:nvSpPr>
          <p:cNvPr id="8806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negative</a:t>
            </a:r>
          </a:p>
        </p:txBody>
      </p:sp>
      <p:sp>
        <p:nvSpPr>
          <p:cNvPr id="4" name="Slide Number Placeholder 3"/>
          <p:cNvSpPr>
            <a:spLocks noGrp="1"/>
          </p:cNvSpPr>
          <p:nvPr>
            <p:ph type="sldNum" sz="quarter" idx="5"/>
          </p:nvPr>
        </p:nvSpPr>
        <p:spPr/>
        <p:txBody>
          <a:bodyPr/>
          <a:lstStyle/>
          <a:p>
            <a:pPr>
              <a:defRPr/>
            </a:pPr>
            <a:fld id="{1B978225-5FD7-461B-A6AC-BDFE273C9991}" type="slidenum">
              <a:rPr lang="en-US" smtClean="0"/>
              <a:pPr>
                <a:defRPr/>
              </a:pPr>
              <a:t>9</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equation for the </a:t>
            </a:r>
            <a:r>
              <a:rPr lang="en-US" dirty="0" err="1" smtClean="0"/>
              <a:t>superellipse</a:t>
            </a:r>
            <a:r>
              <a:rPr lang="en-US" dirty="0" smtClean="0"/>
              <a:t> is</a:t>
            </a:r>
            <a:br>
              <a:rPr lang="en-US" dirty="0" smtClean="0"/>
            </a:br>
            <a:r>
              <a:rPr lang="en-US" dirty="0" smtClean="0"/>
              <a:t>((x/a)^(2/e)+(y/b)^(2/e))^e=1</a:t>
            </a:r>
            <a:br>
              <a:rPr lang="en-US" dirty="0" smtClean="0"/>
            </a:br>
            <a:r>
              <a:rPr lang="en-US" dirty="0" smtClean="0"/>
              <a:t>e =1 ellipse (or sphere for a=b)</a:t>
            </a:r>
            <a:br>
              <a:rPr lang="en-US" dirty="0" smtClean="0"/>
            </a:br>
            <a:r>
              <a:rPr lang="en-US" dirty="0" smtClean="0"/>
              <a:t>e -&gt;0 cylinder</a:t>
            </a:r>
            <a:br>
              <a:rPr lang="en-US" dirty="0" smtClean="0"/>
            </a:br>
            <a:r>
              <a:rPr lang="en-US" dirty="0" smtClean="0"/>
              <a:t>I think this representation has been around for more than a while (like, maybe centuries), but definitely the guy to cite is </a:t>
            </a:r>
            <a:r>
              <a:rPr lang="en-US" dirty="0" err="1" smtClean="0"/>
              <a:t>Torquato</a:t>
            </a:r>
            <a:r>
              <a:rPr lang="en-US" dirty="0" smtClean="0"/>
              <a:t> (</a:t>
            </a:r>
            <a:r>
              <a:rPr lang="en-US" dirty="0" err="1" smtClean="0"/>
              <a:t>princeton</a:t>
            </a:r>
            <a:r>
              <a:rPr lang="en-US" dirty="0" smtClean="0"/>
              <a:t>), who is an important in jamming of anisotropic particles.</a:t>
            </a:r>
            <a:br>
              <a:rPr lang="en-US" dirty="0" smtClean="0"/>
            </a:br>
            <a:r>
              <a:rPr lang="en-US" dirty="0" smtClean="0"/>
              <a:t>For example </a:t>
            </a:r>
            <a:br>
              <a:rPr lang="en-US" dirty="0" smtClean="0"/>
            </a:br>
            <a:r>
              <a:rPr lang="en-US" dirty="0" smtClean="0"/>
              <a:t>Optimal </a:t>
            </a:r>
            <a:r>
              <a:rPr lang="en-US" dirty="0" err="1" smtClean="0"/>
              <a:t>packings</a:t>
            </a:r>
            <a:r>
              <a:rPr lang="en-US" dirty="0" smtClean="0"/>
              <a:t> of </a:t>
            </a:r>
            <a:r>
              <a:rPr lang="en-US" dirty="0" err="1" smtClean="0"/>
              <a:t>superballs</a:t>
            </a:r>
            <a:r>
              <a:rPr lang="en-US" dirty="0" smtClean="0"/>
              <a:t> :) </a:t>
            </a:r>
          </a:p>
          <a:p>
            <a:r>
              <a:rPr lang="en-US" dirty="0" smtClean="0"/>
              <a:t>PHYSICAL REVIEW E 79, 041309 2009, Y. Jiao,1 F. H. Stillinger,2 and S. Torquato2,3,4,5</a:t>
            </a:r>
            <a:br>
              <a:rPr lang="en-US" dirty="0" smtClean="0"/>
            </a:br>
            <a:r>
              <a:rPr lang="en-US" dirty="0" smtClean="0"/>
              <a:t>I didn't check if my algorithm was used by others before, but similar ideas are in the literature.</a:t>
            </a:r>
          </a:p>
          <a:p>
            <a:endParaRPr lang="en-US" dirty="0" smtClean="0"/>
          </a:p>
          <a:p>
            <a:r>
              <a:rPr lang="en-US" dirty="0" smtClean="0"/>
              <a:t>Repulsion</a:t>
            </a:r>
            <a:r>
              <a:rPr lang="en-US" baseline="0" dirty="0" smtClean="0"/>
              <a:t> preventing contact </a:t>
            </a:r>
            <a:r>
              <a:rPr lang="en-US" baseline="0" dirty="0" err="1" smtClean="0"/>
              <a:t>constuctructed</a:t>
            </a:r>
            <a:r>
              <a:rPr lang="en-US" baseline="0" dirty="0" smtClean="0"/>
              <a:t>:</a:t>
            </a:r>
          </a:p>
          <a:p>
            <a:r>
              <a:rPr lang="en-US" baseline="0" dirty="0" err="1" smtClean="0"/>
              <a:t>Superellipses</a:t>
            </a:r>
            <a:r>
              <a:rPr lang="en-US" baseline="0" dirty="0" smtClean="0"/>
              <a:t>: creates  level set locating particle </a:t>
            </a:r>
            <a:r>
              <a:rPr lang="en-US" baseline="0" dirty="0" err="1" smtClean="0"/>
              <a:t>surface:F</a:t>
            </a:r>
            <a:r>
              <a:rPr lang="en-US" baseline="0" dirty="0" smtClean="0"/>
              <a:t>=0  </a:t>
            </a:r>
          </a:p>
          <a:p>
            <a:r>
              <a:rPr lang="en-US" baseline="0" dirty="0" smtClean="0"/>
              <a:t>Soft collision which approaches hard core repulsion as steepen the range of the repulsive force to be quite local</a:t>
            </a:r>
          </a:p>
          <a:p>
            <a:r>
              <a:rPr lang="en-US" baseline="0" dirty="0" smtClean="0"/>
              <a:t>Find overlap between particles: impose a repulsive potential which diminishes (more steeply than linearly) with the scale of that overlap</a:t>
            </a:r>
          </a:p>
          <a:p>
            <a:r>
              <a:rPr lang="en-US" baseline="0" dirty="0" smtClean="0"/>
              <a:t>When the scale of the overlap is zero, the repulsive potential is zero</a:t>
            </a:r>
          </a:p>
          <a:p>
            <a:r>
              <a:rPr lang="en-US" baseline="0" dirty="0" smtClean="0"/>
              <a:t>Faithfully follows F=0</a:t>
            </a:r>
            <a:endParaRPr lang="en-US" dirty="0"/>
          </a:p>
        </p:txBody>
      </p:sp>
      <p:sp>
        <p:nvSpPr>
          <p:cNvPr id="4" name="Slide Number Placeholder 3"/>
          <p:cNvSpPr>
            <a:spLocks noGrp="1"/>
          </p:cNvSpPr>
          <p:nvPr>
            <p:ph type="sldNum" sz="quarter" idx="10"/>
          </p:nvPr>
        </p:nvSpPr>
        <p:spPr/>
        <p:txBody>
          <a:bodyPr/>
          <a:lstStyle/>
          <a:p>
            <a:fld id="{74D3AB4E-5A5D-4EE4-B956-1966A29FAD55}" type="slidenum">
              <a:rPr lang="en-US" smtClean="0"/>
              <a:pPr/>
              <a:t>46</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p:spPr>
      </p:sp>
      <p:sp>
        <p:nvSpPr>
          <p:cNvPr id="10752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To derive an approximately an expression for the torque as a function of the distance, perform</a:t>
            </a:r>
            <a:r>
              <a:rPr lang="en-US" baseline="0" dirty="0" smtClean="0"/>
              <a:t> </a:t>
            </a:r>
            <a:r>
              <a:rPr lang="en-US" dirty="0" smtClean="0"/>
              <a:t>an asymptotic expansion in terms of the </a:t>
            </a:r>
            <a:r>
              <a:rPr lang="en-US" dirty="0" err="1" smtClean="0"/>
              <a:t>interparticle</a:t>
            </a:r>
            <a:r>
              <a:rPr lang="en-US" dirty="0" smtClean="0"/>
              <a:t> separation. To O(1/r4), the energies in the end-to-end and side-to-side are equal. </a:t>
            </a:r>
          </a:p>
          <a:p>
            <a:r>
              <a:rPr lang="en-US" dirty="0" smtClean="0"/>
              <a:t>Differences appear to O(1/r6). Therefore the torque between distant particles decays as r-6, in contrast to the force which decays slower (as r-5).</a:t>
            </a:r>
          </a:p>
          <a:p>
            <a:r>
              <a:rPr lang="en-US" dirty="0" smtClean="0"/>
              <a:t>However the torque has a stronger dependence on aspect ratio than the force. This may be important for dense systems, as the particle might find a final configuration by rotating, other than translating.</a:t>
            </a:r>
          </a:p>
        </p:txBody>
      </p:sp>
      <p:sp>
        <p:nvSpPr>
          <p:cNvPr id="41988" name="Slide Number Placeholder 3"/>
          <p:cNvSpPr>
            <a:spLocks noGrp="1"/>
          </p:cNvSpPr>
          <p:nvPr>
            <p:ph type="sldNum" sz="quarter" idx="5"/>
          </p:nvPr>
        </p:nvSpPr>
        <p:spPr/>
        <p:txBody>
          <a:bodyPr/>
          <a:lstStyle/>
          <a:p>
            <a:pPr>
              <a:defRPr/>
            </a:pPr>
            <a:fld id="{EC8614C9-937F-4E03-9D5E-4F387CBE62C5}" type="slidenum">
              <a:rPr lang="en-US" smtClean="0"/>
              <a:pPr>
                <a:defRPr/>
              </a:pPr>
              <a:t>47</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p:spPr>
      </p:sp>
      <p:sp>
        <p:nvSpPr>
          <p:cNvPr id="901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Zeta potential on or less than 25mV</a:t>
            </a:r>
          </a:p>
        </p:txBody>
      </p:sp>
      <p:sp>
        <p:nvSpPr>
          <p:cNvPr id="368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3A118C1-EF0F-4499-8BC5-3EAB15E8B63B}" type="slidenum">
              <a:rPr lang="en-US" smtClean="0"/>
              <a:pPr fontAlgn="base">
                <a:spcBef>
                  <a:spcPct val="0"/>
                </a:spcBef>
                <a:spcAft>
                  <a:spcPct val="0"/>
                </a:spcAft>
                <a:defRPr/>
              </a:pPr>
              <a:t>11</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p:spPr>
      </p:sp>
      <p:sp>
        <p:nvSpPr>
          <p:cNvPr id="91139"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dirty="0" smtClean="0"/>
              <a:t>Error between hole in interface and full solution: surface energy contributions of solid-fluid interface; undulations of fluid interface</a:t>
            </a:r>
          </a:p>
          <a:p>
            <a:pPr marL="0" marR="0" indent="0" algn="l" defTabSz="914400" rtl="0" eaLnBrk="1" fontAlgn="auto" latinLnBrk="0" hangingPunct="1">
              <a:lnSpc>
                <a:spcPct val="100000"/>
              </a:lnSpc>
              <a:spcBef>
                <a:spcPct val="0"/>
              </a:spcBef>
              <a:spcAft>
                <a:spcPts val="0"/>
              </a:spcAft>
              <a:buClrTx/>
              <a:buSzTx/>
              <a:buFontTx/>
              <a:buNone/>
              <a:tabLst/>
              <a:defRPr/>
            </a:pPr>
            <a:r>
              <a:rPr lang="en-US" sz="1200" kern="1200" dirty="0" smtClean="0">
                <a:solidFill>
                  <a:schemeClr val="tx1"/>
                </a:solidFill>
                <a:latin typeface="+mn-lt"/>
                <a:ea typeface="+mn-ea"/>
                <a:cs typeface="+mn-cs"/>
              </a:rPr>
              <a:t>Yellow circles indicate particles for which both the side-on and end-on configurations are observed-</a:t>
            </a:r>
            <a:r>
              <a:rPr lang="en-US" sz="1200" kern="1200" baseline="0" dirty="0" smtClean="0">
                <a:solidFill>
                  <a:schemeClr val="tx1"/>
                </a:solidFill>
                <a:latin typeface="+mn-lt"/>
                <a:ea typeface="+mn-ea"/>
                <a:cs typeface="+mn-cs"/>
              </a:rPr>
              <a:t> particles adsorbing to hexadecane-water interface  (130 degree contact angle) and </a:t>
            </a:r>
            <a:r>
              <a:rPr lang="en-US" sz="1200" kern="1200" baseline="0" dirty="0" err="1" smtClean="0">
                <a:solidFill>
                  <a:schemeClr val="tx1"/>
                </a:solidFill>
                <a:latin typeface="+mn-lt"/>
                <a:ea typeface="+mn-ea"/>
                <a:cs typeface="+mn-cs"/>
              </a:rPr>
              <a:t>decane</a:t>
            </a:r>
            <a:r>
              <a:rPr lang="en-US" sz="1200" kern="1200" baseline="0" dirty="0" smtClean="0">
                <a:solidFill>
                  <a:schemeClr val="tx1"/>
                </a:solidFill>
                <a:latin typeface="+mn-lt"/>
                <a:ea typeface="+mn-ea"/>
                <a:cs typeface="+mn-cs"/>
              </a:rPr>
              <a:t>-water interface (150 degree contact angle)</a:t>
            </a:r>
            <a:endParaRPr lang="en-US" sz="1200" kern="1200" dirty="0" smtClean="0">
              <a:solidFill>
                <a:schemeClr val="tx1"/>
              </a:solidFill>
              <a:latin typeface="+mn-lt"/>
              <a:ea typeface="+mn-ea"/>
              <a:cs typeface="+mn-cs"/>
            </a:endParaRPr>
          </a:p>
          <a:p>
            <a:pPr eaLnBrk="1" hangingPunct="1">
              <a:spcBef>
                <a:spcPct val="0"/>
              </a:spcBef>
            </a:pPr>
            <a:endParaRPr lang="en-US" dirty="0" smtClean="0"/>
          </a:p>
        </p:txBody>
      </p:sp>
      <p:sp>
        <p:nvSpPr>
          <p:cNvPr id="378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86345F6-718E-4549-85CF-2BB104F03736}" type="slidenum">
              <a:rPr lang="en-US" smtClean="0"/>
              <a:pPr fontAlgn="base">
                <a:spcBef>
                  <a:spcPct val="0"/>
                </a:spcBef>
                <a:spcAft>
                  <a:spcPct val="0"/>
                </a:spcAft>
                <a:defRPr/>
              </a:pPr>
              <a:t>12</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p:spPr>
      </p:sp>
      <p:sp>
        <p:nvSpPr>
          <p:cNvPr id="890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a:p>
            <a:pPr eaLnBrk="1" hangingPunct="1">
              <a:spcBef>
                <a:spcPct val="0"/>
              </a:spcBef>
            </a:pPr>
            <a:r>
              <a:rPr lang="en-US" dirty="0" smtClean="0"/>
              <a:t>7:~30,</a:t>
            </a:r>
            <a:r>
              <a:rPr lang="en-US" baseline="0" dirty="0" smtClean="0"/>
              <a:t> 7:~10, 7:~4</a:t>
            </a:r>
            <a:endParaRPr lang="en-US" dirty="0" smtClean="0"/>
          </a:p>
          <a:p>
            <a:pPr eaLnBrk="1" hangingPunct="1">
              <a:spcBef>
                <a:spcPct val="0"/>
              </a:spcBef>
            </a:pPr>
            <a:endParaRPr lang="en-US" dirty="0" smtClean="0"/>
          </a:p>
          <a:p>
            <a:pPr eaLnBrk="1" hangingPunct="1">
              <a:spcBef>
                <a:spcPct val="0"/>
              </a:spcBef>
            </a:pPr>
            <a:r>
              <a:rPr lang="en-US" dirty="0" smtClean="0"/>
              <a:t>Scale shows deflections in increments of 10</a:t>
            </a:r>
            <a:r>
              <a:rPr lang="en-US" baseline="30000" dirty="0" smtClean="0"/>
              <a:t>-2</a:t>
            </a:r>
            <a:r>
              <a:rPr lang="en-US" dirty="0" smtClean="0"/>
              <a:t> of the cylinder radius </a:t>
            </a:r>
          </a:p>
          <a:p>
            <a:pPr eaLnBrk="1" hangingPunct="1">
              <a:spcBef>
                <a:spcPct val="0"/>
              </a:spcBef>
            </a:pPr>
            <a:endParaRPr lang="en-US" dirty="0" smtClean="0"/>
          </a:p>
          <a:p>
            <a:pPr eaLnBrk="1" hangingPunct="1">
              <a:spcBef>
                <a:spcPct val="0"/>
              </a:spcBef>
            </a:pPr>
            <a:r>
              <a:rPr lang="en-US" dirty="0" smtClean="0"/>
              <a:t>Angular approach is minimum energy for fixed r</a:t>
            </a:r>
            <a:r>
              <a:rPr lang="en-US" baseline="-25000" dirty="0" smtClean="0"/>
              <a:t>12</a:t>
            </a:r>
            <a:r>
              <a:rPr lang="en-US" dirty="0" smtClean="0"/>
              <a:t> for elliptical </a:t>
            </a:r>
            <a:r>
              <a:rPr lang="en-US" dirty="0" err="1" smtClean="0"/>
              <a:t>quadrupole</a:t>
            </a:r>
            <a:r>
              <a:rPr lang="en-US" dirty="0" smtClean="0"/>
              <a:t> </a:t>
            </a:r>
          </a:p>
          <a:p>
            <a:endParaRPr lang="en-US" dirty="0" smtClean="0"/>
          </a:p>
          <a:p>
            <a:endParaRPr lang="en-US" dirty="0" smtClean="0"/>
          </a:p>
        </p:txBody>
      </p:sp>
      <p:sp>
        <p:nvSpPr>
          <p:cNvPr id="4" name="Slide Number Placeholder 3"/>
          <p:cNvSpPr>
            <a:spLocks noGrp="1"/>
          </p:cNvSpPr>
          <p:nvPr>
            <p:ph type="sldNum" sz="quarter" idx="5"/>
          </p:nvPr>
        </p:nvSpPr>
        <p:spPr/>
        <p:txBody>
          <a:bodyPr/>
          <a:lstStyle/>
          <a:p>
            <a:pPr>
              <a:defRPr/>
            </a:pPr>
            <a:fld id="{0CAB0728-E2A3-4625-8F9C-9ED348B4E0C9}" type="slidenum">
              <a:rPr lang="en-US" smtClean="0"/>
              <a:pPr>
                <a:defRPr/>
              </a:pPr>
              <a:t>13</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p:spPr>
      </p:sp>
      <p:sp>
        <p:nvSpPr>
          <p:cNvPr id="9216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kern="1200" dirty="0" smtClean="0">
                <a:solidFill>
                  <a:schemeClr val="tx1"/>
                </a:solidFill>
                <a:latin typeface="+mn-lt"/>
                <a:ea typeface="+mn-ea"/>
                <a:cs typeface="+mn-cs"/>
              </a:rPr>
              <a:t>Surface minimizing the interfacial energy subject to boundary constraints under constant pressure conditions.  The simulations with the cylinder in the side-on carried out for a fixed particle with a homogeneous Neumann condition imposed at the outer boundary of the computational domain (zero slope).  This boundary condition enforces a planar interface far from the particle. The condition of mechanical equilibrium for the particle, at convergence, is automatically satisfied since the far field surface is free to move in the direction normal to the interface.  (This is equivalent to allowing the height of the particle’s center of mass to vary freely). </a:t>
            </a:r>
            <a:endParaRPr lang="en-US" dirty="0" smtClean="0"/>
          </a:p>
        </p:txBody>
      </p:sp>
      <p:sp>
        <p:nvSpPr>
          <p:cNvPr id="4" name="Slide Number Placeholder 3"/>
          <p:cNvSpPr>
            <a:spLocks noGrp="1"/>
          </p:cNvSpPr>
          <p:nvPr>
            <p:ph type="sldNum" sz="quarter" idx="5"/>
          </p:nvPr>
        </p:nvSpPr>
        <p:spPr/>
        <p:txBody>
          <a:bodyPr/>
          <a:lstStyle/>
          <a:p>
            <a:pPr>
              <a:defRPr/>
            </a:pPr>
            <a:fld id="{5C297FC3-4A63-41A3-B8EE-7FC8BBB2FBD5}" type="slidenum">
              <a:rPr lang="en-US" smtClean="0"/>
              <a:pPr>
                <a:defRPr/>
              </a:pPr>
              <a:t>14</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Reflection interference contrast microscopy (RCIM) is used to measure the interfacial topology around the particle. The beam from a diode-pumped solid state laser (λ = 532 nm) is collimated by the microscope objective onto the particle-laden aqueous air interface. Light reflected off the interface interferes with light reflected off the glass bottom of the dish (</a:t>
            </a:r>
            <a:r>
              <a:rPr lang="en-US" sz="1200" kern="1200" baseline="0" dirty="0" err="1" smtClean="0">
                <a:solidFill>
                  <a:schemeClr val="tx1"/>
                </a:solidFill>
                <a:latin typeface="+mn-lt"/>
                <a:ea typeface="+mn-ea"/>
                <a:cs typeface="+mn-cs"/>
              </a:rPr>
              <a:t>Fluorodish</a:t>
            </a:r>
            <a:r>
              <a:rPr lang="en-US" sz="1200" kern="1200" baseline="0" dirty="0" smtClean="0">
                <a:solidFill>
                  <a:schemeClr val="tx1"/>
                </a:solidFill>
                <a:latin typeface="+mn-lt"/>
                <a:ea typeface="+mn-ea"/>
                <a:cs typeface="+mn-cs"/>
              </a:rPr>
              <a:t>). The resulting </a:t>
            </a:r>
            <a:r>
              <a:rPr lang="en-US" sz="1200" kern="1200" baseline="0" dirty="0" err="1" smtClean="0">
                <a:solidFill>
                  <a:schemeClr val="tx1"/>
                </a:solidFill>
                <a:latin typeface="+mn-lt"/>
                <a:ea typeface="+mn-ea"/>
                <a:cs typeface="+mn-cs"/>
              </a:rPr>
              <a:t>interferograms</a:t>
            </a:r>
            <a:r>
              <a:rPr lang="en-US" sz="1200" kern="1200" baseline="0" dirty="0" smtClean="0">
                <a:solidFill>
                  <a:schemeClr val="tx1"/>
                </a:solidFill>
                <a:latin typeface="+mn-lt"/>
                <a:ea typeface="+mn-ea"/>
                <a:cs typeface="+mn-cs"/>
              </a:rPr>
              <a:t> are recorded on the camera sensor through the same objective. Through standard phase shifting techniques, the three-dimensional interface shape is reconstructed. The height profile is obtained with a resolution better than 50 nm, and the lateral resolution is about 500 nm. </a:t>
            </a:r>
            <a:endParaRPr lang="en-US" dirty="0"/>
          </a:p>
        </p:txBody>
      </p:sp>
      <p:sp>
        <p:nvSpPr>
          <p:cNvPr id="4" name="Slide Number Placeholder 3"/>
          <p:cNvSpPr>
            <a:spLocks noGrp="1"/>
          </p:cNvSpPr>
          <p:nvPr>
            <p:ph type="sldNum" sz="quarter" idx="10"/>
          </p:nvPr>
        </p:nvSpPr>
        <p:spPr/>
        <p:txBody>
          <a:bodyPr/>
          <a:lstStyle/>
          <a:p>
            <a:fld id="{74D3AB4E-5A5D-4EE4-B956-1966A29FAD55}" type="slidenum">
              <a:rPr lang="en-US" smtClean="0"/>
              <a:pPr/>
              <a:t>15</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p:spPr>
      </p:sp>
      <p:sp>
        <p:nvSpPr>
          <p:cNvPr id="952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a:p>
            <a:endParaRPr lang="en-US" smtClean="0"/>
          </a:p>
          <a:p>
            <a:r>
              <a:rPr lang="en-US" smtClean="0"/>
              <a:t>2 Power law slope</a:t>
            </a:r>
          </a:p>
          <a:p>
            <a:endParaRPr lang="en-US" smtClean="0"/>
          </a:p>
          <a:p>
            <a:r>
              <a:rPr lang="en-US" smtClean="0"/>
              <a:t>The slope of this power law can be related to the mode of the deformation that drives the attractin</a:t>
            </a:r>
          </a:p>
          <a:p>
            <a:endParaRPr lang="en-US" smtClean="0"/>
          </a:p>
          <a:p>
            <a:r>
              <a:rPr lang="en-US" smtClean="0"/>
              <a:t>This is done by equating the energy dissipated by viscous drag to the capillary interaction</a:t>
            </a:r>
          </a:p>
          <a:p>
            <a:endParaRPr lang="en-US" smtClean="0"/>
          </a:p>
          <a:p>
            <a:r>
              <a:rPr lang="en-US" smtClean="0"/>
              <a:t>The relevant slope for qps is 1/6; obeyed by particle trajectories</a:t>
            </a:r>
          </a:p>
        </p:txBody>
      </p:sp>
      <p:sp>
        <p:nvSpPr>
          <p:cNvPr id="4" name="Slide Number Placeholder 3"/>
          <p:cNvSpPr>
            <a:spLocks noGrp="1"/>
          </p:cNvSpPr>
          <p:nvPr>
            <p:ph type="sldNum" sz="quarter" idx="5"/>
          </p:nvPr>
        </p:nvSpPr>
        <p:spPr/>
        <p:txBody>
          <a:bodyPr/>
          <a:lstStyle/>
          <a:p>
            <a:pPr>
              <a:defRPr/>
            </a:pPr>
            <a:fld id="{1AF9A4EC-D57B-4FA5-80B7-EF2C1EE642E0}" type="slidenum">
              <a:rPr lang="en-US" smtClean="0"/>
              <a:pPr>
                <a:defRPr/>
              </a:pPr>
              <a:t>16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2EEC4A7-7EB8-40D7-88F3-967C41F5A617}" type="datetimeFigureOut">
              <a:rPr lang="en-US" smtClean="0"/>
              <a:pPr/>
              <a:t>7/8/2011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4A9EB8-A2E9-4454-AB8B-AEC7F40390C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EEC4A7-7EB8-40D7-88F3-967C41F5A617}" type="datetimeFigureOut">
              <a:rPr lang="en-US" smtClean="0"/>
              <a:pPr/>
              <a:t>7/8/2011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4A9EB8-A2E9-4454-AB8B-AEC7F40390C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EEC4A7-7EB8-40D7-88F3-967C41F5A617}" type="datetimeFigureOut">
              <a:rPr lang="en-US" smtClean="0"/>
              <a:pPr/>
              <a:t>7/8/2011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4A9EB8-A2E9-4454-AB8B-AEC7F40390CE}"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pPr>
              <a:defRPr/>
            </a:pPr>
            <a:fld id="{26DC2BFE-24C8-434D-ADDA-AEB3E46B0D69}"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AAA601B-3E4E-483A-8524-FF0220AE9C41}"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EEC4A7-7EB8-40D7-88F3-967C41F5A617}" type="datetimeFigureOut">
              <a:rPr lang="en-US" smtClean="0"/>
              <a:pPr/>
              <a:t>7/8/2011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4A9EB8-A2E9-4454-AB8B-AEC7F40390C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2EEC4A7-7EB8-40D7-88F3-967C41F5A617}" type="datetimeFigureOut">
              <a:rPr lang="en-US" smtClean="0"/>
              <a:pPr/>
              <a:t>7/8/2011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4A9EB8-A2E9-4454-AB8B-AEC7F40390C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2EEC4A7-7EB8-40D7-88F3-967C41F5A617}" type="datetimeFigureOut">
              <a:rPr lang="en-US" smtClean="0"/>
              <a:pPr/>
              <a:t>7/8/2011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4A9EB8-A2E9-4454-AB8B-AEC7F40390C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2EEC4A7-7EB8-40D7-88F3-967C41F5A617}" type="datetimeFigureOut">
              <a:rPr lang="en-US" smtClean="0"/>
              <a:pPr/>
              <a:t>7/8/2011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64A9EB8-A2E9-4454-AB8B-AEC7F40390C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2EEC4A7-7EB8-40D7-88F3-967C41F5A617}" type="datetimeFigureOut">
              <a:rPr lang="en-US" smtClean="0"/>
              <a:pPr/>
              <a:t>7/8/2011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64A9EB8-A2E9-4454-AB8B-AEC7F40390C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EEC4A7-7EB8-40D7-88F3-967C41F5A617}" type="datetimeFigureOut">
              <a:rPr lang="en-US" smtClean="0"/>
              <a:pPr/>
              <a:t>7/8/2011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64A9EB8-A2E9-4454-AB8B-AEC7F40390C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EEC4A7-7EB8-40D7-88F3-967C41F5A617}" type="datetimeFigureOut">
              <a:rPr lang="en-US" smtClean="0"/>
              <a:pPr/>
              <a:t>7/8/2011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4A9EB8-A2E9-4454-AB8B-AEC7F40390C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EEC4A7-7EB8-40D7-88F3-967C41F5A617}" type="datetimeFigureOut">
              <a:rPr lang="en-US" smtClean="0"/>
              <a:pPr/>
              <a:t>7/8/2011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4A9EB8-A2E9-4454-AB8B-AEC7F40390C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EEC4A7-7EB8-40D7-88F3-967C41F5A617}" type="datetimeFigureOut">
              <a:rPr lang="en-US" smtClean="0"/>
              <a:pPr/>
              <a:t>7/8/2011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4A9EB8-A2E9-4454-AB8B-AEC7F40390C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tiff"/><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22.png"/><Relationship Id="rId5" Type="http://schemas.openxmlformats.org/officeDocument/2006/relationships/image" Target="../media/image41.jpeg"/><Relationship Id="rId4" Type="http://schemas.openxmlformats.org/officeDocument/2006/relationships/image" Target="../media/image40.jpeg"/></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16.bin"/><Relationship Id="rId3" Type="http://schemas.openxmlformats.org/officeDocument/2006/relationships/notesSlide" Target="../notesSlides/notesSlide4.xml"/><Relationship Id="rId7" Type="http://schemas.openxmlformats.org/officeDocument/2006/relationships/image" Target="../media/image46.jpeg"/><Relationship Id="rId12" Type="http://schemas.openxmlformats.org/officeDocument/2006/relationships/image" Target="../media/image49.jpeg"/><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15.bin"/><Relationship Id="rId11" Type="http://schemas.openxmlformats.org/officeDocument/2006/relationships/image" Target="../media/image48.jpeg"/><Relationship Id="rId5" Type="http://schemas.openxmlformats.org/officeDocument/2006/relationships/image" Target="../media/image45.png"/><Relationship Id="rId10" Type="http://schemas.openxmlformats.org/officeDocument/2006/relationships/image" Target="../media/image47.jpeg"/><Relationship Id="rId4" Type="http://schemas.openxmlformats.org/officeDocument/2006/relationships/image" Target="../media/image22.png"/><Relationship Id="rId9" Type="http://schemas.openxmlformats.org/officeDocument/2006/relationships/oleObject" Target="../embeddings/oleObject17.bin"/></Relationships>
</file>

<file path=ppt/slides/_rels/slide1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13.xml.rels><?xml version="1.0" encoding="UTF-8" standalone="yes"?>
<Relationships xmlns="http://schemas.openxmlformats.org/package/2006/relationships"><Relationship Id="rId8" Type="http://schemas.openxmlformats.org/officeDocument/2006/relationships/image" Target="../media/image55.jpeg"/><Relationship Id="rId13" Type="http://schemas.openxmlformats.org/officeDocument/2006/relationships/image" Target="../media/image1.jpeg"/><Relationship Id="rId3" Type="http://schemas.openxmlformats.org/officeDocument/2006/relationships/video" Target="file:///C:\Documents%20and%20Settings\Kathleen\Desktop\talks\Kate's%20talk%20MEAM%202009\Kate's%20talk\clean_sidetoend.wmv" TargetMode="External"/><Relationship Id="rId7" Type="http://schemas.openxmlformats.org/officeDocument/2006/relationships/notesSlide" Target="../notesSlides/notesSlide6.xml"/><Relationship Id="rId12" Type="http://schemas.openxmlformats.org/officeDocument/2006/relationships/image" Target="../media/image58.jpeg"/><Relationship Id="rId2" Type="http://schemas.openxmlformats.org/officeDocument/2006/relationships/video" Target="file:///C:\Users\marcello\Desktop\ACS%202009%20Presentation\Videos\On%20Slides\clean_endon.wmv" TargetMode="External"/><Relationship Id="rId16" Type="http://schemas.openxmlformats.org/officeDocument/2006/relationships/image" Target="../media/image60.png"/><Relationship Id="rId1" Type="http://schemas.openxmlformats.org/officeDocument/2006/relationships/vmlDrawing" Target="../drawings/vmlDrawing7.vml"/><Relationship Id="rId6" Type="http://schemas.openxmlformats.org/officeDocument/2006/relationships/slideLayout" Target="../slideLayouts/slideLayout2.xml"/><Relationship Id="rId11" Type="http://schemas.openxmlformats.org/officeDocument/2006/relationships/oleObject" Target="../embeddings/oleObject18.bin"/><Relationship Id="rId5" Type="http://schemas.openxmlformats.org/officeDocument/2006/relationships/video" Target="file:///C:\Users\Kate\Desktop\talks\AICHE%202010%20Backups\Marcello%20as%20given%20AIChE%202010%20-%20CurvatureTalk\Videos\in%20talk\clean_sidetoend.wmv" TargetMode="External"/><Relationship Id="rId15" Type="http://schemas.openxmlformats.org/officeDocument/2006/relationships/image" Target="../media/image59.png"/><Relationship Id="rId10" Type="http://schemas.openxmlformats.org/officeDocument/2006/relationships/image" Target="../media/image57.png"/><Relationship Id="rId4" Type="http://schemas.openxmlformats.org/officeDocument/2006/relationships/video" Target="file:///C:\Users\Kate\Desktop\talks\AICHE%202010%20Backups\Marcello%20as%20given%20AIChE%202010%20-%20CurvatureTalk\Videos\in%20talk\clean_endon.wmv" TargetMode="External"/><Relationship Id="rId9" Type="http://schemas.openxmlformats.org/officeDocument/2006/relationships/image" Target="../media/image56.png"/><Relationship Id="rId14" Type="http://schemas.openxmlformats.org/officeDocument/2006/relationships/image" Target="../media/image2.jpeg"/></Relationships>
</file>

<file path=ppt/slides/_rels/slide14.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52.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jpeg"/><Relationship Id="rId4" Type="http://schemas.openxmlformats.org/officeDocument/2006/relationships/image" Target="../media/image62.jpeg"/></Relationships>
</file>

<file path=ppt/slides/_rels/slide1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22.bin"/><Relationship Id="rId13" Type="http://schemas.openxmlformats.org/officeDocument/2006/relationships/image" Target="../media/image77.wmf"/><Relationship Id="rId18" Type="http://schemas.openxmlformats.org/officeDocument/2006/relationships/image" Target="../media/image79.png"/><Relationship Id="rId3" Type="http://schemas.openxmlformats.org/officeDocument/2006/relationships/slideLayout" Target="../slideLayouts/slideLayout7.xml"/><Relationship Id="rId7" Type="http://schemas.openxmlformats.org/officeDocument/2006/relationships/oleObject" Target="../embeddings/oleObject21.bin"/><Relationship Id="rId12" Type="http://schemas.openxmlformats.org/officeDocument/2006/relationships/image" Target="../media/image76.wmf"/><Relationship Id="rId17" Type="http://schemas.openxmlformats.org/officeDocument/2006/relationships/oleObject" Target="../embeddings/oleObject26.bin"/><Relationship Id="rId2" Type="http://schemas.openxmlformats.org/officeDocument/2006/relationships/video" Target="file:///C:\Documents%20and%20Settings\Kathleen\Desktop\talks\ACS%20Fall%202009\Marcello's%20Talk%20-%20ACS%202009%20Fall%20Meeting\Videos\clean_endon.wmv" TargetMode="External"/><Relationship Id="rId16" Type="http://schemas.openxmlformats.org/officeDocument/2006/relationships/oleObject" Target="../embeddings/oleObject25.bin"/><Relationship Id="rId1" Type="http://schemas.openxmlformats.org/officeDocument/2006/relationships/vmlDrawing" Target="../drawings/vmlDrawing8.vml"/><Relationship Id="rId6" Type="http://schemas.openxmlformats.org/officeDocument/2006/relationships/oleObject" Target="../embeddings/oleObject20.bin"/><Relationship Id="rId11" Type="http://schemas.openxmlformats.org/officeDocument/2006/relationships/image" Target="../media/image75.wmf"/><Relationship Id="rId5" Type="http://schemas.openxmlformats.org/officeDocument/2006/relationships/oleObject" Target="../embeddings/oleObject19.bin"/><Relationship Id="rId15" Type="http://schemas.openxmlformats.org/officeDocument/2006/relationships/oleObject" Target="../embeddings/oleObject24.bin"/><Relationship Id="rId10" Type="http://schemas.openxmlformats.org/officeDocument/2006/relationships/image" Target="../media/image74.wmf"/><Relationship Id="rId19" Type="http://schemas.openxmlformats.org/officeDocument/2006/relationships/image" Target="../media/image59.png"/><Relationship Id="rId4" Type="http://schemas.openxmlformats.org/officeDocument/2006/relationships/notesSlide" Target="../notesSlides/notesSlide9.xml"/><Relationship Id="rId9" Type="http://schemas.openxmlformats.org/officeDocument/2006/relationships/oleObject" Target="../embeddings/oleObject23.bin"/><Relationship Id="rId14" Type="http://schemas.openxmlformats.org/officeDocument/2006/relationships/image" Target="../media/image78.wmf"/></Relationships>
</file>

<file path=ppt/slides/_rels/slide1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slideLayout" Target="../slideLayouts/slideLayout2.xml"/><Relationship Id="rId7" Type="http://schemas.openxmlformats.org/officeDocument/2006/relationships/oleObject" Target="../embeddings/oleObject28.bin"/><Relationship Id="rId2" Type="http://schemas.openxmlformats.org/officeDocument/2006/relationships/video" Target="file:///C:\Documents%20and%20Settings\Kathleen\Desktop\talks\ACS%20Fall%202009\Marcello's%20Talk%20-%20ACS%202009%20Fall%20Meeting\Videos\clean_endon.wmv" TargetMode="External"/><Relationship Id="rId1" Type="http://schemas.openxmlformats.org/officeDocument/2006/relationships/vmlDrawing" Target="../drawings/vmlDrawing9.vml"/><Relationship Id="rId6" Type="http://schemas.openxmlformats.org/officeDocument/2006/relationships/image" Target="../media/image52.jpeg"/><Relationship Id="rId5" Type="http://schemas.openxmlformats.org/officeDocument/2006/relationships/oleObject" Target="../embeddings/oleObject27.bin"/><Relationship Id="rId10" Type="http://schemas.openxmlformats.org/officeDocument/2006/relationships/image" Target="../media/image83.png"/><Relationship Id="rId4" Type="http://schemas.openxmlformats.org/officeDocument/2006/relationships/notesSlide" Target="../notesSlides/notesSlide10.xml"/><Relationship Id="rId9" Type="http://schemas.openxmlformats.org/officeDocument/2006/relationships/image" Target="../media/image82.jpeg"/></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29.bin"/><Relationship Id="rId3" Type="http://schemas.openxmlformats.org/officeDocument/2006/relationships/notesSlide" Target="../notesSlides/notesSlide11.xml"/><Relationship Id="rId7" Type="http://schemas.openxmlformats.org/officeDocument/2006/relationships/image" Target="../media/image88.png"/><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image" Target="../media/image87.jpeg"/><Relationship Id="rId5" Type="http://schemas.openxmlformats.org/officeDocument/2006/relationships/image" Target="../media/image86.png"/><Relationship Id="rId10" Type="http://schemas.openxmlformats.org/officeDocument/2006/relationships/image" Target="../media/image90.png"/><Relationship Id="rId4" Type="http://schemas.openxmlformats.org/officeDocument/2006/relationships/image" Target="../media/image85.png"/><Relationship Id="rId9" Type="http://schemas.openxmlformats.org/officeDocument/2006/relationships/image" Target="../media/image89.png"/></Relationships>
</file>

<file path=ppt/slides/_rels/slide19.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slideLayout" Target="../slideLayouts/slideLayout4.xml"/><Relationship Id="rId7" Type="http://schemas.openxmlformats.org/officeDocument/2006/relationships/oleObject" Target="../embeddings/oleObject31.bin"/><Relationship Id="rId2" Type="http://schemas.openxmlformats.org/officeDocument/2006/relationships/video" Target="file:///C:\Users\Kate\Desktop\talks\capillary%20assembly%20and%20shape%20particles%20dynasoft\WMV%2015fps%201024.wmv" TargetMode="External"/><Relationship Id="rId1" Type="http://schemas.openxmlformats.org/officeDocument/2006/relationships/vmlDrawing" Target="../drawings/vmlDrawing11.vml"/><Relationship Id="rId6" Type="http://schemas.openxmlformats.org/officeDocument/2006/relationships/oleObject" Target="../embeddings/oleObject30.bin"/><Relationship Id="rId5" Type="http://schemas.openxmlformats.org/officeDocument/2006/relationships/image" Target="../media/image93.jpeg"/><Relationship Id="rId4" Type="http://schemas.openxmlformats.org/officeDocument/2006/relationships/notesSlide" Target="../notesSlides/notesSlide12.xml"/><Relationship Id="rId9" Type="http://schemas.openxmlformats.org/officeDocument/2006/relationships/image" Target="../media/image9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jpeg"/></Relationships>
</file>

<file path=ppt/slides/_rels/slide2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wmf"/></Relationships>
</file>

<file path=ppt/slides/_rels/slide2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06.jpeg"/><Relationship Id="rId5" Type="http://schemas.openxmlformats.org/officeDocument/2006/relationships/image" Target="../media/image105.png"/><Relationship Id="rId4" Type="http://schemas.openxmlformats.org/officeDocument/2006/relationships/image" Target="../media/image104.png"/></Relationships>
</file>

<file path=ppt/slides/_rels/slide2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video" Target="file:///C:\Users\Kate\Desktop\talks\Kate's%20talk%20MEAM%202009\Kate's%20talk\Videos\ArrestRecoveryPDA.wmv" TargetMode="External"/><Relationship Id="rId7" Type="http://schemas.openxmlformats.org/officeDocument/2006/relationships/image" Target="../media/image110.png"/><Relationship Id="rId2" Type="http://schemas.openxmlformats.org/officeDocument/2006/relationships/video" Target="file:///C:\Users\Kate\Desktop\talks\capillary%20assembly%20and%20shape%20particles%20dynasoft\BOULDER%20CAPILLARY%20INTERACTIONS\ArrestRecoveryPDA.wmv" TargetMode="External"/><Relationship Id="rId1" Type="http://schemas.openxmlformats.org/officeDocument/2006/relationships/video" Target="file:///C:\Documents%20and%20Settings\Kathleen\Desktop\talks\Thesis%20Presentation\Presentation%208-28-08\Arrest%20and%20Recovery%202.wmv" TargetMode="External"/><Relationship Id="rId6" Type="http://schemas.openxmlformats.org/officeDocument/2006/relationships/image" Target="../media/image109.png"/><Relationship Id="rId5" Type="http://schemas.openxmlformats.org/officeDocument/2006/relationships/image" Target="../media/image107.jpeg"/><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slideLayout" Target="../slideLayouts/slideLayout2.xml"/><Relationship Id="rId1" Type="http://schemas.openxmlformats.org/officeDocument/2006/relationships/video" Target="file:///C:\Users\Kate\Desktop\talks\IRG1%20for%20reverse%20site%20visit\80G-100Hz-1000fps.avi"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wmf"/></Relationships>
</file>

<file path=ppt/slides/_rels/slide2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120.jpeg"/><Relationship Id="rId3" Type="http://schemas.openxmlformats.org/officeDocument/2006/relationships/video" Target="file:///C:\Users\Kate\Desktop\talks\CMU%20Casassa%20%20Seminar%20Oct%202008\Dumbell%20Short_2.wmv" TargetMode="External"/><Relationship Id="rId7" Type="http://schemas.openxmlformats.org/officeDocument/2006/relationships/image" Target="../media/image119.jpeg"/><Relationship Id="rId2" Type="http://schemas.openxmlformats.org/officeDocument/2006/relationships/video" Target="file:///C:\Documents%20and%20Settings\Kathleen\Desktop\talks\GRC%202008\Dumbell%20Short_2.wmv" TargetMode="External"/><Relationship Id="rId1" Type="http://schemas.openxmlformats.org/officeDocument/2006/relationships/video" Target="file:///C:\Documents%20and%20Settings\Kathleen\Desktop\talks\GRC%202008\Good%20sine%20wave.wmv" TargetMode="External"/><Relationship Id="rId6" Type="http://schemas.openxmlformats.org/officeDocument/2006/relationships/image" Target="../media/image118.png"/><Relationship Id="rId5" Type="http://schemas.openxmlformats.org/officeDocument/2006/relationships/image" Target="../media/image117.png"/><Relationship Id="rId10" Type="http://schemas.openxmlformats.org/officeDocument/2006/relationships/image" Target="../media/image122.png"/><Relationship Id="rId4" Type="http://schemas.openxmlformats.org/officeDocument/2006/relationships/slideLayout" Target="../slideLayouts/slideLayout2.xml"/><Relationship Id="rId9" Type="http://schemas.openxmlformats.org/officeDocument/2006/relationships/image" Target="../media/image121.jpeg"/></Relationships>
</file>

<file path=ppt/slides/_rels/slide29.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2.xml"/><Relationship Id="rId4" Type="http://schemas.openxmlformats.org/officeDocument/2006/relationships/image" Target="../media/image123.jpeg"/></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8" Type="http://schemas.openxmlformats.org/officeDocument/2006/relationships/image" Target="../media/image128.jpeg"/><Relationship Id="rId3" Type="http://schemas.openxmlformats.org/officeDocument/2006/relationships/notesSlide" Target="../notesSlides/notesSlide18.xml"/><Relationship Id="rId7" Type="http://schemas.openxmlformats.org/officeDocument/2006/relationships/oleObject" Target="../embeddings/oleObject35.bin"/><Relationship Id="rId12" Type="http://schemas.openxmlformats.org/officeDocument/2006/relationships/image" Target="../media/image53.jpeg"/><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oleObject" Target="../embeddings/oleObject34.bin"/><Relationship Id="rId11" Type="http://schemas.openxmlformats.org/officeDocument/2006/relationships/image" Target="../media/image131.png"/><Relationship Id="rId5" Type="http://schemas.openxmlformats.org/officeDocument/2006/relationships/oleObject" Target="../embeddings/oleObject33.bin"/><Relationship Id="rId10" Type="http://schemas.openxmlformats.org/officeDocument/2006/relationships/image" Target="../media/image130.jpeg"/><Relationship Id="rId4" Type="http://schemas.openxmlformats.org/officeDocument/2006/relationships/oleObject" Target="../embeddings/oleObject32.bin"/><Relationship Id="rId9" Type="http://schemas.openxmlformats.org/officeDocument/2006/relationships/image" Target="../media/image129.jpeg"/></Relationships>
</file>

<file path=ppt/slides/_rels/slide31.xml.rels><?xml version="1.0" encoding="UTF-8" standalone="yes"?>
<Relationships xmlns="http://schemas.openxmlformats.org/package/2006/relationships"><Relationship Id="rId8" Type="http://schemas.openxmlformats.org/officeDocument/2006/relationships/image" Target="../media/image138.png"/><Relationship Id="rId13" Type="http://schemas.openxmlformats.org/officeDocument/2006/relationships/image" Target="../media/image129.jpeg"/><Relationship Id="rId3" Type="http://schemas.openxmlformats.org/officeDocument/2006/relationships/video" Target="file:///C:\Documents%20and%20Settings\Kathleen\Desktop\talks\GRC%202008\long%20anti.wmv" TargetMode="External"/><Relationship Id="rId7" Type="http://schemas.openxmlformats.org/officeDocument/2006/relationships/image" Target="../media/image137.png"/><Relationship Id="rId12" Type="http://schemas.openxmlformats.org/officeDocument/2006/relationships/oleObject" Target="../embeddings/oleObject37.bin"/><Relationship Id="rId17" Type="http://schemas.openxmlformats.org/officeDocument/2006/relationships/image" Target="../media/image141.jpeg"/><Relationship Id="rId2" Type="http://schemas.openxmlformats.org/officeDocument/2006/relationships/video" Target="file:///C:\Documents%20and%20Settings\Kathleen\Desktop\talks\GRC%202008\Anti%20Cylinder.wmv" TargetMode="External"/><Relationship Id="rId16" Type="http://schemas.openxmlformats.org/officeDocument/2006/relationships/oleObject" Target="../embeddings/oleObject40.bin"/><Relationship Id="rId1" Type="http://schemas.openxmlformats.org/officeDocument/2006/relationships/vmlDrawing" Target="../drawings/vmlDrawing13.vml"/><Relationship Id="rId6" Type="http://schemas.openxmlformats.org/officeDocument/2006/relationships/image" Target="../media/image128.jpeg"/><Relationship Id="rId11" Type="http://schemas.openxmlformats.org/officeDocument/2006/relationships/oleObject" Target="../embeddings/oleObject36.bin"/><Relationship Id="rId5" Type="http://schemas.openxmlformats.org/officeDocument/2006/relationships/notesSlide" Target="../notesSlides/notesSlide19.xml"/><Relationship Id="rId15" Type="http://schemas.openxmlformats.org/officeDocument/2006/relationships/oleObject" Target="../embeddings/oleObject39.bin"/><Relationship Id="rId10" Type="http://schemas.openxmlformats.org/officeDocument/2006/relationships/image" Target="../media/image140.png"/><Relationship Id="rId4" Type="http://schemas.openxmlformats.org/officeDocument/2006/relationships/slideLayout" Target="../slideLayouts/slideLayout2.xml"/><Relationship Id="rId9" Type="http://schemas.openxmlformats.org/officeDocument/2006/relationships/image" Target="../media/image139.jpeg"/><Relationship Id="rId14" Type="http://schemas.openxmlformats.org/officeDocument/2006/relationships/oleObject" Target="../embeddings/oleObject38.bin"/></Relationships>
</file>

<file path=ppt/slides/_rels/slide32.xml.rels><?xml version="1.0" encoding="UTF-8" standalone="yes"?>
<Relationships xmlns="http://schemas.openxmlformats.org/package/2006/relationships"><Relationship Id="rId3" Type="http://schemas.openxmlformats.org/officeDocument/2006/relationships/image" Target="../media/image143.wmf"/><Relationship Id="rId2" Type="http://schemas.openxmlformats.org/officeDocument/2006/relationships/image" Target="../media/image142.png"/><Relationship Id="rId1" Type="http://schemas.openxmlformats.org/officeDocument/2006/relationships/slideLayout" Target="../slideLayouts/slideLayout2.xml"/><Relationship Id="rId6" Type="http://schemas.openxmlformats.org/officeDocument/2006/relationships/image" Target="../media/image145.jpeg"/><Relationship Id="rId5" Type="http://schemas.openxmlformats.org/officeDocument/2006/relationships/image" Target="../media/image144.png"/><Relationship Id="rId4" Type="http://schemas.openxmlformats.org/officeDocument/2006/relationships/image" Target="../media/image129.jpeg"/></Relationships>
</file>

<file path=ppt/slides/_rels/slide33.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notesSlide" Target="../notesSlides/notesSlide20.xml"/><Relationship Id="rId7" Type="http://schemas.openxmlformats.org/officeDocument/2006/relationships/image" Target="../media/image149.jpeg"/><Relationship Id="rId2" Type="http://schemas.openxmlformats.org/officeDocument/2006/relationships/slideLayout" Target="../slideLayouts/slideLayout2.xml"/><Relationship Id="rId1" Type="http://schemas.openxmlformats.org/officeDocument/2006/relationships/video" Target="file:///C:\Users\Kate\Desktop\talks\capillary%20assembly%20and%20shape%20particles%20dynasoft\Stebe%20capillary%20assembly%20to%20send%20to%20dynasoft\Videos%20for%20Stebe%20capillary%20dynasoft\rotation%20of%20cylinders%20with%20background%20curvature.wmv" TargetMode="External"/><Relationship Id="rId6" Type="http://schemas.openxmlformats.org/officeDocument/2006/relationships/image" Target="../media/image148.jpeg"/><Relationship Id="rId5" Type="http://schemas.openxmlformats.org/officeDocument/2006/relationships/image" Target="../media/image147.jpeg"/><Relationship Id="rId4" Type="http://schemas.openxmlformats.org/officeDocument/2006/relationships/image" Target="../media/image146.jpeg"/></Relationships>
</file>

<file path=ppt/slides/_rels/slide34.xml.rels><?xml version="1.0" encoding="UTF-8" standalone="yes"?>
<Relationships xmlns="http://schemas.openxmlformats.org/package/2006/relationships"><Relationship Id="rId3" Type="http://schemas.openxmlformats.org/officeDocument/2006/relationships/image" Target="../media/image151.jpeg"/><Relationship Id="rId7" Type="http://schemas.openxmlformats.org/officeDocument/2006/relationships/image" Target="../media/image155.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54.jpeg"/><Relationship Id="rId5" Type="http://schemas.openxmlformats.org/officeDocument/2006/relationships/image" Target="../media/image153.jpeg"/><Relationship Id="rId4" Type="http://schemas.openxmlformats.org/officeDocument/2006/relationships/image" Target="../media/image152.jpeg"/></Relationships>
</file>

<file path=ppt/slides/_rels/slide35.xml.rels><?xml version="1.0" encoding="UTF-8" standalone="yes"?>
<Relationships xmlns="http://schemas.openxmlformats.org/package/2006/relationships"><Relationship Id="rId8" Type="http://schemas.openxmlformats.org/officeDocument/2006/relationships/oleObject" Target="../embeddings/oleObject44.bin"/><Relationship Id="rId3" Type="http://schemas.openxmlformats.org/officeDocument/2006/relationships/notesSlide" Target="../notesSlides/notesSlide22.xml"/><Relationship Id="rId7" Type="http://schemas.openxmlformats.org/officeDocument/2006/relationships/image" Target="../media/image161.jpeg"/><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oleObject" Target="../embeddings/oleObject43.bin"/><Relationship Id="rId5" Type="http://schemas.openxmlformats.org/officeDocument/2006/relationships/oleObject" Target="../embeddings/oleObject42.bin"/><Relationship Id="rId4" Type="http://schemas.openxmlformats.org/officeDocument/2006/relationships/oleObject" Target="../embeddings/oleObject41.bin"/><Relationship Id="rId9" Type="http://schemas.openxmlformats.org/officeDocument/2006/relationships/oleObject" Target="../embeddings/oleObject45.bin"/></Relationships>
</file>

<file path=ppt/slides/_rels/slide36.xml.rels><?xml version="1.0" encoding="UTF-8" standalone="yes"?>
<Relationships xmlns="http://schemas.openxmlformats.org/package/2006/relationships"><Relationship Id="rId8" Type="http://schemas.openxmlformats.org/officeDocument/2006/relationships/image" Target="../media/image155.jpeg"/><Relationship Id="rId3" Type="http://schemas.openxmlformats.org/officeDocument/2006/relationships/image" Target="../media/image162.jpeg"/><Relationship Id="rId7" Type="http://schemas.openxmlformats.org/officeDocument/2006/relationships/image" Target="../media/image154.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65.jpeg"/><Relationship Id="rId5" Type="http://schemas.openxmlformats.org/officeDocument/2006/relationships/image" Target="../media/image164.jpeg"/><Relationship Id="rId10" Type="http://schemas.openxmlformats.org/officeDocument/2006/relationships/image" Target="../media/image167.jpeg"/><Relationship Id="rId4" Type="http://schemas.openxmlformats.org/officeDocument/2006/relationships/image" Target="../media/image163.jpeg"/><Relationship Id="rId9" Type="http://schemas.openxmlformats.org/officeDocument/2006/relationships/image" Target="../media/image166.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image" Target="../media/image161.jpeg"/><Relationship Id="rId5" Type="http://schemas.openxmlformats.org/officeDocument/2006/relationships/oleObject" Target="../embeddings/oleObject46.bin"/><Relationship Id="rId4" Type="http://schemas.openxmlformats.org/officeDocument/2006/relationships/image" Target="../media/image169.jpeg"/></Relationships>
</file>

<file path=ppt/slides/_rels/slide38.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71.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oleObject" Target="../embeddings/oleObject5.bin"/><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oleObject" Target="../embeddings/oleObject3.bin"/><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Layout" Target="../slideLayouts/slideLayout6.xml"/><Relationship Id="rId1" Type="http://schemas.openxmlformats.org/officeDocument/2006/relationships/vmlDrawing" Target="../drawings/vmlDrawing16.vml"/><Relationship Id="rId4" Type="http://schemas.openxmlformats.org/officeDocument/2006/relationships/oleObject" Target="../embeddings/oleObject48.bin"/></Relationships>
</file>

<file path=ppt/slides/_rels/slide41.xml.rels><?xml version="1.0" encoding="UTF-8" standalone="yes"?>
<Relationships xmlns="http://schemas.openxmlformats.org/package/2006/relationships"><Relationship Id="rId8" Type="http://schemas.openxmlformats.org/officeDocument/2006/relationships/image" Target="../media/image178.tiff"/><Relationship Id="rId3" Type="http://schemas.openxmlformats.org/officeDocument/2006/relationships/image" Target="../media/image174.jpeg"/><Relationship Id="rId7" Type="http://schemas.openxmlformats.org/officeDocument/2006/relationships/image" Target="../media/image177.tiff"/><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76.png"/><Relationship Id="rId4" Type="http://schemas.openxmlformats.org/officeDocument/2006/relationships/image" Target="../media/image175.jpeg"/></Relationships>
</file>

<file path=ppt/slides/_rels/slide42.xml.rels><?xml version="1.0" encoding="UTF-8" standalone="yes"?>
<Relationships xmlns="http://schemas.openxmlformats.org/package/2006/relationships"><Relationship Id="rId8" Type="http://schemas.openxmlformats.org/officeDocument/2006/relationships/image" Target="../media/image174.jpeg"/><Relationship Id="rId3" Type="http://schemas.openxmlformats.org/officeDocument/2006/relationships/image" Target="../media/image175.jpeg"/><Relationship Id="rId7" Type="http://schemas.openxmlformats.org/officeDocument/2006/relationships/image" Target="../media/image182.png"/><Relationship Id="rId2" Type="http://schemas.openxmlformats.org/officeDocument/2006/relationships/image" Target="../media/image4.tiff"/><Relationship Id="rId1" Type="http://schemas.openxmlformats.org/officeDocument/2006/relationships/slideLayout" Target="../slideLayouts/slideLayout2.xml"/><Relationship Id="rId6" Type="http://schemas.openxmlformats.org/officeDocument/2006/relationships/image" Target="../media/image181.png"/><Relationship Id="rId5" Type="http://schemas.openxmlformats.org/officeDocument/2006/relationships/image" Target="../media/image180.tiff"/><Relationship Id="rId4" Type="http://schemas.openxmlformats.org/officeDocument/2006/relationships/image" Target="../media/image179.png"/><Relationship Id="rId9" Type="http://schemas.openxmlformats.org/officeDocument/2006/relationships/image" Target="../media/image183.png"/></Relationships>
</file>

<file path=ppt/slides/_rels/slide43.xml.rels><?xml version="1.0" encoding="UTF-8" standalone="yes"?>
<Relationships xmlns="http://schemas.openxmlformats.org/package/2006/relationships"><Relationship Id="rId8" Type="http://schemas.openxmlformats.org/officeDocument/2006/relationships/image" Target="../media/image189.png"/><Relationship Id="rId3" Type="http://schemas.openxmlformats.org/officeDocument/2006/relationships/notesSlide" Target="../notesSlides/notesSlide27.xml"/><Relationship Id="rId7" Type="http://schemas.openxmlformats.org/officeDocument/2006/relationships/oleObject" Target="../embeddings/oleObject52.bin"/><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oleObject" Target="../embeddings/oleObject51.bin"/><Relationship Id="rId11" Type="http://schemas.openxmlformats.org/officeDocument/2006/relationships/oleObject" Target="../embeddings/oleObject53.bin"/><Relationship Id="rId5" Type="http://schemas.openxmlformats.org/officeDocument/2006/relationships/oleObject" Target="../embeddings/oleObject50.bin"/><Relationship Id="rId10" Type="http://schemas.openxmlformats.org/officeDocument/2006/relationships/image" Target="../media/image191.png"/><Relationship Id="rId4" Type="http://schemas.openxmlformats.org/officeDocument/2006/relationships/oleObject" Target="../embeddings/oleObject49.bin"/><Relationship Id="rId9" Type="http://schemas.openxmlformats.org/officeDocument/2006/relationships/image" Target="../media/image190.png"/></Relationships>
</file>

<file path=ppt/slides/_rels/slide44.xml.rels><?xml version="1.0" encoding="UTF-8" standalone="yes"?>
<Relationships xmlns="http://schemas.openxmlformats.org/package/2006/relationships"><Relationship Id="rId8" Type="http://schemas.openxmlformats.org/officeDocument/2006/relationships/image" Target="../media/image194.png"/><Relationship Id="rId3" Type="http://schemas.openxmlformats.org/officeDocument/2006/relationships/notesSlide" Target="../notesSlides/notesSlide28.xml"/><Relationship Id="rId7" Type="http://schemas.openxmlformats.org/officeDocument/2006/relationships/image" Target="../media/image59.png"/><Relationship Id="rId2" Type="http://schemas.openxmlformats.org/officeDocument/2006/relationships/slideLayout" Target="../slideLayouts/slideLayout2.xml"/><Relationship Id="rId1" Type="http://schemas.openxmlformats.org/officeDocument/2006/relationships/video" Target="file:///C:\Documents%20and%20Settings\Kathleen\Desktop\talks\ACS%20Fall%202009\Marcello's%20Talk%20-%20ACS%202009%20Fall%20Meeting\Videos\clean_endon.wmv" TargetMode="External"/><Relationship Id="rId6" Type="http://schemas.openxmlformats.org/officeDocument/2006/relationships/image" Target="../media/image79.png"/><Relationship Id="rId5" Type="http://schemas.openxmlformats.org/officeDocument/2006/relationships/image" Target="../media/image193.png"/><Relationship Id="rId4" Type="http://schemas.openxmlformats.org/officeDocument/2006/relationships/image" Target="../media/image192.png"/></Relationships>
</file>

<file path=ppt/slides/_rels/slide45.xml.rels><?xml version="1.0" encoding="UTF-8" standalone="yes"?>
<Relationships xmlns="http://schemas.openxmlformats.org/package/2006/relationships"><Relationship Id="rId8" Type="http://schemas.openxmlformats.org/officeDocument/2006/relationships/oleObject" Target="../embeddings/oleObject54.bin"/><Relationship Id="rId3" Type="http://schemas.openxmlformats.org/officeDocument/2006/relationships/notesSlide" Target="../notesSlides/notesSlide29.xml"/><Relationship Id="rId7" Type="http://schemas.openxmlformats.org/officeDocument/2006/relationships/image" Target="../media/image199.jpeg"/><Relationship Id="rId2" Type="http://schemas.openxmlformats.org/officeDocument/2006/relationships/slideLayout" Target="../slideLayouts/slideLayout2.xml"/><Relationship Id="rId1" Type="http://schemas.openxmlformats.org/officeDocument/2006/relationships/vmlDrawing" Target="../drawings/vmlDrawing18.vml"/><Relationship Id="rId6" Type="http://schemas.openxmlformats.org/officeDocument/2006/relationships/image" Target="../media/image198.jpeg"/><Relationship Id="rId5" Type="http://schemas.openxmlformats.org/officeDocument/2006/relationships/image" Target="../media/image197.jpeg"/><Relationship Id="rId4" Type="http://schemas.openxmlformats.org/officeDocument/2006/relationships/image" Target="../media/image196.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Kate\Desktop\talks\capillary%20assembly%20and%20shape%20particles%20dynasoft\4particleAssembly.avi" TargetMode="External"/><Relationship Id="rId1" Type="http://schemas.openxmlformats.org/officeDocument/2006/relationships/vmlDrawing" Target="../drawings/vmlDrawing19.vml"/><Relationship Id="rId6" Type="http://schemas.openxmlformats.org/officeDocument/2006/relationships/oleObject" Target="../embeddings/oleObject55.bin"/><Relationship Id="rId5" Type="http://schemas.openxmlformats.org/officeDocument/2006/relationships/image" Target="../media/image201.png"/><Relationship Id="rId4" Type="http://schemas.openxmlformats.org/officeDocument/2006/relationships/notesSlide" Target="../notesSlides/notesSlide30.xml"/></Relationships>
</file>

<file path=ppt/slides/_rels/slide47.xml.rels><?xml version="1.0" encoding="UTF-8" standalone="yes"?>
<Relationships xmlns="http://schemas.openxmlformats.org/package/2006/relationships"><Relationship Id="rId8" Type="http://schemas.openxmlformats.org/officeDocument/2006/relationships/oleObject" Target="../embeddings/oleObject58.bin"/><Relationship Id="rId3" Type="http://schemas.openxmlformats.org/officeDocument/2006/relationships/notesSlide" Target="../notesSlides/notesSlide31.xml"/><Relationship Id="rId7" Type="http://schemas.openxmlformats.org/officeDocument/2006/relationships/oleObject" Target="../embeddings/oleObject57.bin"/><Relationship Id="rId2" Type="http://schemas.openxmlformats.org/officeDocument/2006/relationships/slideLayout" Target="../slideLayouts/slideLayout1.xml"/><Relationship Id="rId1" Type="http://schemas.openxmlformats.org/officeDocument/2006/relationships/vmlDrawing" Target="../drawings/vmlDrawing20.vml"/><Relationship Id="rId6" Type="http://schemas.openxmlformats.org/officeDocument/2006/relationships/image" Target="../media/image198.jpeg"/><Relationship Id="rId11" Type="http://schemas.openxmlformats.org/officeDocument/2006/relationships/oleObject" Target="../embeddings/oleObject61.bin"/><Relationship Id="rId5" Type="http://schemas.openxmlformats.org/officeDocument/2006/relationships/oleObject" Target="../embeddings/oleObject56.bin"/><Relationship Id="rId10" Type="http://schemas.openxmlformats.org/officeDocument/2006/relationships/oleObject" Target="../embeddings/oleObject60.bin"/><Relationship Id="rId4" Type="http://schemas.openxmlformats.org/officeDocument/2006/relationships/image" Target="../media/image208.png"/><Relationship Id="rId9" Type="http://schemas.openxmlformats.org/officeDocument/2006/relationships/oleObject" Target="../embeddings/oleObject59.bin"/></Relationships>
</file>

<file path=ppt/slides/_rels/slide48.xml.rels><?xml version="1.0" encoding="UTF-8" standalone="yes"?>
<Relationships xmlns="http://schemas.openxmlformats.org/package/2006/relationships"><Relationship Id="rId3" Type="http://schemas.openxmlformats.org/officeDocument/2006/relationships/oleObject" Target="../embeddings/Microsoft_Office_Word_97_-_2003_Document1.doc"/><Relationship Id="rId2" Type="http://schemas.openxmlformats.org/officeDocument/2006/relationships/slideLayout" Target="../slideLayouts/slideLayout13.xml"/><Relationship Id="rId1" Type="http://schemas.openxmlformats.org/officeDocument/2006/relationships/vmlDrawing" Target="../drawings/vmlDrawing21.vml"/><Relationship Id="rId4" Type="http://schemas.openxmlformats.org/officeDocument/2006/relationships/image" Target="../media/image210.wmf"/></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image" Target="../media/image20.jpeg"/><Relationship Id="rId7" Type="http://schemas.openxmlformats.org/officeDocument/2006/relationships/oleObject" Target="../embeddings/oleObject8.bin"/><Relationship Id="rId2" Type="http://schemas.openxmlformats.org/officeDocument/2006/relationships/slideLayout" Target="../slideLayouts/slideLayout12.xml"/><Relationship Id="rId1" Type="http://schemas.openxmlformats.org/officeDocument/2006/relationships/vmlDrawing" Target="../drawings/vmlDrawing3.vml"/><Relationship Id="rId6" Type="http://schemas.openxmlformats.org/officeDocument/2006/relationships/oleObject" Target="../embeddings/oleObject7.bin"/><Relationship Id="rId5" Type="http://schemas.openxmlformats.org/officeDocument/2006/relationships/image" Target="../media/image21.png"/><Relationship Id="rId4" Type="http://schemas.openxmlformats.org/officeDocument/2006/relationships/oleObject" Target="../embeddings/oleObject6.bin"/><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11.bin"/><Relationship Id="rId3" Type="http://schemas.openxmlformats.org/officeDocument/2006/relationships/notesSlide" Target="../notesSlides/notesSlide2.xml"/><Relationship Id="rId7"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29.jpeg"/><Relationship Id="rId11" Type="http://schemas.openxmlformats.org/officeDocument/2006/relationships/oleObject" Target="../embeddings/oleObject13.bin"/><Relationship Id="rId5" Type="http://schemas.openxmlformats.org/officeDocument/2006/relationships/image" Target="../media/image28.wmf"/><Relationship Id="rId10" Type="http://schemas.openxmlformats.org/officeDocument/2006/relationships/image" Target="../media/image30.png"/><Relationship Id="rId4" Type="http://schemas.openxmlformats.org/officeDocument/2006/relationships/image" Target="../media/image27.wmf"/><Relationship Id="rId9" Type="http://schemas.openxmlformats.org/officeDocument/2006/relationships/oleObject" Target="../embeddings/oleObject12.bin"/></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s>
</file>

<file path=ppt/slides/_rels/slide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81000" y="3048000"/>
            <a:ext cx="8458200" cy="36576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rgbClr val="002060"/>
                </a:solidFill>
                <a:latin typeface="Times New Roman" pitchFamily="18" charset="0"/>
                <a:cs typeface="Times New Roman" pitchFamily="18" charset="0"/>
              </a:rPr>
              <a:t/>
            </a:r>
            <a:br>
              <a:rPr lang="en-US" dirty="0">
                <a:solidFill>
                  <a:srgbClr val="002060"/>
                </a:solidFill>
                <a:latin typeface="Times New Roman" pitchFamily="18" charset="0"/>
                <a:cs typeface="Times New Roman" pitchFamily="18" charset="0"/>
              </a:rPr>
            </a:br>
            <a:r>
              <a:rPr lang="en-US" sz="2400" i="1" dirty="0">
                <a:solidFill>
                  <a:srgbClr val="4172AD"/>
                </a:solidFill>
                <a:latin typeface="Arial" pitchFamily="34" charset="0"/>
                <a:cs typeface="Arial" pitchFamily="34" charset="0"/>
              </a:rPr>
              <a:t/>
            </a:r>
            <a:br>
              <a:rPr lang="en-US" sz="2400" i="1" dirty="0">
                <a:solidFill>
                  <a:srgbClr val="4172AD"/>
                </a:solidFill>
                <a:latin typeface="Arial" pitchFamily="34" charset="0"/>
                <a:cs typeface="Arial" pitchFamily="34" charset="0"/>
              </a:rPr>
            </a:br>
            <a:endParaRPr lang="en-US" dirty="0">
              <a:solidFill>
                <a:schemeClr val="bg1"/>
              </a:solidFill>
            </a:endParaRPr>
          </a:p>
        </p:txBody>
      </p:sp>
      <p:sp>
        <p:nvSpPr>
          <p:cNvPr id="11" name="Rectangle 10"/>
          <p:cNvSpPr/>
          <p:nvPr/>
        </p:nvSpPr>
        <p:spPr>
          <a:xfrm>
            <a:off x="381000" y="228600"/>
            <a:ext cx="8458200" cy="28194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27" name="Rectangle 2"/>
          <p:cNvSpPr>
            <a:spLocks noGrp="1" noChangeArrowheads="1"/>
          </p:cNvSpPr>
          <p:nvPr>
            <p:ph type="title"/>
          </p:nvPr>
        </p:nvSpPr>
        <p:spPr>
          <a:xfrm>
            <a:off x="1295400" y="381000"/>
            <a:ext cx="6477000" cy="2590800"/>
          </a:xfrm>
          <a:solidFill>
            <a:schemeClr val="bg1"/>
          </a:solidFill>
        </p:spPr>
        <p:txBody>
          <a:bodyPr/>
          <a:lstStyle/>
          <a:p>
            <a:pPr>
              <a:defRPr/>
            </a:pPr>
            <a:r>
              <a:rPr lang="en-US" sz="2400" dirty="0" smtClean="0">
                <a:solidFill>
                  <a:schemeClr val="tx2">
                    <a:lumMod val="75000"/>
                  </a:schemeClr>
                </a:solidFill>
              </a:rPr>
              <a:t>Capillary Interactions between </a:t>
            </a:r>
            <a:br>
              <a:rPr lang="en-US" sz="2400" dirty="0" smtClean="0">
                <a:solidFill>
                  <a:schemeClr val="tx2">
                    <a:lumMod val="75000"/>
                  </a:schemeClr>
                </a:solidFill>
              </a:rPr>
            </a:br>
            <a:r>
              <a:rPr lang="en-US" sz="2400" dirty="0" smtClean="0">
                <a:solidFill>
                  <a:schemeClr val="tx2">
                    <a:lumMod val="75000"/>
                  </a:schemeClr>
                </a:solidFill>
              </a:rPr>
              <a:t>Anisotropic Particles</a:t>
            </a:r>
            <a:r>
              <a:rPr lang="en-US" sz="1600" dirty="0" smtClean="0">
                <a:solidFill>
                  <a:prstClr val="black"/>
                </a:solidFill>
                <a:latin typeface="Arial" pitchFamily="34" charset="0"/>
                <a:ea typeface="+mn-ea"/>
                <a:cs typeface="Arial" pitchFamily="34" charset="0"/>
              </a:rPr>
              <a:t/>
            </a:r>
            <a:br>
              <a:rPr lang="en-US" sz="1600" dirty="0" smtClean="0">
                <a:solidFill>
                  <a:prstClr val="black"/>
                </a:solidFill>
                <a:latin typeface="Arial" pitchFamily="34" charset="0"/>
                <a:ea typeface="+mn-ea"/>
                <a:cs typeface="Arial" pitchFamily="34" charset="0"/>
              </a:rPr>
            </a:br>
            <a:r>
              <a:rPr lang="en-US" sz="1600" dirty="0" smtClean="0">
                <a:solidFill>
                  <a:prstClr val="black"/>
                </a:solidFill>
                <a:latin typeface="Arial" pitchFamily="34" charset="0"/>
                <a:ea typeface="+mn-ea"/>
                <a:cs typeface="Arial" pitchFamily="34" charset="0"/>
              </a:rPr>
              <a:t/>
            </a:r>
            <a:br>
              <a:rPr lang="en-US" sz="1600" dirty="0" smtClean="0">
                <a:solidFill>
                  <a:prstClr val="black"/>
                </a:solidFill>
                <a:latin typeface="Arial" pitchFamily="34" charset="0"/>
                <a:ea typeface="+mn-ea"/>
                <a:cs typeface="Arial" pitchFamily="34" charset="0"/>
              </a:rPr>
            </a:br>
            <a:r>
              <a:rPr lang="en-US" sz="1600" dirty="0" smtClean="0">
                <a:solidFill>
                  <a:prstClr val="black"/>
                </a:solidFill>
                <a:latin typeface="Arial" pitchFamily="34" charset="0"/>
                <a:ea typeface="+mn-ea"/>
                <a:cs typeface="Arial" pitchFamily="34" charset="0"/>
              </a:rPr>
              <a:t>Kathleen J </a:t>
            </a:r>
            <a:r>
              <a:rPr lang="en-US" sz="1600" dirty="0" err="1" smtClean="0">
                <a:solidFill>
                  <a:prstClr val="black"/>
                </a:solidFill>
                <a:latin typeface="Arial" pitchFamily="34" charset="0"/>
                <a:ea typeface="+mn-ea"/>
                <a:cs typeface="Arial" pitchFamily="34" charset="0"/>
              </a:rPr>
              <a:t>Stebe</a:t>
            </a:r>
            <a:r>
              <a:rPr lang="en-US" sz="1600" dirty="0" smtClean="0">
                <a:solidFill>
                  <a:prstClr val="black"/>
                </a:solidFill>
                <a:latin typeface="Arial" pitchFamily="34" charset="0"/>
                <a:ea typeface="+mn-ea"/>
                <a:cs typeface="Arial" pitchFamily="34" charset="0"/>
              </a:rPr>
              <a:t> </a:t>
            </a:r>
            <a:br>
              <a:rPr lang="en-US" sz="1600" dirty="0" smtClean="0">
                <a:solidFill>
                  <a:prstClr val="black"/>
                </a:solidFill>
                <a:latin typeface="Arial" pitchFamily="34" charset="0"/>
                <a:ea typeface="+mn-ea"/>
                <a:cs typeface="Arial" pitchFamily="34" charset="0"/>
              </a:rPr>
            </a:br>
            <a:r>
              <a:rPr lang="en-US" sz="1600" dirty="0" smtClean="0">
                <a:solidFill>
                  <a:prstClr val="black"/>
                </a:solidFill>
                <a:latin typeface="Arial" pitchFamily="34" charset="0"/>
                <a:ea typeface="+mn-ea"/>
                <a:cs typeface="Arial" pitchFamily="34" charset="0"/>
              </a:rPr>
              <a:t>Chemical and </a:t>
            </a:r>
            <a:r>
              <a:rPr lang="en-US" sz="1600" dirty="0" err="1" smtClean="0">
                <a:solidFill>
                  <a:prstClr val="black"/>
                </a:solidFill>
                <a:latin typeface="Arial" pitchFamily="34" charset="0"/>
                <a:ea typeface="+mn-ea"/>
                <a:cs typeface="Arial" pitchFamily="34" charset="0"/>
              </a:rPr>
              <a:t>Biomolecular</a:t>
            </a:r>
            <a:r>
              <a:rPr lang="en-US" sz="1600" dirty="0" smtClean="0">
                <a:solidFill>
                  <a:prstClr val="black"/>
                </a:solidFill>
                <a:latin typeface="Arial" pitchFamily="34" charset="0"/>
                <a:ea typeface="+mn-ea"/>
                <a:cs typeface="Arial" pitchFamily="34" charset="0"/>
              </a:rPr>
              <a:t> Engineering</a:t>
            </a:r>
            <a:br>
              <a:rPr lang="en-US" sz="1600" dirty="0" smtClean="0">
                <a:solidFill>
                  <a:prstClr val="black"/>
                </a:solidFill>
                <a:latin typeface="Arial" pitchFamily="34" charset="0"/>
                <a:ea typeface="+mn-ea"/>
                <a:cs typeface="Arial" pitchFamily="34" charset="0"/>
              </a:rPr>
            </a:br>
            <a:r>
              <a:rPr lang="en-US" sz="1600" dirty="0" smtClean="0">
                <a:solidFill>
                  <a:prstClr val="black"/>
                </a:solidFill>
                <a:latin typeface="Arial" pitchFamily="34" charset="0"/>
                <a:ea typeface="+mn-ea"/>
                <a:cs typeface="Arial" pitchFamily="34" charset="0"/>
              </a:rPr>
              <a:t>University of Pennsylvania</a:t>
            </a:r>
            <a:endParaRPr lang="en-US" sz="2400" dirty="0" smtClean="0"/>
          </a:p>
        </p:txBody>
      </p:sp>
      <p:grpSp>
        <p:nvGrpSpPr>
          <p:cNvPr id="2" name="Group 15"/>
          <p:cNvGrpSpPr>
            <a:grpSpLocks/>
          </p:cNvGrpSpPr>
          <p:nvPr/>
        </p:nvGrpSpPr>
        <p:grpSpPr bwMode="auto">
          <a:xfrm>
            <a:off x="3048000" y="3810000"/>
            <a:ext cx="2963863" cy="914400"/>
            <a:chOff x="3581400" y="4495800"/>
            <a:chExt cx="2963862" cy="914400"/>
          </a:xfrm>
        </p:grpSpPr>
        <p:pic>
          <p:nvPicPr>
            <p:cNvPr id="39944" name="Picture 8" descr="Front Picture.jpg"/>
            <p:cNvPicPr>
              <a:picLocks noChangeAspect="1"/>
            </p:cNvPicPr>
            <p:nvPr/>
          </p:nvPicPr>
          <p:blipFill>
            <a:blip r:embed="rId3" cstate="print"/>
            <a:srcRect/>
            <a:stretch>
              <a:fillRect/>
            </a:stretch>
          </p:blipFill>
          <p:spPr bwMode="auto">
            <a:xfrm>
              <a:off x="3581400" y="4495800"/>
              <a:ext cx="1543050" cy="914400"/>
            </a:xfrm>
            <a:prstGeom prst="rect">
              <a:avLst/>
            </a:prstGeom>
            <a:noFill/>
            <a:ln w="9525">
              <a:noFill/>
              <a:miter lim="800000"/>
              <a:headEnd/>
              <a:tailEnd/>
            </a:ln>
          </p:spPr>
        </p:pic>
        <p:pic>
          <p:nvPicPr>
            <p:cNvPr id="39945" name="Picture 8" descr="Front Picture.jpg"/>
            <p:cNvPicPr>
              <a:picLocks noChangeAspect="1"/>
            </p:cNvPicPr>
            <p:nvPr/>
          </p:nvPicPr>
          <p:blipFill>
            <a:blip r:embed="rId4" cstate="print"/>
            <a:srcRect l="3328" r="3328"/>
            <a:stretch>
              <a:fillRect/>
            </a:stretch>
          </p:blipFill>
          <p:spPr bwMode="auto">
            <a:xfrm>
              <a:off x="5105400" y="4495800"/>
              <a:ext cx="1439862" cy="914400"/>
            </a:xfrm>
            <a:prstGeom prst="rect">
              <a:avLst/>
            </a:prstGeom>
            <a:noFill/>
            <a:ln w="9525">
              <a:noFill/>
              <a:miter lim="800000"/>
              <a:headEnd/>
              <a:tailEnd/>
            </a:ln>
          </p:spPr>
        </p:pic>
      </p:grpSp>
      <p:pic>
        <p:nvPicPr>
          <p:cNvPr id="19" name="Picture 18" descr="New Penn Engineering Logo"/>
          <p:cNvPicPr/>
          <p:nvPr/>
        </p:nvPicPr>
        <p:blipFill>
          <a:blip r:embed="rId5" cstate="print"/>
          <a:srcRect r="71669" b="9884"/>
          <a:stretch>
            <a:fillRect/>
          </a:stretch>
        </p:blipFill>
        <p:spPr bwMode="auto">
          <a:xfrm>
            <a:off x="6781800" y="1905000"/>
            <a:ext cx="914400" cy="1066800"/>
          </a:xfrm>
          <a:prstGeom prst="rect">
            <a:avLst/>
          </a:prstGeom>
          <a:solidFill>
            <a:schemeClr val="accent1">
              <a:lumMod val="40000"/>
              <a:lumOff val="60000"/>
            </a:schemeClr>
          </a:solidFill>
          <a:ln w="9525">
            <a:noFill/>
            <a:miter lim="800000"/>
            <a:headEnd/>
            <a:tailEnd/>
          </a:ln>
        </p:spPr>
      </p:pic>
      <p:pic>
        <p:nvPicPr>
          <p:cNvPr id="9" name="Picture 8" descr="assemblies.tif"/>
          <p:cNvPicPr>
            <a:picLocks noChangeAspect="1"/>
          </p:cNvPicPr>
          <p:nvPr/>
        </p:nvPicPr>
        <p:blipFill>
          <a:blip r:embed="rId6" cstate="print"/>
          <a:stretch>
            <a:fillRect/>
          </a:stretch>
        </p:blipFill>
        <p:spPr>
          <a:xfrm>
            <a:off x="1295400" y="4876800"/>
            <a:ext cx="6781800" cy="172648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3"/>
          <p:cNvSpPr>
            <a:spLocks noGrp="1" noChangeArrowheads="1"/>
          </p:cNvSpPr>
          <p:nvPr>
            <p:ph type="title"/>
          </p:nvPr>
        </p:nvSpPr>
        <p:spPr>
          <a:xfrm>
            <a:off x="0" y="0"/>
            <a:ext cx="3962400" cy="990600"/>
          </a:xfrm>
        </p:spPr>
        <p:txBody>
          <a:bodyPr rtlCol="0">
            <a:normAutofit fontScale="90000"/>
          </a:bodyPr>
          <a:lstStyle/>
          <a:p>
            <a:pPr algn="l" eaLnBrk="1" fontAlgn="auto" hangingPunct="1">
              <a:spcAft>
                <a:spcPts val="0"/>
              </a:spcAft>
              <a:defRPr/>
            </a:pPr>
            <a:r>
              <a:rPr lang="en-US" sz="2400" b="1" dirty="0" smtClean="0">
                <a:latin typeface="Garamond" pitchFamily="18" charset="0"/>
                <a:cs typeface="Arial" pitchFamily="34" charset="0"/>
              </a:rPr>
              <a:t>Cylinders at fluid interfaces: </a:t>
            </a:r>
            <a:br>
              <a:rPr lang="en-US" sz="2400" b="1" dirty="0" smtClean="0">
                <a:latin typeface="Garamond" pitchFamily="18" charset="0"/>
                <a:cs typeface="Arial" pitchFamily="34" charset="0"/>
              </a:rPr>
            </a:br>
            <a:r>
              <a:rPr lang="en-US" sz="2400" b="1" dirty="0" smtClean="0">
                <a:latin typeface="Garamond" pitchFamily="18" charset="0"/>
                <a:cs typeface="Arial" pitchFamily="34" charset="0"/>
              </a:rPr>
              <a:t>Two mechanically stable states</a:t>
            </a:r>
          </a:p>
        </p:txBody>
      </p:sp>
      <p:pic>
        <p:nvPicPr>
          <p:cNvPr id="41987" name="Picture 1" descr="C:\Documents and Settings\moni\My Documents\Presentations\NoLineTension.jpg"/>
          <p:cNvPicPr>
            <a:picLocks noGrp="1" noChangeAspect="1" noChangeArrowheads="1"/>
          </p:cNvPicPr>
          <p:nvPr>
            <p:ph idx="1"/>
          </p:nvPr>
        </p:nvPicPr>
        <p:blipFill>
          <a:blip r:embed="rId3" cstate="print"/>
          <a:srcRect/>
          <a:stretch>
            <a:fillRect/>
          </a:stretch>
        </p:blipFill>
        <p:spPr>
          <a:xfrm>
            <a:off x="4438650" y="3962400"/>
            <a:ext cx="4222750" cy="2895600"/>
          </a:xfrm>
        </p:spPr>
      </p:pic>
      <p:sp>
        <p:nvSpPr>
          <p:cNvPr id="41988" name="Rectangle 25"/>
          <p:cNvSpPr txBox="1">
            <a:spLocks noChangeArrowheads="1"/>
          </p:cNvSpPr>
          <p:nvPr/>
        </p:nvSpPr>
        <p:spPr bwMode="auto">
          <a:xfrm>
            <a:off x="152400" y="5986462"/>
            <a:ext cx="4035425" cy="871538"/>
          </a:xfrm>
          <a:prstGeom prst="rect">
            <a:avLst/>
          </a:prstGeom>
          <a:noFill/>
          <a:ln w="9525">
            <a:noFill/>
            <a:miter lim="800000"/>
            <a:headEnd/>
            <a:tailEnd/>
          </a:ln>
        </p:spPr>
        <p:txBody>
          <a:bodyPr/>
          <a:lstStyle/>
          <a:p>
            <a:pPr marL="342900" indent="-342900" algn="ctr">
              <a:lnSpc>
                <a:spcPct val="90000"/>
              </a:lnSpc>
              <a:spcBef>
                <a:spcPct val="20000"/>
              </a:spcBef>
              <a:buFont typeface="Arial" charset="0"/>
              <a:buNone/>
            </a:pPr>
            <a:r>
              <a:rPr lang="en-US" sz="2400" dirty="0">
                <a:latin typeface="Calibri" pitchFamily="34" charset="0"/>
              </a:rPr>
              <a:t>Preferred orientation: GCP</a:t>
            </a:r>
          </a:p>
          <a:p>
            <a:pPr marL="342900" indent="-342900" algn="ctr">
              <a:lnSpc>
                <a:spcPct val="90000"/>
              </a:lnSpc>
              <a:spcBef>
                <a:spcPct val="20000"/>
              </a:spcBef>
              <a:buFont typeface="Arial" charset="0"/>
              <a:buNone/>
            </a:pPr>
            <a:r>
              <a:rPr lang="en-US" sz="2400" dirty="0">
                <a:latin typeface="Calibri" pitchFamily="34" charset="0"/>
              </a:rPr>
              <a:t>Compare  </a:t>
            </a:r>
            <a:r>
              <a:rPr lang="en-US" sz="2400" dirty="0" err="1">
                <a:latin typeface="Symbol" pitchFamily="18" charset="2"/>
              </a:rPr>
              <a:t>Sg</a:t>
            </a:r>
            <a:r>
              <a:rPr lang="en-US" sz="2400" baseline="-25000" dirty="0" err="1">
                <a:latin typeface="Calibri" pitchFamily="34" charset="0"/>
              </a:rPr>
              <a:t>i</a:t>
            </a:r>
            <a:r>
              <a:rPr lang="en-US" sz="2400" dirty="0" err="1">
                <a:latin typeface="Calibri" pitchFamily="34" charset="0"/>
              </a:rPr>
              <a:t>A</a:t>
            </a:r>
            <a:r>
              <a:rPr lang="en-US" sz="2400" baseline="-25000" dirty="0" err="1">
                <a:latin typeface="Calibri" pitchFamily="34" charset="0"/>
              </a:rPr>
              <a:t>i</a:t>
            </a:r>
            <a:r>
              <a:rPr lang="en-US" sz="2400" baseline="-25000" dirty="0">
                <a:latin typeface="Calibri" pitchFamily="34" charset="0"/>
              </a:rPr>
              <a:t> </a:t>
            </a:r>
            <a:r>
              <a:rPr lang="en-US" sz="2400" dirty="0">
                <a:latin typeface="Calibri" pitchFamily="34" charset="0"/>
              </a:rPr>
              <a:t> for each state</a:t>
            </a:r>
          </a:p>
        </p:txBody>
      </p:sp>
      <p:grpSp>
        <p:nvGrpSpPr>
          <p:cNvPr id="2" name="Group 6"/>
          <p:cNvGrpSpPr>
            <a:grpSpLocks/>
          </p:cNvGrpSpPr>
          <p:nvPr/>
        </p:nvGrpSpPr>
        <p:grpSpPr bwMode="auto">
          <a:xfrm>
            <a:off x="4227513" y="1143000"/>
            <a:ext cx="2425700" cy="2590800"/>
            <a:chOff x="89322" y="1219200"/>
            <a:chExt cx="2113197" cy="2271387"/>
          </a:xfrm>
        </p:grpSpPr>
        <p:sp>
          <p:nvSpPr>
            <p:cNvPr id="41998" name="Text Box 21"/>
            <p:cNvSpPr txBox="1">
              <a:spLocks noChangeArrowheads="1"/>
            </p:cNvSpPr>
            <p:nvPr/>
          </p:nvSpPr>
          <p:spPr bwMode="auto">
            <a:xfrm>
              <a:off x="89322" y="1219200"/>
              <a:ext cx="2101458" cy="404748"/>
            </a:xfrm>
            <a:prstGeom prst="rect">
              <a:avLst/>
            </a:prstGeom>
            <a:noFill/>
            <a:ln w="9525">
              <a:noFill/>
              <a:miter lim="800000"/>
              <a:headEnd/>
              <a:tailEnd/>
            </a:ln>
          </p:spPr>
          <p:txBody>
            <a:bodyPr>
              <a:spAutoFit/>
            </a:bodyPr>
            <a:lstStyle/>
            <a:p>
              <a:pPr algn="ctr">
                <a:spcBef>
                  <a:spcPct val="50000"/>
                </a:spcBef>
              </a:pPr>
              <a:r>
                <a:rPr lang="en-US" sz="2400" b="1">
                  <a:latin typeface="Calibri" pitchFamily="34" charset="0"/>
                </a:rPr>
                <a:t>Side On</a:t>
              </a:r>
            </a:p>
          </p:txBody>
        </p:sp>
        <p:pic>
          <p:nvPicPr>
            <p:cNvPr id="41999" name="Picture 6"/>
            <p:cNvPicPr>
              <a:picLocks noChangeAspect="1" noChangeArrowheads="1"/>
            </p:cNvPicPr>
            <p:nvPr/>
          </p:nvPicPr>
          <p:blipFill>
            <a:blip r:embed="rId4" cstate="print"/>
            <a:srcRect/>
            <a:stretch>
              <a:fillRect/>
            </a:stretch>
          </p:blipFill>
          <p:spPr bwMode="auto">
            <a:xfrm>
              <a:off x="89322" y="1887106"/>
              <a:ext cx="2113197" cy="1603481"/>
            </a:xfrm>
            <a:prstGeom prst="rect">
              <a:avLst/>
            </a:prstGeom>
            <a:noFill/>
            <a:ln w="9525">
              <a:noFill/>
              <a:miter lim="800000"/>
              <a:headEnd/>
              <a:tailEnd/>
            </a:ln>
          </p:spPr>
        </p:pic>
      </p:grpSp>
      <p:grpSp>
        <p:nvGrpSpPr>
          <p:cNvPr id="3" name="Group 9"/>
          <p:cNvGrpSpPr>
            <a:grpSpLocks/>
          </p:cNvGrpSpPr>
          <p:nvPr/>
        </p:nvGrpSpPr>
        <p:grpSpPr bwMode="auto">
          <a:xfrm>
            <a:off x="263525" y="1227138"/>
            <a:ext cx="2381250" cy="2546350"/>
            <a:chOff x="4687969" y="1233815"/>
            <a:chExt cx="2182550" cy="2233210"/>
          </a:xfrm>
        </p:grpSpPr>
        <p:sp>
          <p:nvSpPr>
            <p:cNvPr id="41996" name="Text Box 20"/>
            <p:cNvSpPr txBox="1">
              <a:spLocks noChangeArrowheads="1"/>
            </p:cNvSpPr>
            <p:nvPr/>
          </p:nvSpPr>
          <p:spPr bwMode="auto">
            <a:xfrm>
              <a:off x="4769061" y="1233815"/>
              <a:ext cx="2101458" cy="404747"/>
            </a:xfrm>
            <a:prstGeom prst="rect">
              <a:avLst/>
            </a:prstGeom>
            <a:noFill/>
            <a:ln w="9525">
              <a:noFill/>
              <a:miter lim="800000"/>
              <a:headEnd/>
              <a:tailEnd/>
            </a:ln>
          </p:spPr>
          <p:txBody>
            <a:bodyPr>
              <a:spAutoFit/>
            </a:bodyPr>
            <a:lstStyle/>
            <a:p>
              <a:pPr algn="ctr">
                <a:spcBef>
                  <a:spcPct val="50000"/>
                </a:spcBef>
              </a:pPr>
              <a:r>
                <a:rPr lang="en-US" sz="2400" b="1">
                  <a:latin typeface="Calibri" pitchFamily="34" charset="0"/>
                </a:rPr>
                <a:t>End On</a:t>
              </a:r>
            </a:p>
          </p:txBody>
        </p:sp>
        <p:pic>
          <p:nvPicPr>
            <p:cNvPr id="41997" name="Picture 9"/>
            <p:cNvPicPr>
              <a:picLocks noChangeAspect="1" noChangeArrowheads="1"/>
            </p:cNvPicPr>
            <p:nvPr/>
          </p:nvPicPr>
          <p:blipFill>
            <a:blip r:embed="rId5" cstate="print"/>
            <a:srcRect/>
            <a:stretch>
              <a:fillRect/>
            </a:stretch>
          </p:blipFill>
          <p:spPr bwMode="auto">
            <a:xfrm>
              <a:off x="4687969" y="1884745"/>
              <a:ext cx="2113197" cy="1582280"/>
            </a:xfrm>
            <a:prstGeom prst="rect">
              <a:avLst/>
            </a:prstGeom>
            <a:noFill/>
            <a:ln w="9525">
              <a:noFill/>
              <a:miter lim="800000"/>
              <a:headEnd/>
              <a:tailEnd/>
            </a:ln>
          </p:spPr>
        </p:pic>
      </p:grpSp>
      <p:grpSp>
        <p:nvGrpSpPr>
          <p:cNvPr id="5" name="Group 13"/>
          <p:cNvGrpSpPr>
            <a:grpSpLocks/>
          </p:cNvGrpSpPr>
          <p:nvPr/>
        </p:nvGrpSpPr>
        <p:grpSpPr bwMode="auto">
          <a:xfrm>
            <a:off x="7170738" y="2235200"/>
            <a:ext cx="1377950" cy="1103313"/>
            <a:chOff x="3408" y="1392"/>
            <a:chExt cx="2160" cy="1765"/>
          </a:xfrm>
        </p:grpSpPr>
        <p:pic>
          <p:nvPicPr>
            <p:cNvPr id="41992" name="Picture 14"/>
            <p:cNvPicPr>
              <a:picLocks noChangeAspect="1" noChangeArrowheads="1"/>
            </p:cNvPicPr>
            <p:nvPr/>
          </p:nvPicPr>
          <p:blipFill>
            <a:blip r:embed="rId6" cstate="print"/>
            <a:srcRect/>
            <a:stretch>
              <a:fillRect/>
            </a:stretch>
          </p:blipFill>
          <p:spPr bwMode="auto">
            <a:xfrm>
              <a:off x="3408" y="1392"/>
              <a:ext cx="2160" cy="1765"/>
            </a:xfrm>
            <a:prstGeom prst="rect">
              <a:avLst/>
            </a:prstGeom>
            <a:noFill/>
            <a:ln w="9525">
              <a:noFill/>
              <a:miter lim="800000"/>
              <a:headEnd/>
              <a:tailEnd/>
            </a:ln>
          </p:spPr>
        </p:pic>
        <p:sp>
          <p:nvSpPr>
            <p:cNvPr id="41993" name="Line 15"/>
            <p:cNvSpPr>
              <a:spLocks noChangeShapeType="1"/>
            </p:cNvSpPr>
            <p:nvPr/>
          </p:nvSpPr>
          <p:spPr bwMode="auto">
            <a:xfrm>
              <a:off x="3518" y="1776"/>
              <a:ext cx="432" cy="0"/>
            </a:xfrm>
            <a:prstGeom prst="line">
              <a:avLst/>
            </a:prstGeom>
            <a:noFill/>
            <a:ln w="38100">
              <a:solidFill>
                <a:schemeClr val="tx1"/>
              </a:solidFill>
              <a:round/>
              <a:headEnd/>
              <a:tailEnd/>
            </a:ln>
          </p:spPr>
          <p:txBody>
            <a:bodyPr/>
            <a:lstStyle/>
            <a:p>
              <a:endParaRPr lang="en-US"/>
            </a:p>
          </p:txBody>
        </p:sp>
        <p:sp>
          <p:nvSpPr>
            <p:cNvPr id="41994" name="Line 16"/>
            <p:cNvSpPr>
              <a:spLocks noChangeShapeType="1"/>
            </p:cNvSpPr>
            <p:nvPr/>
          </p:nvSpPr>
          <p:spPr bwMode="auto">
            <a:xfrm>
              <a:off x="5136" y="1776"/>
              <a:ext cx="432" cy="0"/>
            </a:xfrm>
            <a:prstGeom prst="line">
              <a:avLst/>
            </a:prstGeom>
            <a:noFill/>
            <a:ln w="38100">
              <a:solidFill>
                <a:schemeClr val="tx1"/>
              </a:solidFill>
              <a:round/>
              <a:headEnd/>
              <a:tailEnd/>
            </a:ln>
          </p:spPr>
          <p:txBody>
            <a:bodyPr/>
            <a:lstStyle/>
            <a:p>
              <a:endParaRPr lang="en-US"/>
            </a:p>
          </p:txBody>
        </p:sp>
        <p:sp>
          <p:nvSpPr>
            <p:cNvPr id="41995" name="Line 17"/>
            <p:cNvSpPr>
              <a:spLocks noChangeShapeType="1"/>
            </p:cNvSpPr>
            <p:nvPr/>
          </p:nvSpPr>
          <p:spPr bwMode="auto">
            <a:xfrm>
              <a:off x="3936" y="1776"/>
              <a:ext cx="1200" cy="0"/>
            </a:xfrm>
            <a:prstGeom prst="line">
              <a:avLst/>
            </a:prstGeom>
            <a:noFill/>
            <a:ln w="25400">
              <a:solidFill>
                <a:schemeClr val="tx1"/>
              </a:solidFill>
              <a:prstDash val="sysDot"/>
              <a:round/>
              <a:headEnd/>
              <a:tailEnd/>
            </a:ln>
          </p:spPr>
          <p:txBody>
            <a:bodyPr/>
            <a:lstStyle/>
            <a:p>
              <a:endParaRPr lang="en-US"/>
            </a:p>
          </p:txBody>
        </p:sp>
      </p:grpSp>
      <p:graphicFrame>
        <p:nvGraphicFramePr>
          <p:cNvPr id="707585" name="Object 14"/>
          <p:cNvGraphicFramePr>
            <a:graphicFrameLocks noChangeAspect="1"/>
          </p:cNvGraphicFramePr>
          <p:nvPr/>
        </p:nvGraphicFramePr>
        <p:xfrm>
          <a:off x="228600" y="4724400"/>
          <a:ext cx="1536700" cy="838200"/>
        </p:xfrm>
        <a:graphic>
          <a:graphicData uri="http://schemas.openxmlformats.org/presentationml/2006/ole">
            <p:oleObj spid="_x0000_s707585" name="Equation" r:id="rId7" imgW="838080" imgH="457200" progId="Equation.DSMT4">
              <p:embed/>
            </p:oleObj>
          </a:graphicData>
        </a:graphic>
      </p:graphicFrame>
      <p:sp>
        <p:nvSpPr>
          <p:cNvPr id="17" name="TextBox 16"/>
          <p:cNvSpPr txBox="1"/>
          <p:nvPr/>
        </p:nvSpPr>
        <p:spPr>
          <a:xfrm>
            <a:off x="1828800" y="5029200"/>
            <a:ext cx="1143000" cy="381000"/>
          </a:xfrm>
          <a:prstGeom prst="rect">
            <a:avLst/>
          </a:prstGeom>
          <a:noFill/>
        </p:spPr>
        <p:txBody>
          <a:bodyPr wrap="square" rtlCol="0">
            <a:spAutoFit/>
          </a:bodyPr>
          <a:lstStyle/>
          <a:p>
            <a:r>
              <a:rPr lang="en-US" dirty="0" smtClean="0"/>
              <a:t>negligible</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23"/>
          <p:cNvSpPr>
            <a:spLocks noGrp="1" noChangeArrowheads="1"/>
          </p:cNvSpPr>
          <p:nvPr>
            <p:ph type="title"/>
          </p:nvPr>
        </p:nvSpPr>
        <p:spPr>
          <a:xfrm>
            <a:off x="0" y="0"/>
            <a:ext cx="6477000" cy="685800"/>
          </a:xfrm>
        </p:spPr>
        <p:txBody>
          <a:bodyPr/>
          <a:lstStyle/>
          <a:p>
            <a:pPr algn="l" eaLnBrk="1" hangingPunct="1"/>
            <a:r>
              <a:rPr lang="en-US" sz="2800" b="1" smtClean="0">
                <a:latin typeface="Garamond" pitchFamily="18" charset="0"/>
                <a:cs typeface="Arial" charset="0"/>
              </a:rPr>
              <a:t>Orientation of partially wet cylinders</a:t>
            </a:r>
          </a:p>
        </p:txBody>
      </p:sp>
      <p:grpSp>
        <p:nvGrpSpPr>
          <p:cNvPr id="2" name="Group 13"/>
          <p:cNvGrpSpPr>
            <a:grpSpLocks/>
          </p:cNvGrpSpPr>
          <p:nvPr/>
        </p:nvGrpSpPr>
        <p:grpSpPr bwMode="auto">
          <a:xfrm>
            <a:off x="5545138" y="1422400"/>
            <a:ext cx="1377950" cy="1103313"/>
            <a:chOff x="3408" y="1392"/>
            <a:chExt cx="2160" cy="1765"/>
          </a:xfrm>
        </p:grpSpPr>
        <p:pic>
          <p:nvPicPr>
            <p:cNvPr id="5142" name="Picture 14"/>
            <p:cNvPicPr>
              <a:picLocks noChangeAspect="1" noChangeArrowheads="1"/>
            </p:cNvPicPr>
            <p:nvPr/>
          </p:nvPicPr>
          <p:blipFill>
            <a:blip r:embed="rId4" cstate="print"/>
            <a:srcRect/>
            <a:stretch>
              <a:fillRect/>
            </a:stretch>
          </p:blipFill>
          <p:spPr bwMode="auto">
            <a:xfrm>
              <a:off x="3408" y="1392"/>
              <a:ext cx="2160" cy="1765"/>
            </a:xfrm>
            <a:prstGeom prst="rect">
              <a:avLst/>
            </a:prstGeom>
            <a:noFill/>
            <a:ln w="9525">
              <a:noFill/>
              <a:miter lim="800000"/>
              <a:headEnd/>
              <a:tailEnd/>
            </a:ln>
          </p:spPr>
        </p:pic>
        <p:sp>
          <p:nvSpPr>
            <p:cNvPr id="5143" name="Line 15"/>
            <p:cNvSpPr>
              <a:spLocks noChangeShapeType="1"/>
            </p:cNvSpPr>
            <p:nvPr/>
          </p:nvSpPr>
          <p:spPr bwMode="auto">
            <a:xfrm>
              <a:off x="3518" y="1776"/>
              <a:ext cx="432" cy="0"/>
            </a:xfrm>
            <a:prstGeom prst="line">
              <a:avLst/>
            </a:prstGeom>
            <a:noFill/>
            <a:ln w="38100">
              <a:solidFill>
                <a:schemeClr val="tx1"/>
              </a:solidFill>
              <a:round/>
              <a:headEnd/>
              <a:tailEnd/>
            </a:ln>
          </p:spPr>
          <p:txBody>
            <a:bodyPr/>
            <a:lstStyle/>
            <a:p>
              <a:endParaRPr lang="en-US"/>
            </a:p>
          </p:txBody>
        </p:sp>
        <p:sp>
          <p:nvSpPr>
            <p:cNvPr id="5144" name="Line 16"/>
            <p:cNvSpPr>
              <a:spLocks noChangeShapeType="1"/>
            </p:cNvSpPr>
            <p:nvPr/>
          </p:nvSpPr>
          <p:spPr bwMode="auto">
            <a:xfrm>
              <a:off x="5136" y="1776"/>
              <a:ext cx="432" cy="0"/>
            </a:xfrm>
            <a:prstGeom prst="line">
              <a:avLst/>
            </a:prstGeom>
            <a:noFill/>
            <a:ln w="38100">
              <a:solidFill>
                <a:schemeClr val="tx1"/>
              </a:solidFill>
              <a:round/>
              <a:headEnd/>
              <a:tailEnd/>
            </a:ln>
          </p:spPr>
          <p:txBody>
            <a:bodyPr/>
            <a:lstStyle/>
            <a:p>
              <a:endParaRPr lang="en-US"/>
            </a:p>
          </p:txBody>
        </p:sp>
        <p:sp>
          <p:nvSpPr>
            <p:cNvPr id="5145" name="Line 17"/>
            <p:cNvSpPr>
              <a:spLocks noChangeShapeType="1"/>
            </p:cNvSpPr>
            <p:nvPr/>
          </p:nvSpPr>
          <p:spPr bwMode="auto">
            <a:xfrm>
              <a:off x="3936" y="1776"/>
              <a:ext cx="1200" cy="0"/>
            </a:xfrm>
            <a:prstGeom prst="line">
              <a:avLst/>
            </a:prstGeom>
            <a:noFill/>
            <a:ln w="25400">
              <a:solidFill>
                <a:schemeClr val="tx1"/>
              </a:solidFill>
              <a:prstDash val="sysDot"/>
              <a:round/>
              <a:headEnd/>
              <a:tailEnd/>
            </a:ln>
          </p:spPr>
          <p:txBody>
            <a:bodyPr/>
            <a:lstStyle/>
            <a:p>
              <a:endParaRPr lang="en-US"/>
            </a:p>
          </p:txBody>
        </p:sp>
      </p:grpSp>
      <p:pic>
        <p:nvPicPr>
          <p:cNvPr id="5127" name="Picture 9"/>
          <p:cNvPicPr>
            <a:picLocks noChangeAspect="1" noChangeArrowheads="1"/>
          </p:cNvPicPr>
          <p:nvPr/>
        </p:nvPicPr>
        <p:blipFill>
          <a:blip r:embed="rId5" cstate="print"/>
          <a:srcRect/>
          <a:stretch>
            <a:fillRect/>
          </a:stretch>
        </p:blipFill>
        <p:spPr bwMode="auto">
          <a:xfrm>
            <a:off x="3352800" y="1295400"/>
            <a:ext cx="2292350" cy="1292225"/>
          </a:xfrm>
          <a:prstGeom prst="rect">
            <a:avLst/>
          </a:prstGeom>
          <a:noFill/>
          <a:ln w="9525">
            <a:noFill/>
            <a:miter lim="800000"/>
            <a:headEnd/>
            <a:tailEnd/>
          </a:ln>
        </p:spPr>
      </p:pic>
      <p:sp>
        <p:nvSpPr>
          <p:cNvPr id="5128" name="Line 12"/>
          <p:cNvSpPr>
            <a:spLocks noChangeShapeType="1"/>
          </p:cNvSpPr>
          <p:nvPr/>
        </p:nvSpPr>
        <p:spPr bwMode="auto">
          <a:xfrm flipV="1">
            <a:off x="3505200" y="1874838"/>
            <a:ext cx="2058988" cy="46037"/>
          </a:xfrm>
          <a:prstGeom prst="line">
            <a:avLst/>
          </a:prstGeom>
          <a:noFill/>
          <a:ln w="25400">
            <a:solidFill>
              <a:schemeClr val="tx1"/>
            </a:solidFill>
            <a:prstDash val="sysDot"/>
            <a:round/>
            <a:headEnd/>
            <a:tailEnd/>
          </a:ln>
        </p:spPr>
        <p:txBody>
          <a:bodyPr/>
          <a:lstStyle/>
          <a:p>
            <a:endParaRPr lang="en-US"/>
          </a:p>
        </p:txBody>
      </p:sp>
      <p:graphicFrame>
        <p:nvGraphicFramePr>
          <p:cNvPr id="5122" name="Object 2"/>
          <p:cNvGraphicFramePr>
            <a:graphicFrameLocks noChangeAspect="1"/>
          </p:cNvGraphicFramePr>
          <p:nvPr/>
        </p:nvGraphicFramePr>
        <p:xfrm>
          <a:off x="6489700" y="6254750"/>
          <a:ext cx="2595563" cy="631825"/>
        </p:xfrm>
        <a:graphic>
          <a:graphicData uri="http://schemas.openxmlformats.org/presentationml/2006/ole">
            <p:oleObj spid="_x0000_s161794" name="Equation" r:id="rId6" imgW="1765080" imgH="431640" progId="Equation.DSMT4">
              <p:embed/>
            </p:oleObj>
          </a:graphicData>
        </a:graphic>
      </p:graphicFrame>
      <p:pic>
        <p:nvPicPr>
          <p:cNvPr id="5129" name="Picture 1" descr="C:\Documents and Settings\moni\My Documents\Presentations\30 to 7 60 degree.jpg"/>
          <p:cNvPicPr>
            <a:picLocks noChangeAspect="1" noChangeArrowheads="1"/>
          </p:cNvPicPr>
          <p:nvPr/>
        </p:nvPicPr>
        <p:blipFill>
          <a:blip r:embed="rId7" cstate="print"/>
          <a:srcRect/>
          <a:stretch>
            <a:fillRect/>
          </a:stretch>
        </p:blipFill>
        <p:spPr bwMode="auto">
          <a:xfrm>
            <a:off x="3581400" y="2971800"/>
            <a:ext cx="3132138" cy="1335088"/>
          </a:xfrm>
          <a:prstGeom prst="rect">
            <a:avLst/>
          </a:prstGeom>
          <a:solidFill>
            <a:srgbClr val="E6F8E2"/>
          </a:solidFill>
          <a:ln w="9525">
            <a:noFill/>
            <a:miter lim="800000"/>
            <a:headEnd/>
            <a:tailEnd/>
          </a:ln>
        </p:spPr>
      </p:pic>
      <p:graphicFrame>
        <p:nvGraphicFramePr>
          <p:cNvPr id="5123" name="Object 11"/>
          <p:cNvGraphicFramePr>
            <a:graphicFrameLocks noChangeAspect="1"/>
          </p:cNvGraphicFramePr>
          <p:nvPr/>
        </p:nvGraphicFramePr>
        <p:xfrm>
          <a:off x="304800" y="5867400"/>
          <a:ext cx="2070100" cy="746125"/>
        </p:xfrm>
        <a:graphic>
          <a:graphicData uri="http://schemas.openxmlformats.org/presentationml/2006/ole">
            <p:oleObj spid="_x0000_s161795" name="Equation" r:id="rId8" imgW="939600" imgH="393480" progId="Equation.DSMT4">
              <p:embed/>
            </p:oleObj>
          </a:graphicData>
        </a:graphic>
      </p:graphicFrame>
      <p:graphicFrame>
        <p:nvGraphicFramePr>
          <p:cNvPr id="5124" name="Object 4"/>
          <p:cNvGraphicFramePr>
            <a:graphicFrameLocks noChangeAspect="1"/>
          </p:cNvGraphicFramePr>
          <p:nvPr/>
        </p:nvGraphicFramePr>
        <p:xfrm>
          <a:off x="373063" y="5297488"/>
          <a:ext cx="1760537" cy="401637"/>
        </p:xfrm>
        <a:graphic>
          <a:graphicData uri="http://schemas.openxmlformats.org/presentationml/2006/ole">
            <p:oleObj spid="_x0000_s161796" name="Equation" r:id="rId9" imgW="939600" imgH="203040" progId="Equation.DSMT4">
              <p:embed/>
            </p:oleObj>
          </a:graphicData>
        </a:graphic>
      </p:graphicFrame>
      <p:sp>
        <p:nvSpPr>
          <p:cNvPr id="5130" name="TextBox 35"/>
          <p:cNvSpPr txBox="1">
            <a:spLocks noChangeArrowheads="1"/>
          </p:cNvSpPr>
          <p:nvPr/>
        </p:nvSpPr>
        <p:spPr bwMode="auto">
          <a:xfrm>
            <a:off x="4267200" y="696913"/>
            <a:ext cx="1611313" cy="400050"/>
          </a:xfrm>
          <a:prstGeom prst="rect">
            <a:avLst/>
          </a:prstGeom>
          <a:noFill/>
          <a:ln w="9525">
            <a:noFill/>
            <a:miter lim="800000"/>
            <a:headEnd/>
            <a:tailEnd/>
          </a:ln>
        </p:spPr>
        <p:txBody>
          <a:bodyPr>
            <a:spAutoFit/>
          </a:bodyPr>
          <a:lstStyle/>
          <a:p>
            <a:r>
              <a:rPr lang="en-US" sz="2000" b="1">
                <a:latin typeface="Calibri" pitchFamily="34" charset="0"/>
              </a:rPr>
              <a:t>Side On</a:t>
            </a:r>
          </a:p>
        </p:txBody>
      </p:sp>
      <p:sp>
        <p:nvSpPr>
          <p:cNvPr id="5131" name="TextBox 36"/>
          <p:cNvSpPr txBox="1">
            <a:spLocks noChangeArrowheads="1"/>
          </p:cNvSpPr>
          <p:nvPr/>
        </p:nvSpPr>
        <p:spPr bwMode="auto">
          <a:xfrm>
            <a:off x="7424738" y="762000"/>
            <a:ext cx="1558925" cy="400050"/>
          </a:xfrm>
          <a:prstGeom prst="rect">
            <a:avLst/>
          </a:prstGeom>
          <a:noFill/>
          <a:ln w="9525">
            <a:noFill/>
            <a:miter lim="800000"/>
            <a:headEnd/>
            <a:tailEnd/>
          </a:ln>
        </p:spPr>
        <p:txBody>
          <a:bodyPr>
            <a:spAutoFit/>
          </a:bodyPr>
          <a:lstStyle/>
          <a:p>
            <a:r>
              <a:rPr lang="en-US" sz="2000" b="1">
                <a:latin typeface="Calibri" pitchFamily="34" charset="0"/>
              </a:rPr>
              <a:t>End On</a:t>
            </a:r>
          </a:p>
        </p:txBody>
      </p:sp>
      <p:pic>
        <p:nvPicPr>
          <p:cNvPr id="5132" name="Picture 3"/>
          <p:cNvPicPr>
            <a:picLocks noChangeAspect="1" noChangeArrowheads="1"/>
          </p:cNvPicPr>
          <p:nvPr/>
        </p:nvPicPr>
        <p:blipFill>
          <a:blip r:embed="rId10" cstate="print"/>
          <a:srcRect/>
          <a:stretch>
            <a:fillRect/>
          </a:stretch>
        </p:blipFill>
        <p:spPr bwMode="auto">
          <a:xfrm>
            <a:off x="3881438" y="5311775"/>
            <a:ext cx="2444750" cy="531813"/>
          </a:xfrm>
          <a:prstGeom prst="rect">
            <a:avLst/>
          </a:prstGeom>
          <a:noFill/>
          <a:ln w="9525">
            <a:noFill/>
            <a:miter lim="800000"/>
            <a:headEnd/>
            <a:tailEnd/>
          </a:ln>
        </p:spPr>
      </p:pic>
      <p:pic>
        <p:nvPicPr>
          <p:cNvPr id="5133" name="Picture 5"/>
          <p:cNvPicPr>
            <a:picLocks noChangeAspect="1" noChangeArrowheads="1"/>
          </p:cNvPicPr>
          <p:nvPr/>
        </p:nvPicPr>
        <p:blipFill>
          <a:blip r:embed="rId11" cstate="print"/>
          <a:srcRect/>
          <a:stretch>
            <a:fillRect/>
          </a:stretch>
        </p:blipFill>
        <p:spPr bwMode="auto">
          <a:xfrm>
            <a:off x="7315200" y="3190875"/>
            <a:ext cx="1516063" cy="1093788"/>
          </a:xfrm>
          <a:prstGeom prst="rect">
            <a:avLst/>
          </a:prstGeom>
          <a:noFill/>
          <a:ln w="9525">
            <a:noFill/>
            <a:miter lim="800000"/>
            <a:headEnd/>
            <a:tailEnd/>
          </a:ln>
        </p:spPr>
      </p:pic>
      <p:pic>
        <p:nvPicPr>
          <p:cNvPr id="5134" name="Picture 7"/>
          <p:cNvPicPr>
            <a:picLocks noChangeAspect="1" noChangeArrowheads="1"/>
          </p:cNvPicPr>
          <p:nvPr/>
        </p:nvPicPr>
        <p:blipFill>
          <a:blip r:embed="rId12" cstate="print"/>
          <a:srcRect/>
          <a:stretch>
            <a:fillRect/>
          </a:stretch>
        </p:blipFill>
        <p:spPr bwMode="auto">
          <a:xfrm>
            <a:off x="7185025" y="5313363"/>
            <a:ext cx="1797050" cy="508000"/>
          </a:xfrm>
          <a:prstGeom prst="rect">
            <a:avLst/>
          </a:prstGeom>
          <a:noFill/>
          <a:ln w="9525">
            <a:noFill/>
            <a:miter lim="800000"/>
            <a:headEnd/>
            <a:tailEnd/>
          </a:ln>
        </p:spPr>
      </p:pic>
      <p:sp>
        <p:nvSpPr>
          <p:cNvPr id="5135" name="TextBox 47"/>
          <p:cNvSpPr txBox="1">
            <a:spLocks noChangeArrowheads="1"/>
          </p:cNvSpPr>
          <p:nvPr/>
        </p:nvSpPr>
        <p:spPr bwMode="auto">
          <a:xfrm>
            <a:off x="0" y="1270000"/>
            <a:ext cx="3309938" cy="2000250"/>
          </a:xfrm>
          <a:prstGeom prst="rect">
            <a:avLst/>
          </a:prstGeom>
          <a:noFill/>
          <a:ln w="9525">
            <a:noFill/>
            <a:miter lim="800000"/>
            <a:headEnd/>
            <a:tailEnd/>
          </a:ln>
        </p:spPr>
        <p:txBody>
          <a:bodyPr>
            <a:spAutoFit/>
          </a:bodyPr>
          <a:lstStyle/>
          <a:p>
            <a:r>
              <a:rPr lang="en-US">
                <a:latin typeface="Times New Roman" pitchFamily="18" charset="0"/>
                <a:cs typeface="Times New Roman" pitchFamily="18" charset="0"/>
              </a:rPr>
              <a:t>Analytical </a:t>
            </a:r>
          </a:p>
          <a:p>
            <a:r>
              <a:rPr lang="en-US">
                <a:latin typeface="Times New Roman" pitchFamily="18" charset="0"/>
                <a:cs typeface="Times New Roman" pitchFamily="18" charset="0"/>
              </a:rPr>
              <a:t>assume</a:t>
            </a:r>
          </a:p>
          <a:p>
            <a:pPr lvl="1"/>
            <a:r>
              <a:rPr lang="en-US" sz="2000" b="1">
                <a:latin typeface="Times New Roman" pitchFamily="18" charset="0"/>
                <a:cs typeface="Times New Roman" pitchFamily="18" charset="0"/>
              </a:rPr>
              <a:t>-</a:t>
            </a:r>
            <a:r>
              <a:rPr lang="en-US" sz="1600">
                <a:latin typeface="Times New Roman" pitchFamily="18" charset="0"/>
                <a:cs typeface="Times New Roman" pitchFamily="18" charset="0"/>
              </a:rPr>
              <a:t>Flat interface along cylindrical body</a:t>
            </a:r>
          </a:p>
          <a:p>
            <a:pPr lvl="1"/>
            <a:r>
              <a:rPr lang="en-US" sz="1600">
                <a:latin typeface="Times New Roman" pitchFamily="18" charset="0"/>
                <a:cs typeface="Times New Roman" pitchFamily="18" charset="0"/>
              </a:rPr>
              <a:t> -Ends fully wet or de-wet </a:t>
            </a:r>
          </a:p>
          <a:p>
            <a:pPr lvl="1"/>
            <a:r>
              <a:rPr lang="en-US" sz="1600">
                <a:latin typeface="Times New Roman" pitchFamily="18" charset="0"/>
                <a:cs typeface="Times New Roman" pitchFamily="18" charset="0"/>
              </a:rPr>
              <a:t>- Neglect excess L/V area</a:t>
            </a:r>
          </a:p>
          <a:p>
            <a:endParaRPr lang="en-US" sz="2000" b="1">
              <a:latin typeface="Times New Roman" pitchFamily="18" charset="0"/>
              <a:cs typeface="Times New Roman" pitchFamily="18" charset="0"/>
            </a:endParaRPr>
          </a:p>
        </p:txBody>
      </p:sp>
      <p:sp>
        <p:nvSpPr>
          <p:cNvPr id="5136" name="TextBox 48"/>
          <p:cNvSpPr txBox="1">
            <a:spLocks noChangeArrowheads="1"/>
          </p:cNvSpPr>
          <p:nvPr/>
        </p:nvSpPr>
        <p:spPr bwMode="auto">
          <a:xfrm>
            <a:off x="0" y="3294063"/>
            <a:ext cx="3309938" cy="677862"/>
          </a:xfrm>
          <a:prstGeom prst="rect">
            <a:avLst/>
          </a:prstGeom>
          <a:noFill/>
          <a:ln w="9525">
            <a:noFill/>
            <a:miter lim="800000"/>
            <a:headEnd/>
            <a:tailEnd/>
          </a:ln>
        </p:spPr>
        <p:txBody>
          <a:bodyPr>
            <a:spAutoFit/>
          </a:bodyPr>
          <a:lstStyle/>
          <a:p>
            <a:r>
              <a:rPr lang="en-US">
                <a:latin typeface="Times New Roman" pitchFamily="18" charset="0"/>
                <a:cs typeface="Times New Roman" pitchFamily="18" charset="0"/>
              </a:rPr>
              <a:t>Minimum surface energy</a:t>
            </a:r>
          </a:p>
          <a:p>
            <a:r>
              <a:rPr lang="en-US" sz="2000">
                <a:latin typeface="Times New Roman" pitchFamily="18" charset="0"/>
                <a:cs typeface="Times New Roman" pitchFamily="18" charset="0"/>
              </a:rPr>
              <a:t> </a:t>
            </a:r>
            <a:r>
              <a:rPr lang="en-US" sz="1600">
                <a:latin typeface="Times New Roman" pitchFamily="18" charset="0"/>
                <a:cs typeface="Times New Roman" pitchFamily="18" charset="0"/>
              </a:rPr>
              <a:t>- Surface Evolver, contact angle</a:t>
            </a:r>
          </a:p>
        </p:txBody>
      </p:sp>
      <p:sp>
        <p:nvSpPr>
          <p:cNvPr id="5137" name="TextBox 49"/>
          <p:cNvSpPr txBox="1">
            <a:spLocks noChangeArrowheads="1"/>
          </p:cNvSpPr>
          <p:nvPr/>
        </p:nvSpPr>
        <p:spPr bwMode="auto">
          <a:xfrm>
            <a:off x="0" y="4433888"/>
            <a:ext cx="3309938" cy="615950"/>
          </a:xfrm>
          <a:prstGeom prst="rect">
            <a:avLst/>
          </a:prstGeom>
          <a:noFill/>
          <a:ln w="9525">
            <a:noFill/>
            <a:miter lim="800000"/>
            <a:headEnd/>
            <a:tailEnd/>
          </a:ln>
        </p:spPr>
        <p:txBody>
          <a:bodyPr>
            <a:spAutoFit/>
          </a:bodyPr>
          <a:lstStyle/>
          <a:p>
            <a:r>
              <a:rPr lang="en-US">
                <a:latin typeface="Times New Roman" pitchFamily="18" charset="0"/>
                <a:cs typeface="Times New Roman" pitchFamily="18" charset="0"/>
              </a:rPr>
              <a:t>L/V interface approximation</a:t>
            </a:r>
          </a:p>
          <a:p>
            <a:r>
              <a:rPr lang="en-US" sz="1600">
                <a:latin typeface="Times New Roman" pitchFamily="18" charset="0"/>
                <a:cs typeface="Times New Roman" pitchFamily="18" charset="0"/>
              </a:rPr>
              <a:t>- Equate holes in interface</a:t>
            </a:r>
          </a:p>
        </p:txBody>
      </p:sp>
      <p:cxnSp>
        <p:nvCxnSpPr>
          <p:cNvPr id="53" name="Straight Connector 52"/>
          <p:cNvCxnSpPr/>
          <p:nvPr/>
        </p:nvCxnSpPr>
        <p:spPr>
          <a:xfrm rot="16200000" flipH="1">
            <a:off x="4587082" y="3628231"/>
            <a:ext cx="4978400" cy="142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5400000">
            <a:off x="783432" y="3658394"/>
            <a:ext cx="4978400" cy="142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140" name="Picture 5"/>
          <p:cNvPicPr>
            <a:picLocks noChangeAspect="1" noChangeArrowheads="1"/>
          </p:cNvPicPr>
          <p:nvPr/>
        </p:nvPicPr>
        <p:blipFill>
          <a:blip r:embed="rId11" cstate="print"/>
          <a:srcRect/>
          <a:stretch>
            <a:fillRect/>
          </a:stretch>
        </p:blipFill>
        <p:spPr bwMode="auto">
          <a:xfrm>
            <a:off x="7366000" y="1427163"/>
            <a:ext cx="1516063" cy="1093787"/>
          </a:xfrm>
          <a:prstGeom prst="rect">
            <a:avLst/>
          </a:prstGeom>
          <a:noFill/>
          <a:ln w="9525">
            <a:noFill/>
            <a:miter lim="800000"/>
            <a:headEnd/>
            <a:tailEnd/>
          </a:ln>
        </p:spPr>
      </p:pic>
      <p:sp>
        <p:nvSpPr>
          <p:cNvPr id="5141" name="TextBox 60"/>
          <p:cNvSpPr txBox="1">
            <a:spLocks noChangeArrowheads="1"/>
          </p:cNvSpPr>
          <p:nvPr/>
        </p:nvSpPr>
        <p:spPr bwMode="auto">
          <a:xfrm>
            <a:off x="4557713" y="6357938"/>
            <a:ext cx="1885950" cy="368300"/>
          </a:xfrm>
          <a:prstGeom prst="rect">
            <a:avLst/>
          </a:prstGeom>
          <a:noFill/>
          <a:ln w="9525">
            <a:noFill/>
            <a:miter lim="800000"/>
            <a:headEnd/>
            <a:tailEnd/>
          </a:ln>
        </p:spPr>
        <p:txBody>
          <a:bodyPr>
            <a:spAutoFit/>
          </a:bodyPr>
          <a:lstStyle/>
          <a:p>
            <a:r>
              <a:rPr lang="en-US">
                <a:latin typeface="Calibri" pitchFamily="34" charset="0"/>
              </a:rPr>
              <a:t>Neglect Gravity</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p:nvPr/>
        </p:nvPicPr>
        <p:blipFill>
          <a:blip r:embed="rId3" cstate="print"/>
          <a:srcRect l="3846" t="5357" r="3846" b="5357"/>
          <a:stretch>
            <a:fillRect/>
          </a:stretch>
        </p:blipFill>
        <p:spPr bwMode="auto">
          <a:xfrm>
            <a:off x="1447800" y="457200"/>
            <a:ext cx="6248400" cy="4267200"/>
          </a:xfrm>
          <a:prstGeom prst="rect">
            <a:avLst/>
          </a:prstGeom>
          <a:noFill/>
          <a:ln w="9525">
            <a:noFill/>
            <a:miter lim="800000"/>
            <a:headEnd/>
            <a:tailEnd/>
          </a:ln>
        </p:spPr>
      </p:pic>
      <p:sp>
        <p:nvSpPr>
          <p:cNvPr id="43011" name="Rectangle 4"/>
          <p:cNvSpPr>
            <a:spLocks noChangeArrowheads="1"/>
          </p:cNvSpPr>
          <p:nvPr/>
        </p:nvSpPr>
        <p:spPr bwMode="auto">
          <a:xfrm>
            <a:off x="0" y="3200400"/>
            <a:ext cx="9144000" cy="0"/>
          </a:xfrm>
          <a:prstGeom prst="rect">
            <a:avLst/>
          </a:prstGeom>
          <a:noFill/>
          <a:ln w="9525">
            <a:noFill/>
            <a:miter lim="800000"/>
            <a:headEnd/>
            <a:tailEnd/>
          </a:ln>
        </p:spPr>
        <p:txBody>
          <a:bodyPr wrap="none" anchor="ctr">
            <a:spAutoFit/>
          </a:bodyPr>
          <a:lstStyle/>
          <a:p>
            <a:endParaRPr lang="en-US">
              <a:latin typeface="Calibri" pitchFamily="34" charset="0"/>
            </a:endParaRPr>
          </a:p>
        </p:txBody>
      </p:sp>
      <p:sp>
        <p:nvSpPr>
          <p:cNvPr id="43012" name="Rectangle 5"/>
          <p:cNvSpPr>
            <a:spLocks noChangeArrowheads="1"/>
          </p:cNvSpPr>
          <p:nvPr/>
        </p:nvSpPr>
        <p:spPr bwMode="auto">
          <a:xfrm>
            <a:off x="0" y="3086100"/>
            <a:ext cx="9144000" cy="0"/>
          </a:xfrm>
          <a:prstGeom prst="rect">
            <a:avLst/>
          </a:prstGeom>
          <a:noFill/>
          <a:ln w="9525">
            <a:noFill/>
            <a:miter lim="800000"/>
            <a:headEnd/>
            <a:tailEnd/>
          </a:ln>
        </p:spPr>
        <p:txBody>
          <a:bodyPr wrap="none" anchor="ctr">
            <a:spAutoFit/>
          </a:bodyPr>
          <a:lstStyle/>
          <a:p>
            <a:endParaRPr lang="en-US">
              <a:latin typeface="Calibri" pitchFamily="34" charset="0"/>
            </a:endParaRPr>
          </a:p>
        </p:txBody>
      </p:sp>
      <p:sp>
        <p:nvSpPr>
          <p:cNvPr id="43013" name="Rectangle 6"/>
          <p:cNvSpPr>
            <a:spLocks noChangeArrowheads="1"/>
          </p:cNvSpPr>
          <p:nvPr/>
        </p:nvSpPr>
        <p:spPr bwMode="auto">
          <a:xfrm>
            <a:off x="0" y="3311525"/>
            <a:ext cx="9144000" cy="0"/>
          </a:xfrm>
          <a:prstGeom prst="rect">
            <a:avLst/>
          </a:prstGeom>
          <a:noFill/>
          <a:ln w="9525">
            <a:noFill/>
            <a:miter lim="800000"/>
            <a:headEnd/>
            <a:tailEnd/>
          </a:ln>
        </p:spPr>
        <p:txBody>
          <a:bodyPr wrap="none" anchor="ctr">
            <a:spAutoFit/>
          </a:bodyPr>
          <a:lstStyle/>
          <a:p>
            <a:endParaRPr lang="en-US">
              <a:latin typeface="Calibri" pitchFamily="34" charset="0"/>
            </a:endParaRPr>
          </a:p>
        </p:txBody>
      </p:sp>
      <p:pic>
        <p:nvPicPr>
          <p:cNvPr id="43014" name="Picture 4"/>
          <p:cNvPicPr>
            <a:picLocks noChangeAspect="1" noChangeArrowheads="1"/>
          </p:cNvPicPr>
          <p:nvPr/>
        </p:nvPicPr>
        <p:blipFill>
          <a:blip r:embed="rId4" cstate="print"/>
          <a:srcRect/>
          <a:stretch>
            <a:fillRect/>
          </a:stretch>
        </p:blipFill>
        <p:spPr bwMode="auto">
          <a:xfrm>
            <a:off x="533400" y="5105400"/>
            <a:ext cx="8131175" cy="1546225"/>
          </a:xfrm>
          <a:prstGeom prst="rect">
            <a:avLst/>
          </a:prstGeom>
          <a:noFill/>
          <a:ln w="9525">
            <a:noFill/>
            <a:miter lim="800000"/>
            <a:headEnd/>
            <a:tailEnd/>
          </a:ln>
        </p:spPr>
      </p:pic>
      <p:sp>
        <p:nvSpPr>
          <p:cNvPr id="43015" name="TextBox 23"/>
          <p:cNvSpPr txBox="1">
            <a:spLocks noChangeArrowheads="1"/>
          </p:cNvSpPr>
          <p:nvPr/>
        </p:nvSpPr>
        <p:spPr bwMode="auto">
          <a:xfrm>
            <a:off x="381000" y="6577013"/>
            <a:ext cx="2173288" cy="339725"/>
          </a:xfrm>
          <a:prstGeom prst="rect">
            <a:avLst/>
          </a:prstGeom>
          <a:noFill/>
          <a:ln w="9525">
            <a:noFill/>
            <a:miter lim="800000"/>
            <a:headEnd/>
            <a:tailEnd/>
          </a:ln>
        </p:spPr>
        <p:txBody>
          <a:bodyPr>
            <a:spAutoFit/>
          </a:bodyPr>
          <a:lstStyle/>
          <a:p>
            <a:r>
              <a:rPr lang="en-US" sz="1600" i="1">
                <a:latin typeface="Calibri" pitchFamily="34" charset="0"/>
              </a:rPr>
              <a:t>x</a:t>
            </a:r>
            <a:r>
              <a:rPr lang="en-US" sz="1600">
                <a:latin typeface="Calibri" pitchFamily="34" charset="0"/>
              </a:rPr>
              <a:t>=1.2, </a:t>
            </a:r>
            <a:r>
              <a:rPr lang="en-US" sz="1600" i="1">
                <a:latin typeface="Symbol" pitchFamily="18" charset="2"/>
              </a:rPr>
              <a:t>q</a:t>
            </a:r>
            <a:r>
              <a:rPr lang="en-US" sz="1600">
                <a:latin typeface="Calibri" pitchFamily="34" charset="0"/>
              </a:rPr>
              <a:t>=80</a:t>
            </a:r>
            <a:r>
              <a:rPr lang="en-US" sz="1600" baseline="30000">
                <a:latin typeface="Calibri" pitchFamily="34" charset="0"/>
              </a:rPr>
              <a:t>o</a:t>
            </a:r>
            <a:r>
              <a:rPr lang="en-US" sz="1600" i="1">
                <a:latin typeface="Calibri" pitchFamily="34" charset="0"/>
              </a:rPr>
              <a:t>,r=3.5</a:t>
            </a:r>
            <a:r>
              <a:rPr lang="en-US" sz="1600" i="1">
                <a:latin typeface="Symbol" pitchFamily="18" charset="2"/>
              </a:rPr>
              <a:t>m</a:t>
            </a:r>
            <a:r>
              <a:rPr lang="en-US" sz="1600" i="1">
                <a:latin typeface="Calibri" pitchFamily="34" charset="0"/>
              </a:rPr>
              <a:t>m</a:t>
            </a:r>
            <a:endParaRPr lang="en-US" sz="1600" baseline="30000">
              <a:latin typeface="Calibri" pitchFamily="34" charset="0"/>
            </a:endParaRPr>
          </a:p>
        </p:txBody>
      </p:sp>
      <p:sp>
        <p:nvSpPr>
          <p:cNvPr id="43016" name="Rectangle 25"/>
          <p:cNvSpPr>
            <a:spLocks noChangeArrowheads="1"/>
          </p:cNvSpPr>
          <p:nvPr/>
        </p:nvSpPr>
        <p:spPr bwMode="auto">
          <a:xfrm>
            <a:off x="2514600" y="6608763"/>
            <a:ext cx="1890713" cy="307975"/>
          </a:xfrm>
          <a:prstGeom prst="rect">
            <a:avLst/>
          </a:prstGeom>
          <a:noFill/>
          <a:ln w="9525">
            <a:noFill/>
            <a:miter lim="800000"/>
            <a:headEnd/>
            <a:tailEnd/>
          </a:ln>
        </p:spPr>
        <p:txBody>
          <a:bodyPr wrap="none">
            <a:spAutoFit/>
          </a:bodyPr>
          <a:lstStyle/>
          <a:p>
            <a:r>
              <a:rPr lang="en-US" sz="1400" i="1">
                <a:latin typeface="Calibri" pitchFamily="34" charset="0"/>
              </a:rPr>
              <a:t>x</a:t>
            </a:r>
            <a:r>
              <a:rPr lang="en-US" sz="1400">
                <a:latin typeface="Calibri" pitchFamily="34" charset="0"/>
              </a:rPr>
              <a:t>=0.2, </a:t>
            </a:r>
            <a:r>
              <a:rPr lang="en-US" sz="1400" i="1">
                <a:latin typeface="Symbol" pitchFamily="18" charset="2"/>
              </a:rPr>
              <a:t>q</a:t>
            </a:r>
            <a:r>
              <a:rPr lang="en-US" sz="1400">
                <a:latin typeface="Calibri" pitchFamily="34" charset="0"/>
              </a:rPr>
              <a:t>=110</a:t>
            </a:r>
            <a:r>
              <a:rPr lang="en-US" sz="1400" baseline="30000">
                <a:latin typeface="Calibri" pitchFamily="34" charset="0"/>
              </a:rPr>
              <a:t>o</a:t>
            </a:r>
            <a:r>
              <a:rPr lang="en-US" sz="1400" i="1">
                <a:latin typeface="Calibri" pitchFamily="34" charset="0"/>
              </a:rPr>
              <a:t>,r=150nm</a:t>
            </a:r>
            <a:endParaRPr lang="en-US" sz="1400" baseline="30000">
              <a:latin typeface="Calibri" pitchFamily="34" charset="0"/>
            </a:endParaRPr>
          </a:p>
        </p:txBody>
      </p:sp>
      <p:sp>
        <p:nvSpPr>
          <p:cNvPr id="43017" name="Rectangle 26"/>
          <p:cNvSpPr>
            <a:spLocks noChangeArrowheads="1"/>
          </p:cNvSpPr>
          <p:nvPr/>
        </p:nvSpPr>
        <p:spPr bwMode="auto">
          <a:xfrm>
            <a:off x="4568825" y="6608763"/>
            <a:ext cx="1803400" cy="450850"/>
          </a:xfrm>
          <a:prstGeom prst="rect">
            <a:avLst/>
          </a:prstGeom>
          <a:noFill/>
          <a:ln w="9525">
            <a:noFill/>
            <a:miter lim="800000"/>
            <a:headEnd/>
            <a:tailEnd/>
          </a:ln>
        </p:spPr>
        <p:txBody>
          <a:bodyPr wrap="none">
            <a:spAutoFit/>
          </a:bodyPr>
          <a:lstStyle/>
          <a:p>
            <a:r>
              <a:rPr lang="en-US" sz="1400" i="1">
                <a:latin typeface="Calibri" pitchFamily="34" charset="0"/>
              </a:rPr>
              <a:t>x</a:t>
            </a:r>
            <a:r>
              <a:rPr lang="en-US" sz="1400">
                <a:latin typeface="Calibri" pitchFamily="34" charset="0"/>
              </a:rPr>
              <a:t>=1.3, </a:t>
            </a:r>
            <a:r>
              <a:rPr lang="en-US" sz="1400" i="1">
                <a:latin typeface="Symbol" pitchFamily="18" charset="2"/>
              </a:rPr>
              <a:t>q</a:t>
            </a:r>
            <a:r>
              <a:rPr lang="en-US" sz="1400">
                <a:latin typeface="Calibri" pitchFamily="34" charset="0"/>
              </a:rPr>
              <a:t>=80</a:t>
            </a:r>
            <a:r>
              <a:rPr lang="en-US" sz="1400" baseline="30000">
                <a:latin typeface="Calibri" pitchFamily="34" charset="0"/>
              </a:rPr>
              <a:t>o</a:t>
            </a:r>
            <a:r>
              <a:rPr lang="en-US" sz="1400" i="1">
                <a:latin typeface="Calibri" pitchFamily="34" charset="0"/>
              </a:rPr>
              <a:t>, r=3.5</a:t>
            </a:r>
            <a:r>
              <a:rPr lang="en-US" sz="1400" i="1">
                <a:latin typeface="Symbol" pitchFamily="18" charset="2"/>
              </a:rPr>
              <a:t>m</a:t>
            </a:r>
            <a:r>
              <a:rPr lang="en-US" sz="1400" i="1">
                <a:latin typeface="Calibri" pitchFamily="34" charset="0"/>
              </a:rPr>
              <a:t>m</a:t>
            </a:r>
            <a:endParaRPr lang="en-US" sz="1400" baseline="30000">
              <a:latin typeface="Calibri" pitchFamily="34" charset="0"/>
            </a:endParaRPr>
          </a:p>
          <a:p>
            <a:endParaRPr lang="en-US" sz="1400" baseline="30000">
              <a:latin typeface="Calibri" pitchFamily="34" charset="0"/>
            </a:endParaRPr>
          </a:p>
        </p:txBody>
      </p:sp>
      <p:sp>
        <p:nvSpPr>
          <p:cNvPr id="43018" name="Rectangle 27"/>
          <p:cNvSpPr>
            <a:spLocks noChangeArrowheads="1"/>
          </p:cNvSpPr>
          <p:nvPr/>
        </p:nvSpPr>
        <p:spPr bwMode="auto">
          <a:xfrm>
            <a:off x="6629400" y="6608763"/>
            <a:ext cx="1890713" cy="307975"/>
          </a:xfrm>
          <a:prstGeom prst="rect">
            <a:avLst/>
          </a:prstGeom>
          <a:noFill/>
          <a:ln w="9525">
            <a:noFill/>
            <a:miter lim="800000"/>
            <a:headEnd/>
            <a:tailEnd/>
          </a:ln>
        </p:spPr>
        <p:txBody>
          <a:bodyPr wrap="none">
            <a:spAutoFit/>
          </a:bodyPr>
          <a:lstStyle/>
          <a:p>
            <a:r>
              <a:rPr lang="en-US" sz="1400" i="1">
                <a:latin typeface="Calibri" pitchFamily="34" charset="0"/>
              </a:rPr>
              <a:t>x</a:t>
            </a:r>
            <a:r>
              <a:rPr lang="en-US" sz="1400">
                <a:latin typeface="Calibri" pitchFamily="34" charset="0"/>
              </a:rPr>
              <a:t>=2.8, </a:t>
            </a:r>
            <a:r>
              <a:rPr lang="en-US" sz="1400" i="1">
                <a:latin typeface="Symbol" pitchFamily="18" charset="2"/>
              </a:rPr>
              <a:t>q</a:t>
            </a:r>
            <a:r>
              <a:rPr lang="en-US" sz="1400">
                <a:latin typeface="Calibri" pitchFamily="34" charset="0"/>
              </a:rPr>
              <a:t>=110</a:t>
            </a:r>
            <a:r>
              <a:rPr lang="en-US" sz="1400" baseline="30000">
                <a:latin typeface="Calibri" pitchFamily="34" charset="0"/>
              </a:rPr>
              <a:t>o</a:t>
            </a:r>
            <a:r>
              <a:rPr lang="en-US" sz="1400" i="1">
                <a:latin typeface="Calibri" pitchFamily="34" charset="0"/>
              </a:rPr>
              <a:t>,r=150nm</a:t>
            </a:r>
            <a:endParaRPr lang="en-US" sz="1400" baseline="30000">
              <a:latin typeface="Calibri" pitchFamily="34" charset="0"/>
            </a:endParaRPr>
          </a:p>
        </p:txBody>
      </p:sp>
      <p:pic>
        <p:nvPicPr>
          <p:cNvPr id="43019" name="Picture 1" descr="C:\Documents and Settings\moni\My Documents\Presentations\30 to 7 60 degree.jpg"/>
          <p:cNvPicPr>
            <a:picLocks noChangeAspect="1" noChangeArrowheads="1"/>
          </p:cNvPicPr>
          <p:nvPr/>
        </p:nvPicPr>
        <p:blipFill>
          <a:blip r:embed="rId5" cstate="print"/>
          <a:srcRect/>
          <a:stretch>
            <a:fillRect/>
          </a:stretch>
        </p:blipFill>
        <p:spPr bwMode="auto">
          <a:xfrm>
            <a:off x="5486400" y="1066801"/>
            <a:ext cx="1087438" cy="503420"/>
          </a:xfrm>
          <a:prstGeom prst="rect">
            <a:avLst/>
          </a:prstGeom>
          <a:solidFill>
            <a:srgbClr val="E6F8E2"/>
          </a:solidFill>
          <a:ln w="9525">
            <a:noFill/>
            <a:miter lim="800000"/>
            <a:headEnd/>
            <a:tailEnd/>
          </a:ln>
        </p:spPr>
      </p:pic>
      <p:pic>
        <p:nvPicPr>
          <p:cNvPr id="43020" name="Picture 5"/>
          <p:cNvPicPr>
            <a:picLocks noChangeAspect="1" noChangeArrowheads="1"/>
          </p:cNvPicPr>
          <p:nvPr/>
        </p:nvPicPr>
        <p:blipFill>
          <a:blip r:embed="rId6" cstate="print"/>
          <a:srcRect/>
          <a:stretch>
            <a:fillRect/>
          </a:stretch>
        </p:blipFill>
        <p:spPr bwMode="auto">
          <a:xfrm>
            <a:off x="6019800" y="3581400"/>
            <a:ext cx="1015103" cy="228600"/>
          </a:xfrm>
          <a:prstGeom prst="rect">
            <a:avLst/>
          </a:prstGeom>
          <a:noFill/>
          <a:ln w="9525">
            <a:noFill/>
            <a:miter lim="800000"/>
            <a:headEnd/>
            <a:tailEnd/>
          </a:ln>
        </p:spPr>
      </p:pic>
      <p:sp>
        <p:nvSpPr>
          <p:cNvPr id="43021" name="Rectangle 37"/>
          <p:cNvSpPr>
            <a:spLocks noChangeArrowheads="1"/>
          </p:cNvSpPr>
          <p:nvPr/>
        </p:nvSpPr>
        <p:spPr bwMode="auto">
          <a:xfrm>
            <a:off x="0" y="0"/>
            <a:ext cx="2895600" cy="461665"/>
          </a:xfrm>
          <a:prstGeom prst="rect">
            <a:avLst/>
          </a:prstGeom>
          <a:noFill/>
          <a:ln w="9525">
            <a:noFill/>
            <a:miter lim="800000"/>
            <a:headEnd/>
            <a:tailEnd/>
          </a:ln>
        </p:spPr>
        <p:txBody>
          <a:bodyPr wrap="square">
            <a:spAutoFit/>
          </a:bodyPr>
          <a:lstStyle/>
          <a:p>
            <a:r>
              <a:rPr lang="en-US" sz="2400" b="1" dirty="0">
                <a:latin typeface="Garamond" pitchFamily="18" charset="0"/>
              </a:rPr>
              <a:t>Phase </a:t>
            </a:r>
            <a:r>
              <a:rPr lang="en-US" sz="2400" b="1" dirty="0" smtClean="0">
                <a:latin typeface="Garamond" pitchFamily="18" charset="0"/>
              </a:rPr>
              <a:t>diagram</a:t>
            </a:r>
            <a:endParaRPr lang="en-US" b="1" dirty="0">
              <a:latin typeface="Garamond" pitchFamily="18" charset="0"/>
            </a:endParaRPr>
          </a:p>
        </p:txBody>
      </p:sp>
      <p:sp>
        <p:nvSpPr>
          <p:cNvPr id="43022" name="TextBox 36"/>
          <p:cNvSpPr txBox="1">
            <a:spLocks noChangeArrowheads="1"/>
          </p:cNvSpPr>
          <p:nvPr/>
        </p:nvSpPr>
        <p:spPr bwMode="auto">
          <a:xfrm>
            <a:off x="6248400" y="4724400"/>
            <a:ext cx="2895600" cy="523220"/>
          </a:xfrm>
          <a:prstGeom prst="rect">
            <a:avLst/>
          </a:prstGeom>
          <a:noFill/>
          <a:ln w="9525">
            <a:noFill/>
            <a:miter lim="800000"/>
            <a:headEnd/>
            <a:tailEnd/>
          </a:ln>
        </p:spPr>
        <p:txBody>
          <a:bodyPr>
            <a:spAutoFit/>
          </a:bodyPr>
          <a:lstStyle/>
          <a:p>
            <a:r>
              <a:rPr lang="en-US" sz="1400" dirty="0"/>
              <a:t>Lewandowski, et al JPC B </a:t>
            </a:r>
            <a:r>
              <a:rPr lang="en-US" sz="1400" dirty="0" smtClean="0"/>
              <a:t>2006; Langmuir in press</a:t>
            </a:r>
            <a:endParaRPr lang="en-US" sz="14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52400" y="0"/>
            <a:ext cx="4648200" cy="838200"/>
          </a:xfrm>
          <a:prstGeom prst="rect">
            <a:avLst/>
          </a:prstGeom>
        </p:spPr>
        <p:txBody>
          <a:bodyPr anchor="ctr">
            <a:normAutofit/>
          </a:bodyPr>
          <a:lstStyle/>
          <a:p>
            <a:pPr fontAlgn="auto">
              <a:spcAft>
                <a:spcPts val="0"/>
              </a:spcAft>
              <a:defRPr/>
            </a:pPr>
            <a:r>
              <a:rPr lang="en-US" sz="2400" b="1" dirty="0">
                <a:latin typeface="Garamond" pitchFamily="18" charset="0"/>
                <a:ea typeface="+mj-ea"/>
                <a:cs typeface="+mj-cs"/>
              </a:rPr>
              <a:t>End-to-end chaining of cylinders</a:t>
            </a:r>
          </a:p>
        </p:txBody>
      </p:sp>
      <p:sp>
        <p:nvSpPr>
          <p:cNvPr id="4100" name="TextBox 5"/>
          <p:cNvSpPr txBox="1">
            <a:spLocks noChangeArrowheads="1"/>
          </p:cNvSpPr>
          <p:nvPr/>
        </p:nvSpPr>
        <p:spPr bwMode="auto">
          <a:xfrm>
            <a:off x="6432550" y="6581775"/>
            <a:ext cx="2667000" cy="276225"/>
          </a:xfrm>
          <a:prstGeom prst="rect">
            <a:avLst/>
          </a:prstGeom>
          <a:noFill/>
          <a:ln w="9525">
            <a:noFill/>
            <a:miter lim="800000"/>
            <a:headEnd/>
            <a:tailEnd/>
          </a:ln>
        </p:spPr>
        <p:txBody>
          <a:bodyPr wrap="none">
            <a:spAutoFit/>
          </a:bodyPr>
          <a:lstStyle/>
          <a:p>
            <a:r>
              <a:rPr lang="en-US" sz="1200">
                <a:latin typeface="Times New Roman" pitchFamily="18" charset="0"/>
                <a:cs typeface="Times New Roman" pitchFamily="18" charset="0"/>
              </a:rPr>
              <a:t>Lewandowski et al, </a:t>
            </a:r>
            <a:r>
              <a:rPr lang="en-US" sz="1200" i="1">
                <a:latin typeface="Times New Roman" pitchFamily="18" charset="0"/>
                <a:cs typeface="Times New Roman" pitchFamily="18" charset="0"/>
              </a:rPr>
              <a:t>Soft Matter</a:t>
            </a:r>
            <a:r>
              <a:rPr lang="en-US" sz="1200">
                <a:latin typeface="Times New Roman" pitchFamily="18" charset="0"/>
                <a:cs typeface="Times New Roman" pitchFamily="18" charset="0"/>
              </a:rPr>
              <a:t>, </a:t>
            </a:r>
            <a:r>
              <a:rPr lang="en-US" sz="1200" b="1">
                <a:latin typeface="Times New Roman" pitchFamily="18" charset="0"/>
                <a:cs typeface="Times New Roman" pitchFamily="18" charset="0"/>
              </a:rPr>
              <a:t>5</a:t>
            </a:r>
            <a:r>
              <a:rPr lang="en-US" sz="1200">
                <a:latin typeface="Times New Roman" pitchFamily="18" charset="0"/>
                <a:cs typeface="Times New Roman" pitchFamily="18" charset="0"/>
              </a:rPr>
              <a:t>, 2009</a:t>
            </a:r>
          </a:p>
        </p:txBody>
      </p:sp>
      <p:pic>
        <p:nvPicPr>
          <p:cNvPr id="9" name="Picture 3" descr="C:\Documents and Settings\moni\Desktop\Photoshop Images\15 micron chains\15 micron chain 1.jpg"/>
          <p:cNvPicPr>
            <a:picLocks noChangeArrowheads="1"/>
          </p:cNvPicPr>
          <p:nvPr/>
        </p:nvPicPr>
        <p:blipFill>
          <a:blip r:embed="rId8" cstate="print"/>
          <a:srcRect/>
          <a:stretch>
            <a:fillRect/>
          </a:stretch>
        </p:blipFill>
        <p:spPr bwMode="auto">
          <a:xfrm>
            <a:off x="4724400" y="4419600"/>
            <a:ext cx="2667000" cy="2093913"/>
          </a:xfrm>
          <a:prstGeom prst="rect">
            <a:avLst/>
          </a:prstGeom>
          <a:ln>
            <a:noFill/>
          </a:ln>
          <a:effectLst>
            <a:outerShdw blurRad="292100" dist="139700" dir="2700000" algn="tl" rotWithShape="0">
              <a:srgbClr val="333333">
                <a:alpha val="65000"/>
              </a:srgbClr>
            </a:outerShdw>
          </a:effectLst>
        </p:spPr>
      </p:pic>
      <p:pic>
        <p:nvPicPr>
          <p:cNvPr id="14" name="clean_endon.wmv">
            <a:hlinkClick r:id="" action="ppaction://media"/>
          </p:cNvPr>
          <p:cNvPicPr>
            <a:picLocks noRot="1" noChangeAspect="1"/>
          </p:cNvPicPr>
          <p:nvPr>
            <a:videoFile r:link="rId2"/>
          </p:nvPr>
        </p:nvPicPr>
        <p:blipFill>
          <a:blip r:embed="rId9" cstate="print"/>
          <a:srcRect/>
          <a:stretch>
            <a:fillRect/>
          </a:stretch>
        </p:blipFill>
        <p:spPr bwMode="auto">
          <a:xfrm>
            <a:off x="1066800" y="1447800"/>
            <a:ext cx="3429000" cy="2571750"/>
          </a:xfrm>
          <a:prstGeom prst="rect">
            <a:avLst/>
          </a:prstGeom>
          <a:noFill/>
          <a:ln w="9525">
            <a:noFill/>
            <a:miter lim="800000"/>
            <a:headEnd/>
            <a:tailEnd/>
          </a:ln>
        </p:spPr>
      </p:pic>
      <p:cxnSp>
        <p:nvCxnSpPr>
          <p:cNvPr id="16" name="Straight Connector 15"/>
          <p:cNvCxnSpPr/>
          <p:nvPr/>
        </p:nvCxnSpPr>
        <p:spPr>
          <a:xfrm>
            <a:off x="2590800" y="1524000"/>
            <a:ext cx="60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clean_sidetoend.wmv">
            <a:hlinkClick r:id="" action="ppaction://media"/>
          </p:cNvPr>
          <p:cNvPicPr>
            <a:picLocks noRot="1"/>
          </p:cNvPicPr>
          <p:nvPr>
            <a:videoFile r:link="rId3"/>
          </p:nvPr>
        </p:nvPicPr>
        <p:blipFill>
          <a:blip r:embed="rId10" cstate="print"/>
          <a:srcRect l="25000" t="13333" r="17114" b="21667"/>
          <a:stretch>
            <a:fillRect/>
          </a:stretch>
        </p:blipFill>
        <p:spPr bwMode="auto">
          <a:xfrm>
            <a:off x="4572000" y="1447800"/>
            <a:ext cx="3429000" cy="2568575"/>
          </a:xfrm>
          <a:prstGeom prst="rect">
            <a:avLst/>
          </a:prstGeom>
          <a:noFill/>
          <a:ln w="9525">
            <a:noFill/>
            <a:miter lim="800000"/>
            <a:headEnd/>
            <a:tailEnd/>
          </a:ln>
        </p:spPr>
      </p:pic>
      <p:cxnSp>
        <p:nvCxnSpPr>
          <p:cNvPr id="21" name="Straight Connector 20"/>
          <p:cNvCxnSpPr/>
          <p:nvPr/>
        </p:nvCxnSpPr>
        <p:spPr>
          <a:xfrm>
            <a:off x="914400" y="4038600"/>
            <a:ext cx="6934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7239000" y="1524000"/>
            <a:ext cx="6096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4098" name="Object 2"/>
          <p:cNvGraphicFramePr>
            <a:graphicFrameLocks noChangeAspect="1"/>
          </p:cNvGraphicFramePr>
          <p:nvPr/>
        </p:nvGraphicFramePr>
        <p:xfrm>
          <a:off x="52388" y="1143000"/>
          <a:ext cx="1423987" cy="381000"/>
        </p:xfrm>
        <a:graphic>
          <a:graphicData uri="http://schemas.openxmlformats.org/presentationml/2006/ole">
            <p:oleObj spid="_x0000_s4098" name="Equation" r:id="rId11" imgW="901440" imgH="241200" progId="Equation.DSMT4">
              <p:embed/>
            </p:oleObj>
          </a:graphicData>
        </a:graphic>
      </p:graphicFrame>
      <p:sp>
        <p:nvSpPr>
          <p:cNvPr id="4109" name="TextBox 12"/>
          <p:cNvSpPr txBox="1">
            <a:spLocks noChangeArrowheads="1"/>
          </p:cNvSpPr>
          <p:nvPr/>
        </p:nvSpPr>
        <p:spPr bwMode="auto">
          <a:xfrm>
            <a:off x="0" y="1600200"/>
            <a:ext cx="1219200" cy="369888"/>
          </a:xfrm>
          <a:prstGeom prst="rect">
            <a:avLst/>
          </a:prstGeom>
          <a:noFill/>
          <a:ln w="9525">
            <a:noFill/>
            <a:miter lim="800000"/>
            <a:headEnd/>
            <a:tailEnd/>
          </a:ln>
        </p:spPr>
        <p:txBody>
          <a:bodyPr>
            <a:spAutoFit/>
          </a:bodyPr>
          <a:lstStyle/>
          <a:p>
            <a:r>
              <a:rPr lang="en-US" dirty="0">
                <a:latin typeface="Garamond" pitchFamily="18" charset="0"/>
              </a:rPr>
              <a:t>L/D ~ 2.5 </a:t>
            </a:r>
          </a:p>
        </p:txBody>
      </p:sp>
      <p:pic>
        <p:nvPicPr>
          <p:cNvPr id="4112" name="Picture 2"/>
          <p:cNvPicPr>
            <a:picLocks noChangeArrowheads="1"/>
          </p:cNvPicPr>
          <p:nvPr/>
        </p:nvPicPr>
        <p:blipFill>
          <a:blip r:embed="rId12" cstate="print"/>
          <a:srcRect/>
          <a:stretch>
            <a:fillRect/>
          </a:stretch>
        </p:blipFill>
        <p:spPr bwMode="auto">
          <a:xfrm>
            <a:off x="1371600" y="4419600"/>
            <a:ext cx="2971800" cy="2133600"/>
          </a:xfrm>
          <a:prstGeom prst="rect">
            <a:avLst/>
          </a:prstGeom>
          <a:noFill/>
          <a:ln w="9525">
            <a:noFill/>
            <a:miter lim="800000"/>
            <a:headEnd/>
            <a:tailEnd/>
          </a:ln>
        </p:spPr>
      </p:pic>
      <p:grpSp>
        <p:nvGrpSpPr>
          <p:cNvPr id="17" name="Group 15"/>
          <p:cNvGrpSpPr>
            <a:grpSpLocks/>
          </p:cNvGrpSpPr>
          <p:nvPr/>
        </p:nvGrpSpPr>
        <p:grpSpPr bwMode="auto">
          <a:xfrm>
            <a:off x="5105400" y="152400"/>
            <a:ext cx="2963863" cy="914400"/>
            <a:chOff x="3581400" y="4495800"/>
            <a:chExt cx="2963862" cy="914400"/>
          </a:xfrm>
        </p:grpSpPr>
        <p:pic>
          <p:nvPicPr>
            <p:cNvPr id="20" name="Picture 8" descr="Front Picture.jpg"/>
            <p:cNvPicPr>
              <a:picLocks noChangeAspect="1"/>
            </p:cNvPicPr>
            <p:nvPr/>
          </p:nvPicPr>
          <p:blipFill>
            <a:blip r:embed="rId13" cstate="print"/>
            <a:srcRect/>
            <a:stretch>
              <a:fillRect/>
            </a:stretch>
          </p:blipFill>
          <p:spPr bwMode="auto">
            <a:xfrm>
              <a:off x="3581400" y="4495800"/>
              <a:ext cx="1543050" cy="914400"/>
            </a:xfrm>
            <a:prstGeom prst="rect">
              <a:avLst/>
            </a:prstGeom>
            <a:noFill/>
            <a:ln w="9525">
              <a:noFill/>
              <a:miter lim="800000"/>
              <a:headEnd/>
              <a:tailEnd/>
            </a:ln>
          </p:spPr>
        </p:pic>
        <p:pic>
          <p:nvPicPr>
            <p:cNvPr id="22" name="Picture 8" descr="Front Picture.jpg"/>
            <p:cNvPicPr>
              <a:picLocks noChangeAspect="1"/>
            </p:cNvPicPr>
            <p:nvPr/>
          </p:nvPicPr>
          <p:blipFill>
            <a:blip r:embed="rId14" cstate="print"/>
            <a:srcRect l="3328" r="3328"/>
            <a:stretch>
              <a:fillRect/>
            </a:stretch>
          </p:blipFill>
          <p:spPr bwMode="auto">
            <a:xfrm>
              <a:off x="5105400" y="4495800"/>
              <a:ext cx="1439862" cy="914400"/>
            </a:xfrm>
            <a:prstGeom prst="rect">
              <a:avLst/>
            </a:prstGeom>
            <a:noFill/>
            <a:ln w="9525">
              <a:noFill/>
              <a:miter lim="800000"/>
              <a:headEnd/>
              <a:tailEnd/>
            </a:ln>
          </p:spPr>
        </p:pic>
      </p:grpSp>
      <p:sp>
        <p:nvSpPr>
          <p:cNvPr id="23" name="TextBox 22"/>
          <p:cNvSpPr txBox="1"/>
          <p:nvPr/>
        </p:nvSpPr>
        <p:spPr>
          <a:xfrm>
            <a:off x="533400" y="762000"/>
            <a:ext cx="4648200" cy="369332"/>
          </a:xfrm>
          <a:prstGeom prst="rect">
            <a:avLst/>
          </a:prstGeom>
          <a:noFill/>
        </p:spPr>
        <p:txBody>
          <a:bodyPr wrap="square" rtlCol="0">
            <a:spAutoFit/>
          </a:bodyPr>
          <a:lstStyle/>
          <a:p>
            <a:r>
              <a:rPr lang="en-US" dirty="0" smtClean="0"/>
              <a:t>Undulated contact line owing to particle shape</a:t>
            </a:r>
            <a:endParaRPr lang="en-US" dirty="0"/>
          </a:p>
        </p:txBody>
      </p:sp>
      <p:pic>
        <p:nvPicPr>
          <p:cNvPr id="24" name="clean_endon.wmv">
            <a:hlinkClick r:id="" action="ppaction://media"/>
          </p:cNvPr>
          <p:cNvPicPr>
            <a:picLocks noRot="1" noChangeAspect="1"/>
          </p:cNvPicPr>
          <p:nvPr>
            <a:videoFile r:link="rId4"/>
          </p:nvPr>
        </p:nvPicPr>
        <p:blipFill>
          <a:blip r:embed="rId15" cstate="print"/>
          <a:stretch>
            <a:fillRect/>
          </a:stretch>
        </p:blipFill>
        <p:spPr>
          <a:xfrm>
            <a:off x="1143000" y="1524000"/>
            <a:ext cx="3352800" cy="2514600"/>
          </a:xfrm>
          <a:prstGeom prst="rect">
            <a:avLst/>
          </a:prstGeom>
        </p:spPr>
      </p:pic>
      <p:pic>
        <p:nvPicPr>
          <p:cNvPr id="26" name="clean_sidetoend.wmv">
            <a:hlinkClick r:id="" action="ppaction://media"/>
          </p:cNvPr>
          <p:cNvPicPr>
            <a:picLocks noRot="1" noChangeAspect="1"/>
          </p:cNvPicPr>
          <p:nvPr>
            <a:videoFile r:link="rId5"/>
          </p:nvPr>
        </p:nvPicPr>
        <p:blipFill>
          <a:blip r:embed="rId16" cstate="print"/>
          <a:stretch>
            <a:fillRect/>
          </a:stretch>
        </p:blipFill>
        <p:spPr>
          <a:xfrm>
            <a:off x="4572000" y="1447800"/>
            <a:ext cx="3505200" cy="2628900"/>
          </a:xfrm>
          <a:prstGeom prst="rect">
            <a:avLst/>
          </a:prstGeom>
        </p:spPr>
      </p:pic>
      <p:sp>
        <p:nvSpPr>
          <p:cNvPr id="4108" name="TextBox 25"/>
          <p:cNvSpPr txBox="1">
            <a:spLocks noChangeArrowheads="1"/>
          </p:cNvSpPr>
          <p:nvPr/>
        </p:nvSpPr>
        <p:spPr bwMode="auto">
          <a:xfrm>
            <a:off x="2514600" y="1600200"/>
            <a:ext cx="914400" cy="307975"/>
          </a:xfrm>
          <a:prstGeom prst="rect">
            <a:avLst/>
          </a:prstGeom>
          <a:noFill/>
          <a:ln w="9525">
            <a:noFill/>
            <a:miter lim="800000"/>
            <a:headEnd/>
            <a:tailEnd/>
          </a:ln>
        </p:spPr>
        <p:txBody>
          <a:bodyPr>
            <a:spAutoFit/>
          </a:bodyPr>
          <a:lstStyle/>
          <a:p>
            <a:pPr algn="ctr"/>
            <a:r>
              <a:rPr lang="en-US" sz="1400" dirty="0"/>
              <a:t>50</a:t>
            </a:r>
            <a:r>
              <a:rPr lang="el-GR" sz="1400" dirty="0"/>
              <a:t>μ</a:t>
            </a:r>
            <a:r>
              <a:rPr lang="en-US" sz="1400" dirty="0"/>
              <a:t>m</a:t>
            </a:r>
            <a:endParaRPr 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4"/>
                                        </p:tgtEl>
                                      </p:cBhvr>
                                    </p:cmd>
                                  </p:childTnLst>
                                </p:cTn>
                              </p:par>
                            </p:childTnLst>
                          </p:cTn>
                        </p:par>
                      </p:childTnLst>
                    </p:cTn>
                  </p:par>
                </p:childTnLst>
              </p:cTn>
              <p:nextCondLst>
                <p:cond evt="onClick" delay="0">
                  <p:tgtEl>
                    <p:spTgt spid="14"/>
                  </p:tgtEl>
                </p:cond>
              </p:nextCondLst>
            </p:seq>
            <p:video>
              <p:cMediaNode>
                <p:cTn id="7" fill="hold" display="0">
                  <p:stCondLst>
                    <p:cond delay="indefinite"/>
                  </p:stCondLst>
                  <p:endCondLst>
                    <p:cond evt="onNext" delay="0">
                      <p:tgtEl>
                        <p:sldTgt/>
                      </p:tgtEl>
                    </p:cond>
                    <p:cond evt="onPrev" delay="0">
                      <p:tgtEl>
                        <p:sldTgt/>
                      </p:tgtEl>
                    </p:cond>
                  </p:endCondLst>
                </p:cTn>
                <p:tgtEl>
                  <p:spTgt spid="14"/>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video>
              <p:cMediaNode>
                <p:cTn id="13" fill="hold" display="0">
                  <p:stCondLst>
                    <p:cond delay="indefinite"/>
                  </p:stCondLst>
                  <p:endCondLst>
                    <p:cond evt="onNext" delay="0">
                      <p:tgtEl>
                        <p:sldTgt/>
                      </p:tgtEl>
                    </p:cond>
                    <p:cond evt="onPrev" delay="0">
                      <p:tgtEl>
                        <p:sldTgt/>
                      </p:tgtEl>
                    </p:cond>
                  </p:endCondLst>
                </p:cTn>
                <p:tgtEl>
                  <p:spTgt spid="19"/>
                </p:tgtEl>
              </p:cMediaNode>
            </p:video>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4"/>
                                        </p:tgtEl>
                                      </p:cBhvr>
                                    </p:cmd>
                                  </p:childTnLst>
                                </p:cTn>
                              </p:par>
                            </p:childTnLst>
                          </p:cTn>
                        </p:par>
                      </p:childTnLst>
                    </p:cTn>
                  </p:par>
                </p:childTnLst>
              </p:cTn>
              <p:nextCondLst>
                <p:cond evt="onClick" delay="0">
                  <p:tgtEl>
                    <p:spTgt spid="24"/>
                  </p:tgtEl>
                </p:cond>
              </p:nextCondLst>
            </p:seq>
            <p:video>
              <p:cMediaNode>
                <p:cTn id="19" fill="hold" display="0">
                  <p:stCondLst>
                    <p:cond delay="indefinite"/>
                  </p:stCondLst>
                  <p:endCondLst>
                    <p:cond evt="onNext" delay="0">
                      <p:tgtEl>
                        <p:sldTgt/>
                      </p:tgtEl>
                    </p:cond>
                    <p:cond evt="onPrev" delay="0">
                      <p:tgtEl>
                        <p:sldTgt/>
                      </p:tgtEl>
                    </p:cond>
                  </p:endCondLst>
                </p:cTn>
                <p:tgtEl>
                  <p:spTgt spid="24"/>
                </p:tgtEl>
              </p:cMediaNode>
            </p:video>
            <p:seq concurrent="1" nextAc="seek">
              <p:cTn id="20" restart="whenNotActive" fill="hold" evtFilter="cancelBubble" nodeType="interactiveSeq">
                <p:stCondLst>
                  <p:cond evt="onClick" delay="0">
                    <p:tgtEl>
                      <p:spTgt spid="26"/>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26"/>
                                        </p:tgtEl>
                                      </p:cBhvr>
                                    </p:cmd>
                                  </p:childTnLst>
                                </p:cTn>
                              </p:par>
                            </p:childTnLst>
                          </p:cTn>
                        </p:par>
                      </p:childTnLst>
                    </p:cTn>
                  </p:par>
                </p:childTnLst>
              </p:cTn>
              <p:nextCondLst>
                <p:cond evt="onClick" delay="0">
                  <p:tgtEl>
                    <p:spTgt spid="26"/>
                  </p:tgtEl>
                </p:cond>
              </p:nextCondLst>
            </p:seq>
            <p:video>
              <p:cMediaNode>
                <p:cTn id="25" fill="hold" display="0">
                  <p:stCondLst>
                    <p:cond delay="indefinite"/>
                  </p:stCondLst>
                  <p:endCondLst>
                    <p:cond evt="onNext" delay="0">
                      <p:tgtEl>
                        <p:sldTgt/>
                      </p:tgtEl>
                    </p:cond>
                    <p:cond evt="onPrev" delay="0">
                      <p:tgtEl>
                        <p:sldTgt/>
                      </p:tgtEl>
                    </p:cond>
                  </p:endCondLst>
                </p:cTn>
                <p:tgtEl>
                  <p:spTgt spid="26"/>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152400" y="0"/>
            <a:ext cx="8077200" cy="762000"/>
          </a:xfrm>
        </p:spPr>
        <p:txBody>
          <a:bodyPr/>
          <a:lstStyle/>
          <a:p>
            <a:pPr algn="l"/>
            <a:r>
              <a:rPr lang="en-US" sz="2400" b="1" smtClean="0">
                <a:latin typeface="Garamond" pitchFamily="18" charset="0"/>
              </a:rPr>
              <a:t>Shape of interface around isolated cylinder</a:t>
            </a:r>
          </a:p>
        </p:txBody>
      </p:sp>
      <p:grpSp>
        <p:nvGrpSpPr>
          <p:cNvPr id="2" name="Group 5"/>
          <p:cNvGrpSpPr>
            <a:grpSpLocks/>
          </p:cNvGrpSpPr>
          <p:nvPr/>
        </p:nvGrpSpPr>
        <p:grpSpPr bwMode="auto">
          <a:xfrm>
            <a:off x="4648200" y="3505200"/>
            <a:ext cx="4238625" cy="3048000"/>
            <a:chOff x="4648200" y="1219200"/>
            <a:chExt cx="4238538" cy="3048000"/>
          </a:xfrm>
        </p:grpSpPr>
        <p:pic>
          <p:nvPicPr>
            <p:cNvPr id="5" name="Picture 17" descr="picture of environmental sem image 1.png"/>
            <p:cNvPicPr>
              <a:picLocks noChangeAspect="1"/>
            </p:cNvPicPr>
            <p:nvPr/>
          </p:nvPicPr>
          <p:blipFill>
            <a:blip r:embed="rId3" cstate="print"/>
            <a:srcRect l="6549" t="4611" r="24235" b="36985"/>
            <a:stretch>
              <a:fillRect/>
            </a:stretch>
          </p:blipFill>
          <p:spPr bwMode="auto">
            <a:xfrm>
              <a:off x="4648200" y="1219200"/>
              <a:ext cx="4238538" cy="3048000"/>
            </a:xfrm>
            <a:prstGeom prst="rect">
              <a:avLst/>
            </a:prstGeom>
            <a:ln>
              <a:noFill/>
            </a:ln>
            <a:effectLst>
              <a:outerShdw blurRad="190500" algn="tl" rotWithShape="0">
                <a:srgbClr val="000000">
                  <a:alpha val="70000"/>
                </a:srgbClr>
              </a:outerShdw>
            </a:effectLst>
          </p:spPr>
        </p:pic>
        <p:sp>
          <p:nvSpPr>
            <p:cNvPr id="44044" name="TextBox 3"/>
            <p:cNvSpPr txBox="1">
              <a:spLocks noChangeArrowheads="1"/>
            </p:cNvSpPr>
            <p:nvPr/>
          </p:nvSpPr>
          <p:spPr bwMode="auto">
            <a:xfrm>
              <a:off x="4724400" y="1295400"/>
              <a:ext cx="2089033" cy="369332"/>
            </a:xfrm>
            <a:prstGeom prst="rect">
              <a:avLst/>
            </a:prstGeom>
            <a:noFill/>
            <a:ln w="9525">
              <a:noFill/>
              <a:miter lim="800000"/>
              <a:headEnd/>
              <a:tailEnd/>
            </a:ln>
          </p:spPr>
          <p:txBody>
            <a:bodyPr wrap="none">
              <a:spAutoFit/>
            </a:bodyPr>
            <a:lstStyle/>
            <a:p>
              <a:r>
                <a:rPr lang="en-US">
                  <a:solidFill>
                    <a:schemeClr val="bg1"/>
                  </a:solidFill>
                </a:rPr>
                <a:t>Environmental SEM</a:t>
              </a:r>
            </a:p>
          </p:txBody>
        </p:sp>
      </p:grpSp>
      <p:pic>
        <p:nvPicPr>
          <p:cNvPr id="18" name="Picture 2" descr="C:\Documents and Settings\marcello\My Documents\Lab\Posters &amp; Presentations\AICHE Cylinders 2009\Images\AR_2p4\CA_80\print_screens\top_CA_80.jpg"/>
          <p:cNvPicPr>
            <a:picLocks noChangeAspect="1" noChangeArrowheads="1"/>
          </p:cNvPicPr>
          <p:nvPr/>
        </p:nvPicPr>
        <p:blipFill>
          <a:blip r:embed="rId4" cstate="print"/>
          <a:srcRect t="2286" r="9031" b="24619"/>
          <a:stretch>
            <a:fillRect/>
          </a:stretch>
        </p:blipFill>
        <p:spPr bwMode="auto">
          <a:xfrm>
            <a:off x="152400" y="3505200"/>
            <a:ext cx="4529138" cy="3048000"/>
          </a:xfrm>
          <a:prstGeom prst="rect">
            <a:avLst/>
          </a:prstGeom>
          <a:ln>
            <a:noFill/>
          </a:ln>
          <a:effectLst>
            <a:outerShdw blurRad="190500" algn="tl" rotWithShape="0">
              <a:srgbClr val="000000">
                <a:alpha val="70000"/>
              </a:srgbClr>
            </a:outerShdw>
          </a:effectLst>
        </p:spPr>
      </p:pic>
      <p:sp>
        <p:nvSpPr>
          <p:cNvPr id="44037" name="TextBox 18"/>
          <p:cNvSpPr txBox="1">
            <a:spLocks noChangeArrowheads="1"/>
          </p:cNvSpPr>
          <p:nvPr/>
        </p:nvSpPr>
        <p:spPr bwMode="auto">
          <a:xfrm>
            <a:off x="228600" y="6096000"/>
            <a:ext cx="4343400" cy="369888"/>
          </a:xfrm>
          <a:prstGeom prst="rect">
            <a:avLst/>
          </a:prstGeom>
          <a:noFill/>
          <a:ln w="9525">
            <a:noFill/>
            <a:miter lim="800000"/>
            <a:headEnd/>
            <a:tailEnd/>
          </a:ln>
        </p:spPr>
        <p:txBody>
          <a:bodyPr>
            <a:spAutoFit/>
          </a:bodyPr>
          <a:lstStyle/>
          <a:p>
            <a:r>
              <a:rPr lang="en-US"/>
              <a:t>Minimum surface energy configuration</a:t>
            </a:r>
          </a:p>
        </p:txBody>
      </p:sp>
      <p:pic>
        <p:nvPicPr>
          <p:cNvPr id="22" name="Picture 3" descr="C:\Documents and Settings\moni\Desktop\Photoshop Images\Quadrupole\Quadrupole Contour scaled wo 10-4.jpg"/>
          <p:cNvPicPr>
            <a:picLocks noChangeAspect="1" noChangeArrowheads="1"/>
          </p:cNvPicPr>
          <p:nvPr/>
        </p:nvPicPr>
        <p:blipFill>
          <a:blip r:embed="rId5" cstate="print"/>
          <a:srcRect/>
          <a:stretch>
            <a:fillRect/>
          </a:stretch>
        </p:blipFill>
        <p:spPr bwMode="auto">
          <a:xfrm>
            <a:off x="609600" y="1371600"/>
            <a:ext cx="3505200" cy="2036763"/>
          </a:xfrm>
          <a:prstGeom prst="rect">
            <a:avLst/>
          </a:prstGeom>
          <a:ln>
            <a:noFill/>
          </a:ln>
          <a:effectLst>
            <a:outerShdw blurRad="190500" algn="tl" rotWithShape="0">
              <a:srgbClr val="000000">
                <a:alpha val="70000"/>
              </a:srgbClr>
            </a:outerShdw>
          </a:effectLst>
        </p:spPr>
      </p:pic>
      <p:pic>
        <p:nvPicPr>
          <p:cNvPr id="44039" name="Picture 18" descr="environmental sem image 2.png"/>
          <p:cNvPicPr>
            <a:picLocks noChangeAspect="1"/>
          </p:cNvPicPr>
          <p:nvPr/>
        </p:nvPicPr>
        <p:blipFill>
          <a:blip r:embed="rId6" cstate="print"/>
          <a:srcRect l="16156" t="27640" r="19618" b="42188"/>
          <a:stretch>
            <a:fillRect/>
          </a:stretch>
        </p:blipFill>
        <p:spPr bwMode="auto">
          <a:xfrm>
            <a:off x="4648200" y="1295400"/>
            <a:ext cx="4262438" cy="2206625"/>
          </a:xfrm>
          <a:prstGeom prst="rect">
            <a:avLst/>
          </a:prstGeom>
          <a:noFill/>
          <a:ln w="9525">
            <a:noFill/>
            <a:miter lim="800000"/>
            <a:headEnd/>
            <a:tailEnd/>
          </a:ln>
        </p:spPr>
      </p:pic>
      <p:pic>
        <p:nvPicPr>
          <p:cNvPr id="44040" name="Picture 1" descr="C:\Documents and Settings\moni\My Documents\Presentations\30 to 7 60 degree.jpg"/>
          <p:cNvPicPr>
            <a:picLocks noChangeAspect="1" noChangeArrowheads="1"/>
          </p:cNvPicPr>
          <p:nvPr/>
        </p:nvPicPr>
        <p:blipFill>
          <a:blip r:embed="rId7" cstate="print"/>
          <a:srcRect/>
          <a:stretch>
            <a:fillRect/>
          </a:stretch>
        </p:blipFill>
        <p:spPr bwMode="auto">
          <a:xfrm>
            <a:off x="5638800" y="1752600"/>
            <a:ext cx="2133600" cy="568325"/>
          </a:xfrm>
          <a:prstGeom prst="rect">
            <a:avLst/>
          </a:prstGeom>
          <a:solidFill>
            <a:srgbClr val="E6F8E2"/>
          </a:solidFill>
          <a:ln w="9525">
            <a:noFill/>
            <a:miter lim="800000"/>
            <a:headEnd/>
            <a:tailEnd/>
          </a:ln>
        </p:spPr>
      </p:pic>
      <p:sp>
        <p:nvSpPr>
          <p:cNvPr id="44041" name="Rectangle 28"/>
          <p:cNvSpPr>
            <a:spLocks noChangeArrowheads="1"/>
          </p:cNvSpPr>
          <p:nvPr/>
        </p:nvSpPr>
        <p:spPr bwMode="auto">
          <a:xfrm>
            <a:off x="228600" y="3505200"/>
            <a:ext cx="4572000" cy="523220"/>
          </a:xfrm>
          <a:prstGeom prst="rect">
            <a:avLst/>
          </a:prstGeom>
          <a:noFill/>
          <a:ln w="9525">
            <a:noFill/>
            <a:miter lim="800000"/>
            <a:headEnd/>
            <a:tailEnd/>
          </a:ln>
        </p:spPr>
        <p:txBody>
          <a:bodyPr>
            <a:spAutoFit/>
          </a:bodyPr>
          <a:lstStyle/>
          <a:p>
            <a:pPr eaLnBrk="0" hangingPunct="0"/>
            <a:r>
              <a:rPr lang="en-US" sz="1400" b="1" dirty="0"/>
              <a:t>Interface topology satisfying contact angle not unique </a:t>
            </a:r>
            <a:r>
              <a:rPr lang="en-US" sz="1400" dirty="0"/>
              <a:t>Surface </a:t>
            </a:r>
            <a:r>
              <a:rPr lang="en-US" sz="1400" dirty="0" smtClean="0"/>
              <a:t>evolver simulation, </a:t>
            </a:r>
            <a:r>
              <a:rPr lang="en-US" sz="1100" dirty="0" smtClean="0"/>
              <a:t>const P, Neumann conditions far field</a:t>
            </a:r>
            <a:endParaRPr lang="en-US" sz="1600" dirty="0"/>
          </a:p>
        </p:txBody>
      </p:sp>
      <p:sp>
        <p:nvSpPr>
          <p:cNvPr id="44042" name="TextBox 19"/>
          <p:cNvSpPr txBox="1">
            <a:spLocks noChangeArrowheads="1"/>
          </p:cNvSpPr>
          <p:nvPr/>
        </p:nvSpPr>
        <p:spPr bwMode="auto">
          <a:xfrm>
            <a:off x="3429000" y="1447800"/>
            <a:ext cx="838200" cy="369888"/>
          </a:xfrm>
          <a:prstGeom prst="rect">
            <a:avLst/>
          </a:prstGeom>
          <a:noFill/>
          <a:ln w="9525">
            <a:noFill/>
            <a:miter lim="800000"/>
            <a:headEnd/>
            <a:tailEnd/>
          </a:ln>
        </p:spPr>
        <p:txBody>
          <a:bodyPr>
            <a:spAutoFit/>
          </a:bodyPr>
          <a:lstStyle/>
          <a:p>
            <a:r>
              <a:rPr lang="en-US">
                <a:latin typeface="Symbol" pitchFamily="18" charset="2"/>
              </a:rPr>
              <a:t>q</a:t>
            </a:r>
            <a:r>
              <a:rPr lang="en-US"/>
              <a:t>=80</a:t>
            </a:r>
            <a:r>
              <a:rPr lang="en-US" baseline="30000"/>
              <a:t>o</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371600"/>
            <a:ext cx="6248400" cy="54864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5060" name="Picture 7" descr="3Dprofile1.tif"/>
          <p:cNvPicPr>
            <a:picLocks noChangeAspect="1"/>
          </p:cNvPicPr>
          <p:nvPr/>
        </p:nvPicPr>
        <p:blipFill>
          <a:blip r:embed="rId3" cstate="print"/>
          <a:srcRect/>
          <a:stretch>
            <a:fillRect/>
          </a:stretch>
        </p:blipFill>
        <p:spPr bwMode="auto">
          <a:xfrm>
            <a:off x="6324600" y="1905000"/>
            <a:ext cx="3143250" cy="2362200"/>
          </a:xfrm>
          <a:prstGeom prst="rect">
            <a:avLst/>
          </a:prstGeom>
          <a:noFill/>
          <a:ln w="9525">
            <a:noFill/>
            <a:miter lim="800000"/>
            <a:headEnd/>
            <a:tailEnd/>
          </a:ln>
        </p:spPr>
      </p:pic>
      <p:sp>
        <p:nvSpPr>
          <p:cNvPr id="4" name="Title 1"/>
          <p:cNvSpPr txBox="1">
            <a:spLocks/>
          </p:cNvSpPr>
          <p:nvPr/>
        </p:nvSpPr>
        <p:spPr>
          <a:xfrm>
            <a:off x="228600" y="304800"/>
            <a:ext cx="6172200" cy="533400"/>
          </a:xfrm>
          <a:prstGeom prst="rect">
            <a:avLst/>
          </a:prstGeom>
        </p:spPr>
        <p:txBody>
          <a:bodyPr/>
          <a:lstStyle/>
          <a:p>
            <a:pPr eaLnBrk="0" hangingPunct="0">
              <a:defRPr/>
            </a:pPr>
            <a:r>
              <a:rPr lang="en-US" sz="2400" b="1" dirty="0" err="1">
                <a:latin typeface="Garamond" pitchFamily="18" charset="0"/>
                <a:ea typeface="+mj-ea"/>
                <a:cs typeface="+mj-cs"/>
              </a:rPr>
              <a:t>Interferometric</a:t>
            </a:r>
            <a:r>
              <a:rPr lang="en-US" sz="2400" b="1" dirty="0">
                <a:latin typeface="Garamond" pitchFamily="18" charset="0"/>
                <a:ea typeface="+mj-ea"/>
                <a:cs typeface="+mj-cs"/>
              </a:rPr>
              <a:t> Measurement of </a:t>
            </a:r>
            <a:r>
              <a:rPr lang="en-US" sz="2400" b="1" dirty="0" smtClean="0">
                <a:latin typeface="Garamond" pitchFamily="18" charset="0"/>
                <a:ea typeface="+mj-ea"/>
                <a:cs typeface="+mj-cs"/>
              </a:rPr>
              <a:t>Interface:</a:t>
            </a:r>
            <a:endParaRPr lang="en-US" sz="2400" b="1" dirty="0">
              <a:solidFill>
                <a:srgbClr val="FF0000"/>
              </a:solidFill>
              <a:latin typeface="Garamond" pitchFamily="18" charset="0"/>
              <a:ea typeface="+mj-ea"/>
              <a:cs typeface="+mj-cs"/>
            </a:endParaRPr>
          </a:p>
        </p:txBody>
      </p:sp>
      <p:sp>
        <p:nvSpPr>
          <p:cNvPr id="45062" name="TextBox 8"/>
          <p:cNvSpPr txBox="1">
            <a:spLocks noChangeArrowheads="1"/>
          </p:cNvSpPr>
          <p:nvPr/>
        </p:nvSpPr>
        <p:spPr bwMode="auto">
          <a:xfrm>
            <a:off x="6781800" y="4343400"/>
            <a:ext cx="2362200" cy="523875"/>
          </a:xfrm>
          <a:prstGeom prst="rect">
            <a:avLst/>
          </a:prstGeom>
          <a:noFill/>
          <a:ln w="9525">
            <a:noFill/>
            <a:miter lim="800000"/>
            <a:headEnd/>
            <a:tailEnd/>
          </a:ln>
        </p:spPr>
        <p:txBody>
          <a:bodyPr>
            <a:spAutoFit/>
          </a:bodyPr>
          <a:lstStyle/>
          <a:p>
            <a:r>
              <a:rPr lang="en-US" sz="1400"/>
              <a:t>V. Garbin, J. Crocker, interferometry</a:t>
            </a:r>
          </a:p>
        </p:txBody>
      </p:sp>
      <p:pic>
        <p:nvPicPr>
          <p:cNvPr id="7" name="Picture 6"/>
          <p:cNvPicPr/>
          <p:nvPr/>
        </p:nvPicPr>
        <p:blipFill>
          <a:blip r:embed="rId4" cstate="print"/>
          <a:srcRect/>
          <a:stretch>
            <a:fillRect/>
          </a:stretch>
        </p:blipFill>
        <p:spPr bwMode="auto">
          <a:xfrm>
            <a:off x="381000" y="2133600"/>
            <a:ext cx="5220653" cy="4051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52400" y="0"/>
            <a:ext cx="8229600" cy="1143000"/>
          </a:xfrm>
          <a:prstGeom prst="rect">
            <a:avLst/>
          </a:prstGeom>
        </p:spPr>
        <p:txBody>
          <a:bodyPr anchor="ctr">
            <a:normAutofit/>
          </a:bodyPr>
          <a:lstStyle/>
          <a:p>
            <a:pPr fontAlgn="auto">
              <a:spcAft>
                <a:spcPts val="0"/>
              </a:spcAft>
              <a:defRPr/>
            </a:pPr>
            <a:endParaRPr lang="en-US" sz="4400" dirty="0">
              <a:latin typeface="Garamond" pitchFamily="18" charset="0"/>
              <a:ea typeface="+mj-ea"/>
              <a:cs typeface="+mj-cs"/>
            </a:endParaRPr>
          </a:p>
        </p:txBody>
      </p:sp>
      <p:sp>
        <p:nvSpPr>
          <p:cNvPr id="3" name="Title 1"/>
          <p:cNvSpPr txBox="1">
            <a:spLocks/>
          </p:cNvSpPr>
          <p:nvPr/>
        </p:nvSpPr>
        <p:spPr>
          <a:xfrm>
            <a:off x="152400" y="0"/>
            <a:ext cx="4876800" cy="838200"/>
          </a:xfrm>
          <a:prstGeom prst="rect">
            <a:avLst/>
          </a:prstGeom>
        </p:spPr>
        <p:txBody>
          <a:bodyPr anchor="ctr">
            <a:normAutofit/>
          </a:bodyPr>
          <a:lstStyle/>
          <a:p>
            <a:pPr fontAlgn="auto">
              <a:spcAft>
                <a:spcPts val="0"/>
              </a:spcAft>
              <a:defRPr/>
            </a:pPr>
            <a:r>
              <a:rPr lang="en-US" sz="2400" b="1" dirty="0">
                <a:latin typeface="Garamond" pitchFamily="18" charset="0"/>
                <a:ea typeface="+mj-ea"/>
                <a:cs typeface="+mj-cs"/>
              </a:rPr>
              <a:t>Far field: </a:t>
            </a:r>
            <a:r>
              <a:rPr lang="en-US" sz="2400" b="1" dirty="0" err="1">
                <a:latin typeface="Garamond" pitchFamily="18" charset="0"/>
                <a:ea typeface="+mj-ea"/>
                <a:cs typeface="+mj-cs"/>
              </a:rPr>
              <a:t>Quadrupolar</a:t>
            </a:r>
            <a:r>
              <a:rPr lang="en-US" sz="2400" b="1" dirty="0">
                <a:latin typeface="Garamond" pitchFamily="18" charset="0"/>
                <a:ea typeface="+mj-ea"/>
                <a:cs typeface="+mj-cs"/>
              </a:rPr>
              <a:t> Attraction</a:t>
            </a:r>
            <a:endParaRPr lang="en-US" sz="4000" b="1" dirty="0">
              <a:latin typeface="Garamond" pitchFamily="18" charset="0"/>
              <a:ea typeface="+mj-ea"/>
              <a:cs typeface="+mj-cs"/>
            </a:endParaRPr>
          </a:p>
        </p:txBody>
      </p:sp>
      <p:graphicFrame>
        <p:nvGraphicFramePr>
          <p:cNvPr id="7170" name="Object 2"/>
          <p:cNvGraphicFramePr>
            <a:graphicFrameLocks noChangeAspect="1"/>
          </p:cNvGraphicFramePr>
          <p:nvPr/>
        </p:nvGraphicFramePr>
        <p:xfrm>
          <a:off x="9466263" y="5181600"/>
          <a:ext cx="1430337" cy="990600"/>
        </p:xfrm>
        <a:graphic>
          <a:graphicData uri="http://schemas.openxmlformats.org/presentationml/2006/ole">
            <p:oleObj spid="_x0000_s7170" name="Equation" r:id="rId5" imgW="952200" imgH="660240" progId="Equation.DSMT4">
              <p:embed/>
            </p:oleObj>
          </a:graphicData>
        </a:graphic>
      </p:graphicFrame>
      <p:graphicFrame>
        <p:nvGraphicFramePr>
          <p:cNvPr id="7171" name="Object 3"/>
          <p:cNvGraphicFramePr>
            <a:graphicFrameLocks noChangeAspect="1"/>
          </p:cNvGraphicFramePr>
          <p:nvPr/>
        </p:nvGraphicFramePr>
        <p:xfrm>
          <a:off x="9448800" y="3705225"/>
          <a:ext cx="2320925" cy="341313"/>
        </p:xfrm>
        <a:graphic>
          <a:graphicData uri="http://schemas.openxmlformats.org/presentationml/2006/ole">
            <p:oleObj spid="_x0000_s7171" name="Equation" r:id="rId6" imgW="1638000" imgH="241200" progId="Equation.DSMT4">
              <p:embed/>
            </p:oleObj>
          </a:graphicData>
        </a:graphic>
      </p:graphicFrame>
      <p:graphicFrame>
        <p:nvGraphicFramePr>
          <p:cNvPr id="7172" name="Object 4"/>
          <p:cNvGraphicFramePr>
            <a:graphicFrameLocks noChangeAspect="1"/>
          </p:cNvGraphicFramePr>
          <p:nvPr/>
        </p:nvGraphicFramePr>
        <p:xfrm>
          <a:off x="9490075" y="4648200"/>
          <a:ext cx="644525" cy="573088"/>
        </p:xfrm>
        <a:graphic>
          <a:graphicData uri="http://schemas.openxmlformats.org/presentationml/2006/ole">
            <p:oleObj spid="_x0000_s7172" name="Equation" r:id="rId7" imgW="444240" imgH="393480" progId="Equation.DSMT4">
              <p:embed/>
            </p:oleObj>
          </a:graphicData>
        </a:graphic>
      </p:graphicFrame>
      <p:graphicFrame>
        <p:nvGraphicFramePr>
          <p:cNvPr id="7173" name="Object 5"/>
          <p:cNvGraphicFramePr>
            <a:graphicFrameLocks noChangeAspect="1"/>
          </p:cNvGraphicFramePr>
          <p:nvPr/>
        </p:nvGraphicFramePr>
        <p:xfrm>
          <a:off x="9448800" y="3962400"/>
          <a:ext cx="6019800" cy="766763"/>
        </p:xfrm>
        <a:graphic>
          <a:graphicData uri="http://schemas.openxmlformats.org/presentationml/2006/ole">
            <p:oleObj spid="_x0000_s7173" name="Equation" r:id="rId8" imgW="4089240" imgH="520560" progId="Equation.DSMT4">
              <p:embed/>
            </p:oleObj>
          </a:graphicData>
        </a:graphic>
      </p:graphicFrame>
      <p:graphicFrame>
        <p:nvGraphicFramePr>
          <p:cNvPr id="7174" name="Object 6"/>
          <p:cNvGraphicFramePr>
            <a:graphicFrameLocks noChangeAspect="1"/>
          </p:cNvGraphicFramePr>
          <p:nvPr/>
        </p:nvGraphicFramePr>
        <p:xfrm>
          <a:off x="10439400" y="4724400"/>
          <a:ext cx="1208088" cy="347663"/>
        </p:xfrm>
        <a:graphic>
          <a:graphicData uri="http://schemas.openxmlformats.org/presentationml/2006/ole">
            <p:oleObj spid="_x0000_s7174" name="Equation" r:id="rId9" imgW="838080" imgH="241200" progId="Equation.DSMT4">
              <p:embed/>
            </p:oleObj>
          </a:graphicData>
        </a:graphic>
      </p:graphicFrame>
      <p:sp>
        <p:nvSpPr>
          <p:cNvPr id="7180" name="Rectangle 28"/>
          <p:cNvSpPr>
            <a:spLocks noChangeArrowheads="1"/>
          </p:cNvSpPr>
          <p:nvPr/>
        </p:nvSpPr>
        <p:spPr bwMode="auto">
          <a:xfrm>
            <a:off x="4953000" y="6581775"/>
            <a:ext cx="4919663" cy="276225"/>
          </a:xfrm>
          <a:prstGeom prst="rect">
            <a:avLst/>
          </a:prstGeom>
          <a:noFill/>
          <a:ln w="9525">
            <a:noFill/>
            <a:miter lim="800000"/>
            <a:headEnd/>
            <a:tailEnd/>
          </a:ln>
        </p:spPr>
        <p:txBody>
          <a:bodyPr>
            <a:spAutoFit/>
          </a:bodyPr>
          <a:lstStyle/>
          <a:p>
            <a:pPr lvl="2"/>
            <a:r>
              <a:rPr lang="en-US" sz="1200" dirty="0" smtClean="0">
                <a:latin typeface="Times New Roman" pitchFamily="18" charset="0"/>
                <a:cs typeface="Times New Roman" pitchFamily="18" charset="0"/>
              </a:rPr>
              <a:t>ELLIPSOIDS</a:t>
            </a:r>
            <a:r>
              <a:rPr lang="en-US" sz="1200" dirty="0">
                <a:latin typeface="Times New Roman" pitchFamily="18" charset="0"/>
                <a:cs typeface="Times New Roman" pitchFamily="18" charset="0"/>
              </a:rPr>
              <a:t>: C. </a:t>
            </a:r>
            <a:r>
              <a:rPr lang="en-US" sz="1200" dirty="0" err="1">
                <a:latin typeface="Times New Roman" pitchFamily="18" charset="0"/>
                <a:cs typeface="Times New Roman" pitchFamily="18" charset="0"/>
              </a:rPr>
              <a:t>Loudet</a:t>
            </a:r>
            <a:r>
              <a:rPr lang="en-US" sz="1200" dirty="0">
                <a:latin typeface="Times New Roman" pitchFamily="18" charset="0"/>
                <a:cs typeface="Times New Roman" pitchFamily="18" charset="0"/>
              </a:rPr>
              <a:t> et al, </a:t>
            </a:r>
            <a:r>
              <a:rPr lang="en-US" sz="1200" i="1" dirty="0">
                <a:latin typeface="Times New Roman" pitchFamily="18" charset="0"/>
                <a:cs typeface="Times New Roman" pitchFamily="18" charset="0"/>
              </a:rPr>
              <a:t>PRL</a:t>
            </a:r>
            <a:r>
              <a:rPr lang="en-US" sz="1200" dirty="0">
                <a:latin typeface="Times New Roman" pitchFamily="18" charset="0"/>
                <a:cs typeface="Times New Roman" pitchFamily="18" charset="0"/>
              </a:rPr>
              <a:t>, 018301, 2005</a:t>
            </a:r>
          </a:p>
        </p:txBody>
      </p:sp>
      <p:pic>
        <p:nvPicPr>
          <p:cNvPr id="7181" name="Object 2"/>
          <p:cNvPicPr>
            <a:picLocks noChangeAspect="1" noChangeArrowheads="1"/>
          </p:cNvPicPr>
          <p:nvPr/>
        </p:nvPicPr>
        <p:blipFill>
          <a:blip r:embed="rId10" cstate="print"/>
          <a:srcRect/>
          <a:stretch>
            <a:fillRect/>
          </a:stretch>
        </p:blipFill>
        <p:spPr bwMode="auto">
          <a:xfrm>
            <a:off x="-2808288" y="4292600"/>
            <a:ext cx="1277938" cy="361950"/>
          </a:xfrm>
          <a:prstGeom prst="rect">
            <a:avLst/>
          </a:prstGeom>
          <a:noFill/>
          <a:ln w="9525">
            <a:noFill/>
            <a:miter lim="800000"/>
            <a:headEnd/>
            <a:tailEnd/>
          </a:ln>
        </p:spPr>
      </p:pic>
      <p:pic>
        <p:nvPicPr>
          <p:cNvPr id="7182" name="Object 4"/>
          <p:cNvPicPr>
            <a:picLocks noChangeAspect="1" noChangeArrowheads="1"/>
          </p:cNvPicPr>
          <p:nvPr/>
        </p:nvPicPr>
        <p:blipFill>
          <a:blip r:embed="rId11" cstate="print"/>
          <a:srcRect/>
          <a:stretch>
            <a:fillRect/>
          </a:stretch>
        </p:blipFill>
        <p:spPr bwMode="auto">
          <a:xfrm>
            <a:off x="-2808288" y="2828925"/>
            <a:ext cx="755650" cy="573088"/>
          </a:xfrm>
          <a:prstGeom prst="rect">
            <a:avLst/>
          </a:prstGeom>
          <a:noFill/>
          <a:ln w="9525">
            <a:noFill/>
            <a:miter lim="800000"/>
            <a:headEnd/>
            <a:tailEnd/>
          </a:ln>
        </p:spPr>
      </p:pic>
      <p:pic>
        <p:nvPicPr>
          <p:cNvPr id="7183" name="Object 5"/>
          <p:cNvPicPr>
            <a:picLocks noChangeAspect="1" noChangeArrowheads="1"/>
          </p:cNvPicPr>
          <p:nvPr/>
        </p:nvPicPr>
        <p:blipFill>
          <a:blip r:embed="rId12" cstate="print"/>
          <a:srcRect/>
          <a:stretch>
            <a:fillRect/>
          </a:stretch>
        </p:blipFill>
        <p:spPr bwMode="auto">
          <a:xfrm>
            <a:off x="-2808288" y="2209800"/>
            <a:ext cx="2655888" cy="695325"/>
          </a:xfrm>
          <a:prstGeom prst="rect">
            <a:avLst/>
          </a:prstGeom>
          <a:noFill/>
          <a:ln w="9525">
            <a:noFill/>
            <a:miter lim="800000"/>
            <a:headEnd/>
            <a:tailEnd/>
          </a:ln>
        </p:spPr>
      </p:pic>
      <p:pic>
        <p:nvPicPr>
          <p:cNvPr id="7184" name="Object 6"/>
          <p:cNvPicPr>
            <a:picLocks noChangeAspect="1" noChangeArrowheads="1"/>
          </p:cNvPicPr>
          <p:nvPr/>
        </p:nvPicPr>
        <p:blipFill>
          <a:blip r:embed="rId13" cstate="print"/>
          <a:srcRect/>
          <a:stretch>
            <a:fillRect/>
          </a:stretch>
        </p:blipFill>
        <p:spPr bwMode="auto">
          <a:xfrm>
            <a:off x="-2808288" y="3759200"/>
            <a:ext cx="1501775" cy="347663"/>
          </a:xfrm>
          <a:prstGeom prst="rect">
            <a:avLst/>
          </a:prstGeom>
          <a:noFill/>
          <a:ln w="9525">
            <a:noFill/>
            <a:miter lim="800000"/>
            <a:headEnd/>
            <a:tailEnd/>
          </a:ln>
        </p:spPr>
      </p:pic>
      <p:pic>
        <p:nvPicPr>
          <p:cNvPr id="7185" name="Picture 7"/>
          <p:cNvPicPr>
            <a:picLocks noChangeAspect="1" noChangeArrowheads="1"/>
          </p:cNvPicPr>
          <p:nvPr/>
        </p:nvPicPr>
        <p:blipFill>
          <a:blip r:embed="rId14" cstate="print"/>
          <a:srcRect/>
          <a:stretch>
            <a:fillRect/>
          </a:stretch>
        </p:blipFill>
        <p:spPr bwMode="auto">
          <a:xfrm>
            <a:off x="-827088" y="3630613"/>
            <a:ext cx="576263" cy="557212"/>
          </a:xfrm>
          <a:prstGeom prst="rect">
            <a:avLst/>
          </a:prstGeom>
          <a:noFill/>
          <a:ln w="9525">
            <a:noFill/>
            <a:miter lim="800000"/>
            <a:headEnd/>
            <a:tailEnd/>
          </a:ln>
        </p:spPr>
      </p:pic>
      <p:graphicFrame>
        <p:nvGraphicFramePr>
          <p:cNvPr id="7175" name="Object 8"/>
          <p:cNvGraphicFramePr>
            <a:graphicFrameLocks noChangeAspect="1"/>
          </p:cNvGraphicFramePr>
          <p:nvPr/>
        </p:nvGraphicFramePr>
        <p:xfrm>
          <a:off x="685800" y="4713288"/>
          <a:ext cx="3276600" cy="1843087"/>
        </p:xfrm>
        <a:graphic>
          <a:graphicData uri="http://schemas.openxmlformats.org/presentationml/2006/ole">
            <p:oleObj spid="_x0000_s7175" name="Equation" r:id="rId15" imgW="1892160" imgH="1066680" progId="Equation.DSMT4">
              <p:embed/>
            </p:oleObj>
          </a:graphicData>
        </a:graphic>
      </p:graphicFrame>
      <p:cxnSp>
        <p:nvCxnSpPr>
          <p:cNvPr id="39" name="Straight Connector 38"/>
          <p:cNvCxnSpPr/>
          <p:nvPr/>
        </p:nvCxnSpPr>
        <p:spPr>
          <a:xfrm rot="16200000" flipH="1">
            <a:off x="4079081" y="5674519"/>
            <a:ext cx="1595438" cy="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graphicFrame>
        <p:nvGraphicFramePr>
          <p:cNvPr id="7176" name="Object 10"/>
          <p:cNvGraphicFramePr>
            <a:graphicFrameLocks noChangeAspect="1"/>
          </p:cNvGraphicFramePr>
          <p:nvPr/>
        </p:nvGraphicFramePr>
        <p:xfrm>
          <a:off x="5437188" y="4800600"/>
          <a:ext cx="3175000" cy="1162050"/>
        </p:xfrm>
        <a:graphic>
          <a:graphicData uri="http://schemas.openxmlformats.org/presentationml/2006/ole">
            <p:oleObj spid="_x0000_s7176" name="Equation" r:id="rId16" imgW="1485720" imgH="609480" progId="Equation.DSMT4">
              <p:embed/>
            </p:oleObj>
          </a:graphicData>
        </a:graphic>
      </p:graphicFrame>
      <p:graphicFrame>
        <p:nvGraphicFramePr>
          <p:cNvPr id="7177" name="Object 11"/>
          <p:cNvGraphicFramePr>
            <a:graphicFrameLocks noChangeAspect="1"/>
          </p:cNvGraphicFramePr>
          <p:nvPr/>
        </p:nvGraphicFramePr>
        <p:xfrm>
          <a:off x="5715000" y="2514600"/>
          <a:ext cx="2209800" cy="666750"/>
        </p:xfrm>
        <a:graphic>
          <a:graphicData uri="http://schemas.openxmlformats.org/presentationml/2006/ole">
            <p:oleObj spid="_x0000_s7177" name="Equation" r:id="rId17" imgW="927000" imgH="279360" progId="Equation.DSMT4">
              <p:embed/>
            </p:oleObj>
          </a:graphicData>
        </a:graphic>
      </p:graphicFrame>
      <p:pic>
        <p:nvPicPr>
          <p:cNvPr id="7187" name="Picture 12"/>
          <p:cNvPicPr>
            <a:picLocks noChangeAspect="1" noChangeArrowheads="1"/>
          </p:cNvPicPr>
          <p:nvPr/>
        </p:nvPicPr>
        <p:blipFill>
          <a:blip r:embed="rId18" cstate="print"/>
          <a:srcRect l="5298" t="1823" r="2870" b="51741"/>
          <a:stretch>
            <a:fillRect/>
          </a:stretch>
        </p:blipFill>
        <p:spPr bwMode="auto">
          <a:xfrm>
            <a:off x="381000" y="1219200"/>
            <a:ext cx="4529138" cy="3048000"/>
          </a:xfrm>
          <a:prstGeom prst="rect">
            <a:avLst/>
          </a:prstGeom>
          <a:noFill/>
          <a:ln w="9525">
            <a:noFill/>
            <a:miter lim="800000"/>
            <a:headEnd/>
            <a:tailEnd/>
          </a:ln>
        </p:spPr>
      </p:pic>
      <p:pic>
        <p:nvPicPr>
          <p:cNvPr id="20" name="clean_endon.wmv">
            <a:hlinkClick r:id="" action="ppaction://media"/>
          </p:cNvPr>
          <p:cNvPicPr>
            <a:picLocks noRot="1" noChangeAspect="1"/>
          </p:cNvPicPr>
          <p:nvPr>
            <a:videoFile r:link="rId2"/>
          </p:nvPr>
        </p:nvPicPr>
        <p:blipFill>
          <a:blip r:embed="rId19" cstate="print"/>
          <a:srcRect/>
          <a:stretch>
            <a:fillRect/>
          </a:stretch>
        </p:blipFill>
        <p:spPr bwMode="auto">
          <a:xfrm>
            <a:off x="7010400" y="0"/>
            <a:ext cx="2133600" cy="1600200"/>
          </a:xfrm>
          <a:prstGeom prst="rect">
            <a:avLst/>
          </a:prstGeom>
          <a:noFill/>
          <a:ln w="9525">
            <a:noFill/>
            <a:miter lim="800000"/>
            <a:headEnd/>
            <a:tailEnd/>
          </a:ln>
        </p:spPr>
      </p:pic>
    </p:spTree>
  </p:cSld>
  <p:clrMapOvr>
    <a:masterClrMapping/>
  </p:clrMapOvr>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20"/>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Title 1"/>
          <p:cNvSpPr txBox="1">
            <a:spLocks/>
          </p:cNvSpPr>
          <p:nvPr/>
        </p:nvSpPr>
        <p:spPr bwMode="auto">
          <a:xfrm>
            <a:off x="0" y="0"/>
            <a:ext cx="7239000" cy="762000"/>
          </a:xfrm>
          <a:prstGeom prst="rect">
            <a:avLst/>
          </a:prstGeom>
          <a:noFill/>
          <a:ln w="9525">
            <a:noFill/>
            <a:miter lim="800000"/>
            <a:headEnd/>
            <a:tailEnd/>
          </a:ln>
        </p:spPr>
        <p:txBody>
          <a:bodyPr anchor="ctr"/>
          <a:lstStyle/>
          <a:p>
            <a:r>
              <a:rPr lang="en-US" sz="2400" b="1" dirty="0">
                <a:latin typeface="Garamond" pitchFamily="18" charset="0"/>
              </a:rPr>
              <a:t>Extract magnitude of far field interaction </a:t>
            </a:r>
            <a:r>
              <a:rPr lang="en-US" sz="2400" b="1" dirty="0" smtClean="0">
                <a:latin typeface="Garamond" pitchFamily="18" charset="0"/>
              </a:rPr>
              <a:t>energy</a:t>
            </a:r>
          </a:p>
        </p:txBody>
      </p:sp>
      <p:grpSp>
        <p:nvGrpSpPr>
          <p:cNvPr id="2" name="Group 24"/>
          <p:cNvGrpSpPr>
            <a:grpSpLocks/>
          </p:cNvGrpSpPr>
          <p:nvPr/>
        </p:nvGrpSpPr>
        <p:grpSpPr bwMode="auto">
          <a:xfrm>
            <a:off x="609600" y="3429000"/>
            <a:ext cx="7696200" cy="1600200"/>
            <a:chOff x="228600" y="3505200"/>
            <a:chExt cx="8229600" cy="1710154"/>
          </a:xfrm>
        </p:grpSpPr>
        <p:graphicFrame>
          <p:nvGraphicFramePr>
            <p:cNvPr id="8195" name="Object 8"/>
            <p:cNvGraphicFramePr>
              <a:graphicFrameLocks noChangeAspect="1"/>
            </p:cNvGraphicFramePr>
            <p:nvPr/>
          </p:nvGraphicFramePr>
          <p:xfrm>
            <a:off x="907610" y="3961581"/>
            <a:ext cx="4362639" cy="1068846"/>
          </p:xfrm>
          <a:graphic>
            <a:graphicData uri="http://schemas.openxmlformats.org/presentationml/2006/ole">
              <p:oleObj spid="_x0000_s8195" name="Equation" r:id="rId5" imgW="3009600" imgH="736560" progId="Equation.DSMT4">
                <p:embed/>
              </p:oleObj>
            </a:graphicData>
          </a:graphic>
        </p:graphicFrame>
        <p:sp>
          <p:nvSpPr>
            <p:cNvPr id="8204" name="Text Box 38"/>
            <p:cNvSpPr txBox="1">
              <a:spLocks noChangeArrowheads="1"/>
            </p:cNvSpPr>
            <p:nvPr/>
          </p:nvSpPr>
          <p:spPr bwMode="auto">
            <a:xfrm>
              <a:off x="228600" y="3505200"/>
              <a:ext cx="1905000" cy="338554"/>
            </a:xfrm>
            <a:prstGeom prst="rect">
              <a:avLst/>
            </a:prstGeom>
            <a:noFill/>
            <a:ln w="9525">
              <a:noFill/>
              <a:miter lim="800000"/>
              <a:headEnd/>
              <a:tailEnd/>
            </a:ln>
          </p:spPr>
          <p:txBody>
            <a:bodyPr>
              <a:spAutoFit/>
            </a:bodyPr>
            <a:lstStyle/>
            <a:p>
              <a:pPr>
                <a:spcBef>
                  <a:spcPct val="50000"/>
                </a:spcBef>
              </a:pPr>
              <a:r>
                <a:rPr lang="en-US" sz="1600" dirty="0"/>
                <a:t>Viscous dissipation</a:t>
              </a:r>
              <a:endParaRPr lang="en-US" dirty="0"/>
            </a:p>
          </p:txBody>
        </p:sp>
        <p:sp>
          <p:nvSpPr>
            <p:cNvPr id="8205" name="Text Box 46"/>
            <p:cNvSpPr txBox="1">
              <a:spLocks noChangeArrowheads="1"/>
            </p:cNvSpPr>
            <p:nvPr/>
          </p:nvSpPr>
          <p:spPr bwMode="auto">
            <a:xfrm>
              <a:off x="6013764" y="3505200"/>
              <a:ext cx="2020432" cy="970328"/>
            </a:xfrm>
            <a:prstGeom prst="rect">
              <a:avLst/>
            </a:prstGeom>
            <a:noFill/>
            <a:ln w="9525">
              <a:noFill/>
              <a:miter lim="800000"/>
              <a:headEnd/>
              <a:tailEnd/>
            </a:ln>
          </p:spPr>
          <p:txBody>
            <a:bodyPr wrap="square">
              <a:spAutoFit/>
            </a:bodyPr>
            <a:lstStyle/>
            <a:p>
              <a:pPr>
                <a:spcBef>
                  <a:spcPct val="50000"/>
                </a:spcBef>
              </a:pPr>
              <a:r>
                <a:rPr lang="en-US" sz="1600" dirty="0" smtClean="0"/>
                <a:t>C</a:t>
              </a:r>
              <a:r>
                <a:rPr lang="en-US" sz="1600" baseline="-25000" dirty="0" smtClean="0"/>
                <a:t>D</a:t>
              </a:r>
              <a:r>
                <a:rPr lang="en-US" sz="1600" dirty="0" smtClean="0"/>
                <a:t>=1.73 for </a:t>
              </a:r>
              <a:r>
                <a:rPr lang="en-US" sz="1600" dirty="0" smtClean="0">
                  <a:latin typeface="Symbol" pitchFamily="18" charset="2"/>
                </a:rPr>
                <a:t>L</a:t>
              </a:r>
              <a:r>
                <a:rPr lang="en-US" sz="1600" dirty="0" smtClean="0"/>
                <a:t>=3  </a:t>
              </a:r>
              <a:r>
                <a:rPr lang="en-US" sz="1600" dirty="0" err="1" smtClean="0"/>
                <a:t>Heiss</a:t>
              </a:r>
              <a:r>
                <a:rPr lang="en-US" sz="1600" dirty="0" smtClean="0"/>
                <a:t> and </a:t>
              </a:r>
              <a:r>
                <a:rPr lang="en-US" sz="1600" dirty="0" err="1" smtClean="0"/>
                <a:t>Coull</a:t>
              </a:r>
              <a:endParaRPr lang="en-US" sz="1600" dirty="0" smtClean="0"/>
            </a:p>
            <a:p>
              <a:pPr>
                <a:spcBef>
                  <a:spcPct val="50000"/>
                </a:spcBef>
              </a:pPr>
              <a:r>
                <a:rPr lang="en-US" sz="1400" dirty="0" err="1" smtClean="0"/>
                <a:t>Youngren</a:t>
              </a:r>
              <a:r>
                <a:rPr lang="en-US" sz="1400" dirty="0" smtClean="0"/>
                <a:t> and </a:t>
              </a:r>
              <a:r>
                <a:rPr lang="en-US" sz="1400" dirty="0" err="1" smtClean="0"/>
                <a:t>Acrivos</a:t>
              </a:r>
              <a:endParaRPr lang="en-US" sz="1600" dirty="0">
                <a:solidFill>
                  <a:srgbClr val="FF0000"/>
                </a:solidFill>
              </a:endParaRPr>
            </a:p>
          </p:txBody>
        </p:sp>
        <p:sp>
          <p:nvSpPr>
            <p:cNvPr id="8206" name="AutoShape 52"/>
            <p:cNvSpPr>
              <a:spLocks/>
            </p:cNvSpPr>
            <p:nvPr/>
          </p:nvSpPr>
          <p:spPr bwMode="auto">
            <a:xfrm>
              <a:off x="5334000" y="3962400"/>
              <a:ext cx="152400" cy="1219200"/>
            </a:xfrm>
            <a:prstGeom prst="rightBrace">
              <a:avLst>
                <a:gd name="adj1" fmla="val 62519"/>
                <a:gd name="adj2" fmla="val 50000"/>
              </a:avLst>
            </a:prstGeom>
            <a:noFill/>
            <a:ln w="9525">
              <a:solidFill>
                <a:schemeClr val="tx1"/>
              </a:solidFill>
              <a:round/>
              <a:headEnd/>
              <a:tailEnd/>
            </a:ln>
          </p:spPr>
          <p:txBody>
            <a:bodyPr wrap="none" anchor="ctr"/>
            <a:lstStyle/>
            <a:p>
              <a:endParaRPr lang="en-US"/>
            </a:p>
          </p:txBody>
        </p:sp>
        <p:grpSp>
          <p:nvGrpSpPr>
            <p:cNvPr id="3" name="Group 17"/>
            <p:cNvGrpSpPr>
              <a:grpSpLocks/>
            </p:cNvGrpSpPr>
            <p:nvPr/>
          </p:nvGrpSpPr>
          <p:grpSpPr bwMode="auto">
            <a:xfrm>
              <a:off x="5867400" y="4191000"/>
              <a:ext cx="2590800" cy="1024354"/>
              <a:chOff x="5943600" y="1219200"/>
              <a:chExt cx="2590800" cy="1024354"/>
            </a:xfrm>
          </p:grpSpPr>
          <p:pic>
            <p:nvPicPr>
              <p:cNvPr id="8208" name="Picture 1" descr="C:\Documents and Settings\moni\My Documents\Presentations\30 to 7 60 degree.jpg"/>
              <p:cNvPicPr>
                <a:picLocks noChangeAspect="1" noChangeArrowheads="1"/>
              </p:cNvPicPr>
              <p:nvPr/>
            </p:nvPicPr>
            <p:blipFill>
              <a:blip r:embed="rId6" cstate="print"/>
              <a:srcRect/>
              <a:stretch>
                <a:fillRect/>
              </a:stretch>
            </p:blipFill>
            <p:spPr bwMode="auto">
              <a:xfrm>
                <a:off x="5943600" y="1219200"/>
                <a:ext cx="2573620" cy="685800"/>
              </a:xfrm>
              <a:prstGeom prst="rect">
                <a:avLst/>
              </a:prstGeom>
              <a:solidFill>
                <a:srgbClr val="E6F8E2"/>
              </a:solidFill>
              <a:ln w="9525">
                <a:noFill/>
                <a:miter lim="800000"/>
                <a:headEnd/>
                <a:tailEnd/>
              </a:ln>
            </p:spPr>
          </p:pic>
          <p:sp>
            <p:nvSpPr>
              <p:cNvPr id="8209" name="TextBox 20"/>
              <p:cNvSpPr txBox="1">
                <a:spLocks noChangeArrowheads="1"/>
              </p:cNvSpPr>
              <p:nvPr/>
            </p:nvSpPr>
            <p:spPr bwMode="auto">
              <a:xfrm>
                <a:off x="6019800" y="1905000"/>
                <a:ext cx="2514600" cy="338554"/>
              </a:xfrm>
              <a:prstGeom prst="rect">
                <a:avLst/>
              </a:prstGeom>
              <a:noFill/>
              <a:ln w="9525">
                <a:noFill/>
                <a:miter lim="800000"/>
                <a:headEnd/>
                <a:tailEnd/>
              </a:ln>
            </p:spPr>
            <p:txBody>
              <a:bodyPr>
                <a:spAutoFit/>
              </a:bodyPr>
              <a:lstStyle/>
              <a:p>
                <a:r>
                  <a:rPr lang="en-US" sz="1600"/>
                  <a:t>Cylinder~ 60% immersed</a:t>
                </a:r>
              </a:p>
            </p:txBody>
          </p:sp>
        </p:grpSp>
      </p:grpSp>
      <p:grpSp>
        <p:nvGrpSpPr>
          <p:cNvPr id="4" name="Group 22"/>
          <p:cNvGrpSpPr>
            <a:grpSpLocks/>
          </p:cNvGrpSpPr>
          <p:nvPr/>
        </p:nvGrpSpPr>
        <p:grpSpPr bwMode="auto">
          <a:xfrm>
            <a:off x="609600" y="5562601"/>
            <a:ext cx="8305800" cy="1295400"/>
            <a:chOff x="0" y="3657600"/>
            <a:chExt cx="8610600" cy="1267599"/>
          </a:xfrm>
        </p:grpSpPr>
        <p:sp>
          <p:nvSpPr>
            <p:cNvPr id="8201" name="Text Box 39"/>
            <p:cNvSpPr txBox="1">
              <a:spLocks noChangeArrowheads="1"/>
            </p:cNvSpPr>
            <p:nvPr/>
          </p:nvSpPr>
          <p:spPr bwMode="auto">
            <a:xfrm>
              <a:off x="0" y="3657600"/>
              <a:ext cx="2819400" cy="338554"/>
            </a:xfrm>
            <a:prstGeom prst="rect">
              <a:avLst/>
            </a:prstGeom>
            <a:noFill/>
            <a:ln w="9525">
              <a:noFill/>
              <a:miter lim="800000"/>
              <a:headEnd/>
              <a:tailEnd/>
            </a:ln>
          </p:spPr>
          <p:txBody>
            <a:bodyPr>
              <a:spAutoFit/>
            </a:bodyPr>
            <a:lstStyle/>
            <a:p>
              <a:pPr>
                <a:spcBef>
                  <a:spcPct val="50000"/>
                </a:spcBef>
              </a:pPr>
              <a:r>
                <a:rPr lang="en-US" sz="1600" dirty="0"/>
                <a:t>Capillary interaction energy </a:t>
              </a:r>
            </a:p>
          </p:txBody>
        </p:sp>
        <p:sp>
          <p:nvSpPr>
            <p:cNvPr id="8202" name="Text Box 48"/>
            <p:cNvSpPr txBox="1">
              <a:spLocks noChangeArrowheads="1"/>
            </p:cNvSpPr>
            <p:nvPr/>
          </p:nvSpPr>
          <p:spPr bwMode="auto">
            <a:xfrm>
              <a:off x="7162800" y="4191000"/>
              <a:ext cx="1447800" cy="336550"/>
            </a:xfrm>
            <a:prstGeom prst="rect">
              <a:avLst/>
            </a:prstGeom>
            <a:noFill/>
            <a:ln w="9525">
              <a:noFill/>
              <a:miter lim="800000"/>
              <a:headEnd/>
              <a:tailEnd/>
            </a:ln>
          </p:spPr>
          <p:txBody>
            <a:bodyPr>
              <a:spAutoFit/>
            </a:bodyPr>
            <a:lstStyle/>
            <a:p>
              <a:pPr algn="ctr">
                <a:spcBef>
                  <a:spcPct val="50000"/>
                </a:spcBef>
              </a:pPr>
              <a:r>
                <a:rPr lang="en-US" sz="1600"/>
                <a:t>predicted</a:t>
              </a:r>
            </a:p>
          </p:txBody>
        </p:sp>
        <p:graphicFrame>
          <p:nvGraphicFramePr>
            <p:cNvPr id="8194" name="Object 19"/>
            <p:cNvGraphicFramePr>
              <a:graphicFrameLocks noChangeAspect="1"/>
            </p:cNvGraphicFramePr>
            <p:nvPr/>
          </p:nvGraphicFramePr>
          <p:xfrm>
            <a:off x="1295400" y="3962400"/>
            <a:ext cx="5849937" cy="844550"/>
          </p:xfrm>
          <a:graphic>
            <a:graphicData uri="http://schemas.openxmlformats.org/presentationml/2006/ole">
              <p:oleObj spid="_x0000_s8194" name="Equation" r:id="rId7" imgW="4025880" imgH="583920" progId="Equation.DSMT4">
                <p:embed/>
              </p:oleObj>
            </a:graphicData>
          </a:graphic>
        </p:graphicFrame>
        <p:sp>
          <p:nvSpPr>
            <p:cNvPr id="8203" name="TextBox 18"/>
            <p:cNvSpPr txBox="1">
              <a:spLocks noChangeArrowheads="1"/>
            </p:cNvSpPr>
            <p:nvPr/>
          </p:nvSpPr>
          <p:spPr bwMode="auto">
            <a:xfrm>
              <a:off x="1295400" y="4648200"/>
              <a:ext cx="1371600" cy="276999"/>
            </a:xfrm>
            <a:prstGeom prst="rect">
              <a:avLst/>
            </a:prstGeom>
            <a:noFill/>
            <a:ln w="9525">
              <a:noFill/>
              <a:miter lim="800000"/>
              <a:headEnd/>
              <a:tailEnd/>
            </a:ln>
          </p:spPr>
          <p:txBody>
            <a:bodyPr>
              <a:spAutoFit/>
            </a:bodyPr>
            <a:lstStyle/>
            <a:p>
              <a:r>
                <a:rPr lang="en-US" sz="1200"/>
                <a:t>Asymptotic exp</a:t>
              </a:r>
              <a:endParaRPr lang="en-US"/>
            </a:p>
          </p:txBody>
        </p:sp>
      </p:grpSp>
      <p:pic>
        <p:nvPicPr>
          <p:cNvPr id="20" name="clean_endon.wmv">
            <a:hlinkClick r:id="" action="ppaction://media"/>
          </p:cNvPr>
          <p:cNvPicPr>
            <a:picLocks noRot="1" noChangeAspect="1"/>
          </p:cNvPicPr>
          <p:nvPr>
            <a:videoFile r:link="rId2"/>
          </p:nvPr>
        </p:nvPicPr>
        <p:blipFill>
          <a:blip r:embed="rId8" cstate="print"/>
          <a:srcRect/>
          <a:stretch>
            <a:fillRect/>
          </a:stretch>
        </p:blipFill>
        <p:spPr bwMode="auto">
          <a:xfrm>
            <a:off x="7010400" y="0"/>
            <a:ext cx="2133600" cy="1600200"/>
          </a:xfrm>
          <a:prstGeom prst="rect">
            <a:avLst/>
          </a:prstGeom>
          <a:noFill/>
          <a:ln w="9525">
            <a:noFill/>
            <a:miter lim="800000"/>
            <a:headEnd/>
            <a:tailEnd/>
          </a:ln>
        </p:spPr>
      </p:pic>
      <p:pic>
        <p:nvPicPr>
          <p:cNvPr id="8200" name="Picture 18"/>
          <p:cNvPicPr>
            <a:picLocks noChangeAspect="1" noChangeArrowheads="1"/>
          </p:cNvPicPr>
          <p:nvPr/>
        </p:nvPicPr>
        <p:blipFill>
          <a:blip r:embed="rId9" cstate="print"/>
          <a:srcRect l="23540" t="17921" r="652" b="-2574"/>
          <a:stretch>
            <a:fillRect/>
          </a:stretch>
        </p:blipFill>
        <p:spPr bwMode="auto">
          <a:xfrm>
            <a:off x="609600" y="685800"/>
            <a:ext cx="4419600" cy="2595563"/>
          </a:xfrm>
          <a:prstGeom prst="rect">
            <a:avLst/>
          </a:prstGeom>
          <a:noFill/>
          <a:ln w="9525">
            <a:noFill/>
            <a:miter lim="800000"/>
            <a:headEnd/>
            <a:tailEnd/>
          </a:ln>
        </p:spPr>
      </p:pic>
      <p:pic>
        <p:nvPicPr>
          <p:cNvPr id="5" name="Picture 4"/>
          <p:cNvPicPr>
            <a:picLocks noChangeAspect="1" noChangeArrowheads="1"/>
          </p:cNvPicPr>
          <p:nvPr/>
        </p:nvPicPr>
        <p:blipFill>
          <a:blip r:embed="rId10" cstate="print"/>
          <a:srcRect/>
          <a:stretch>
            <a:fillRect/>
          </a:stretch>
        </p:blipFill>
        <p:spPr bwMode="auto">
          <a:xfrm>
            <a:off x="5181600" y="2286000"/>
            <a:ext cx="3435927" cy="304800"/>
          </a:xfrm>
          <a:prstGeom prst="rect">
            <a:avLst/>
          </a:prstGeom>
          <a:noFill/>
          <a:ln w="9525">
            <a:noFill/>
            <a:miter lim="800000"/>
            <a:headEnd/>
            <a:tailEnd/>
          </a:ln>
        </p:spPr>
      </p:pic>
    </p:spTree>
  </p:cSld>
  <p:clrMapOvr>
    <a:masterClrMapping/>
  </p:clrMapOvr>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20"/>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7"/>
          <p:cNvGrpSpPr>
            <a:grpSpLocks/>
          </p:cNvGrpSpPr>
          <p:nvPr/>
        </p:nvGrpSpPr>
        <p:grpSpPr bwMode="auto">
          <a:xfrm>
            <a:off x="609600" y="0"/>
            <a:ext cx="8229600" cy="2819400"/>
            <a:chOff x="609600" y="0"/>
            <a:chExt cx="8229600" cy="2819400"/>
          </a:xfrm>
        </p:grpSpPr>
        <p:sp>
          <p:nvSpPr>
            <p:cNvPr id="9236" name="TextBox 14"/>
            <p:cNvSpPr txBox="1">
              <a:spLocks noChangeArrowheads="1"/>
            </p:cNvSpPr>
            <p:nvPr/>
          </p:nvSpPr>
          <p:spPr bwMode="auto">
            <a:xfrm>
              <a:off x="609600" y="533400"/>
              <a:ext cx="1295400" cy="1200329"/>
            </a:xfrm>
            <a:prstGeom prst="rect">
              <a:avLst/>
            </a:prstGeom>
            <a:solidFill>
              <a:schemeClr val="bg1"/>
            </a:solidFill>
            <a:ln w="9525">
              <a:noFill/>
              <a:miter lim="800000"/>
              <a:headEnd/>
              <a:tailEnd/>
            </a:ln>
          </p:spPr>
          <p:txBody>
            <a:bodyPr>
              <a:spAutoFit/>
            </a:bodyPr>
            <a:lstStyle/>
            <a:p>
              <a:r>
                <a:rPr lang="en-US"/>
                <a:t>Isoheight </a:t>
              </a:r>
            </a:p>
            <a:p>
              <a:r>
                <a:rPr lang="en-US"/>
                <a:t>contours </a:t>
              </a:r>
            </a:p>
            <a:p>
              <a:r>
                <a:rPr lang="en-US"/>
                <a:t>around </a:t>
              </a:r>
            </a:p>
            <a:p>
              <a:r>
                <a:rPr lang="en-US"/>
                <a:t>cylinder</a:t>
              </a:r>
            </a:p>
          </p:txBody>
        </p:sp>
        <p:pic>
          <p:nvPicPr>
            <p:cNvPr id="9237" name="Picture 2" descr="HeightAR4Plot"/>
            <p:cNvPicPr>
              <a:picLocks noChangeAspect="1" noChangeArrowheads="1"/>
            </p:cNvPicPr>
            <p:nvPr/>
          </p:nvPicPr>
          <p:blipFill>
            <a:blip r:embed="rId4" cstate="print"/>
            <a:srcRect l="2954" t="3333" r="8435" b="6667"/>
            <a:stretch>
              <a:fillRect/>
            </a:stretch>
          </p:blipFill>
          <p:spPr bwMode="auto">
            <a:xfrm>
              <a:off x="1752600" y="0"/>
              <a:ext cx="3132138" cy="2819400"/>
            </a:xfrm>
            <a:prstGeom prst="rect">
              <a:avLst/>
            </a:prstGeom>
            <a:noFill/>
            <a:ln w="9525">
              <a:noFill/>
              <a:miter lim="800000"/>
              <a:headEnd/>
              <a:tailEnd/>
            </a:ln>
          </p:spPr>
        </p:pic>
        <p:sp>
          <p:nvSpPr>
            <p:cNvPr id="9238" name="TextBox 8"/>
            <p:cNvSpPr txBox="1">
              <a:spLocks noChangeArrowheads="1"/>
            </p:cNvSpPr>
            <p:nvPr/>
          </p:nvSpPr>
          <p:spPr bwMode="auto">
            <a:xfrm>
              <a:off x="5029200" y="152400"/>
              <a:ext cx="3810000" cy="2308324"/>
            </a:xfrm>
            <a:prstGeom prst="rect">
              <a:avLst/>
            </a:prstGeom>
            <a:noFill/>
            <a:ln w="9525">
              <a:noFill/>
              <a:miter lim="800000"/>
              <a:headEnd/>
              <a:tailEnd/>
            </a:ln>
          </p:spPr>
          <p:txBody>
            <a:bodyPr wrap="square">
              <a:spAutoFit/>
            </a:bodyPr>
            <a:lstStyle/>
            <a:p>
              <a:r>
                <a:rPr lang="en-US" dirty="0"/>
                <a:t>Divide deformation field into 2 domains: </a:t>
              </a:r>
            </a:p>
            <a:p>
              <a:endParaRPr lang="en-US" b="1" dirty="0"/>
            </a:p>
            <a:p>
              <a:r>
                <a:rPr lang="en-US" b="1" dirty="0"/>
                <a:t>exterior</a:t>
              </a:r>
              <a:r>
                <a:rPr lang="en-US" dirty="0"/>
                <a:t>: elliptical </a:t>
              </a:r>
              <a:r>
                <a:rPr lang="en-US" dirty="0" err="1"/>
                <a:t>quadrupolar</a:t>
              </a:r>
              <a:r>
                <a:rPr lang="en-US" dirty="0"/>
                <a:t> deformation: </a:t>
              </a:r>
              <a:r>
                <a:rPr lang="en-US" dirty="0" smtClean="0"/>
                <a:t>2-3 radii outside </a:t>
              </a:r>
              <a:r>
                <a:rPr lang="en-US" dirty="0"/>
                <a:t>of  ellipse circumscribing cylinder </a:t>
              </a:r>
            </a:p>
            <a:p>
              <a:endParaRPr lang="en-US" dirty="0"/>
            </a:p>
            <a:p>
              <a:r>
                <a:rPr lang="en-US" dirty="0" smtClean="0"/>
                <a:t>– (very) </a:t>
              </a:r>
              <a:r>
                <a:rPr lang="en-US" i="1" dirty="0" smtClean="0"/>
                <a:t>far field: </a:t>
              </a:r>
              <a:r>
                <a:rPr lang="en-US" i="1" dirty="0"/>
                <a:t>cylindrical </a:t>
              </a:r>
              <a:r>
                <a:rPr lang="en-US" i="1" dirty="0" smtClean="0"/>
                <a:t>polar </a:t>
              </a:r>
              <a:r>
                <a:rPr lang="en-US" i="1" dirty="0" err="1" smtClean="0"/>
                <a:t>qp</a:t>
              </a:r>
              <a:r>
                <a:rPr lang="en-US" dirty="0" smtClean="0"/>
                <a:t> </a:t>
              </a:r>
              <a:endParaRPr lang="en-US" dirty="0"/>
            </a:p>
          </p:txBody>
        </p:sp>
      </p:grpSp>
      <p:sp>
        <p:nvSpPr>
          <p:cNvPr id="9235" name="TextBox 15"/>
          <p:cNvSpPr txBox="1">
            <a:spLocks noChangeArrowheads="1"/>
          </p:cNvSpPr>
          <p:nvPr/>
        </p:nvSpPr>
        <p:spPr bwMode="auto">
          <a:xfrm>
            <a:off x="457200" y="4223938"/>
            <a:ext cx="1524000" cy="923504"/>
          </a:xfrm>
          <a:prstGeom prst="rect">
            <a:avLst/>
          </a:prstGeom>
          <a:solidFill>
            <a:schemeClr val="bg1"/>
          </a:solidFill>
          <a:ln w="9525">
            <a:noFill/>
            <a:miter lim="800000"/>
            <a:headEnd/>
            <a:tailEnd/>
          </a:ln>
        </p:spPr>
        <p:txBody>
          <a:bodyPr>
            <a:spAutoFit/>
          </a:bodyPr>
          <a:lstStyle/>
          <a:p>
            <a:r>
              <a:rPr lang="en-US"/>
              <a:t>Elliptical </a:t>
            </a:r>
          </a:p>
          <a:p>
            <a:r>
              <a:rPr lang="en-US"/>
              <a:t>quadrupolar deformation</a:t>
            </a:r>
          </a:p>
        </p:txBody>
      </p:sp>
      <p:grpSp>
        <p:nvGrpSpPr>
          <p:cNvPr id="4" name="Group 19"/>
          <p:cNvGrpSpPr>
            <a:grpSpLocks/>
          </p:cNvGrpSpPr>
          <p:nvPr/>
        </p:nvGrpSpPr>
        <p:grpSpPr bwMode="auto">
          <a:xfrm>
            <a:off x="5943600" y="3505200"/>
            <a:ext cx="3048000" cy="3352800"/>
            <a:chOff x="5943600" y="3505200"/>
            <a:chExt cx="3048000" cy="3352800"/>
          </a:xfrm>
        </p:grpSpPr>
        <p:grpSp>
          <p:nvGrpSpPr>
            <p:cNvPr id="5" name="Group 17"/>
            <p:cNvGrpSpPr>
              <a:grpSpLocks/>
            </p:cNvGrpSpPr>
            <p:nvPr/>
          </p:nvGrpSpPr>
          <p:grpSpPr bwMode="auto">
            <a:xfrm>
              <a:off x="5943600" y="3505200"/>
              <a:ext cx="2538413" cy="2955925"/>
              <a:chOff x="3962398" y="2971800"/>
              <a:chExt cx="2538591" cy="2956563"/>
            </a:xfrm>
          </p:grpSpPr>
          <p:grpSp>
            <p:nvGrpSpPr>
              <p:cNvPr id="6" name="Group 16"/>
              <p:cNvGrpSpPr>
                <a:grpSpLocks/>
              </p:cNvGrpSpPr>
              <p:nvPr/>
            </p:nvGrpSpPr>
            <p:grpSpPr bwMode="auto">
              <a:xfrm>
                <a:off x="3962398" y="3048002"/>
                <a:ext cx="1614791" cy="2880361"/>
                <a:chOff x="3962399" y="3048000"/>
                <a:chExt cx="1614793" cy="2880362"/>
              </a:xfrm>
            </p:grpSpPr>
            <p:grpSp>
              <p:nvGrpSpPr>
                <p:cNvPr id="8" name="Group 7"/>
                <p:cNvGrpSpPr>
                  <a:grpSpLocks/>
                </p:cNvGrpSpPr>
                <p:nvPr/>
              </p:nvGrpSpPr>
              <p:grpSpPr bwMode="auto">
                <a:xfrm>
                  <a:off x="3962399" y="3048001"/>
                  <a:ext cx="1143000" cy="2880361"/>
                  <a:chOff x="6247963" y="1844041"/>
                  <a:chExt cx="1142920" cy="2880361"/>
                </a:xfrm>
              </p:grpSpPr>
              <p:pic>
                <p:nvPicPr>
                  <p:cNvPr id="9232" name="Picture 4" descr="EllipsoidModelMio"/>
                  <p:cNvPicPr>
                    <a:picLocks noChangeAspect="1" noChangeArrowheads="1"/>
                  </p:cNvPicPr>
                  <p:nvPr/>
                </p:nvPicPr>
                <p:blipFill>
                  <a:blip r:embed="rId5" cstate="print"/>
                  <a:srcRect l="44444" t="20834" r="40741" b="25000"/>
                  <a:stretch>
                    <a:fillRect/>
                  </a:stretch>
                </p:blipFill>
                <p:spPr bwMode="auto">
                  <a:xfrm flipH="1">
                    <a:off x="6247963" y="1844041"/>
                    <a:ext cx="1142920" cy="2880361"/>
                  </a:xfrm>
                  <a:prstGeom prst="rect">
                    <a:avLst/>
                  </a:prstGeom>
                  <a:noFill/>
                  <a:ln w="9525">
                    <a:noFill/>
                    <a:miter lim="800000"/>
                    <a:headEnd/>
                    <a:tailEnd/>
                  </a:ln>
                </p:spPr>
              </p:pic>
              <p:cxnSp>
                <p:nvCxnSpPr>
                  <p:cNvPr id="7" name="Straight Connector 6"/>
                  <p:cNvCxnSpPr/>
                  <p:nvPr/>
                </p:nvCxnSpPr>
                <p:spPr>
                  <a:xfrm rot="5400000">
                    <a:off x="6400199" y="3276289"/>
                    <a:ext cx="152433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231" name="Picture 1" descr="C:\Documents and Settings\marcello\My Documents\Lab\Posters &amp; Presentations\AICHE Cylinders 2009\Images\EnergyDensityAR2.jpg"/>
                <p:cNvPicPr>
                  <a:picLocks noChangeAspect="1" noChangeArrowheads="1"/>
                </p:cNvPicPr>
                <p:nvPr/>
              </p:nvPicPr>
              <p:blipFill>
                <a:blip r:embed="rId6" cstate="print">
                  <a:clrChange>
                    <a:clrFrom>
                      <a:srgbClr val="FFFFFF"/>
                    </a:clrFrom>
                    <a:clrTo>
                      <a:srgbClr val="FFFFFF">
                        <a:alpha val="0"/>
                      </a:srgbClr>
                    </a:clrTo>
                  </a:clrChange>
                </a:blip>
                <a:srcRect l="29488" t="14432" r="26224" b="26401"/>
                <a:stretch>
                  <a:fillRect/>
                </a:stretch>
              </p:blipFill>
              <p:spPr bwMode="auto">
                <a:xfrm>
                  <a:off x="4572000" y="3048000"/>
                  <a:ext cx="1005192" cy="1524000"/>
                </a:xfrm>
                <a:prstGeom prst="rect">
                  <a:avLst/>
                </a:prstGeom>
                <a:noFill/>
                <a:ln w="9525">
                  <a:noFill/>
                  <a:miter lim="800000"/>
                  <a:headEnd/>
                  <a:tailEnd/>
                </a:ln>
              </p:spPr>
            </p:pic>
          </p:grpSp>
          <p:grpSp>
            <p:nvGrpSpPr>
              <p:cNvPr id="9" name="Group 8"/>
              <p:cNvGrpSpPr>
                <a:grpSpLocks/>
              </p:cNvGrpSpPr>
              <p:nvPr/>
            </p:nvGrpSpPr>
            <p:grpSpPr bwMode="auto">
              <a:xfrm>
                <a:off x="5638799" y="3733801"/>
                <a:ext cx="862190" cy="946272"/>
                <a:chOff x="22573" y="-1490740"/>
                <a:chExt cx="1600200" cy="2237588"/>
              </a:xfrm>
            </p:grpSpPr>
            <p:sp>
              <p:nvSpPr>
                <p:cNvPr id="14" name="Rectangle 13"/>
                <p:cNvSpPr/>
                <p:nvPr/>
              </p:nvSpPr>
              <p:spPr>
                <a:xfrm>
                  <a:off x="164225" y="-1310130"/>
                  <a:ext cx="1446762" cy="205755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229" name="Picture 1" descr="C:\Documents and Settings\marcello\My Documents\Lab\Posters &amp; Presentations\AICHE Cylinders 2009\Images\EnergyDensityAR2.jpg"/>
                <p:cNvPicPr>
                  <a:picLocks noChangeAspect="1" noChangeArrowheads="1"/>
                </p:cNvPicPr>
                <p:nvPr/>
              </p:nvPicPr>
              <p:blipFill>
                <a:blip r:embed="rId6" cstate="print">
                  <a:clrChange>
                    <a:clrFrom>
                      <a:srgbClr val="FFFFFF"/>
                    </a:clrFrom>
                    <a:clrTo>
                      <a:srgbClr val="FFFFFF">
                        <a:alpha val="0"/>
                      </a:srgbClr>
                    </a:clrTo>
                  </a:clrChange>
                </a:blip>
                <a:srcRect l="2563" t="14432" r="70512" b="45161"/>
                <a:stretch>
                  <a:fillRect/>
                </a:stretch>
              </p:blipFill>
              <p:spPr bwMode="auto">
                <a:xfrm>
                  <a:off x="22573" y="-1490740"/>
                  <a:ext cx="1600200" cy="2209800"/>
                </a:xfrm>
                <a:prstGeom prst="rect">
                  <a:avLst/>
                </a:prstGeom>
                <a:noFill/>
                <a:ln w="9525">
                  <a:noFill/>
                  <a:miter lim="800000"/>
                  <a:headEnd/>
                  <a:tailEnd/>
                </a:ln>
              </p:spPr>
            </p:pic>
          </p:grpSp>
          <p:sp>
            <p:nvSpPr>
              <p:cNvPr id="9227" name="TextBox 12"/>
              <p:cNvSpPr txBox="1">
                <a:spLocks noChangeArrowheads="1"/>
              </p:cNvSpPr>
              <p:nvPr/>
            </p:nvSpPr>
            <p:spPr bwMode="auto">
              <a:xfrm>
                <a:off x="5562600" y="2971800"/>
                <a:ext cx="762000" cy="738664"/>
              </a:xfrm>
              <a:prstGeom prst="rect">
                <a:avLst/>
              </a:prstGeom>
              <a:noFill/>
              <a:ln w="9525">
                <a:noFill/>
                <a:miter lim="800000"/>
                <a:headEnd/>
                <a:tailEnd/>
              </a:ln>
            </p:spPr>
            <p:txBody>
              <a:bodyPr>
                <a:spAutoFit/>
              </a:bodyPr>
              <a:lstStyle/>
              <a:p>
                <a:r>
                  <a:rPr lang="en-US" sz="1400"/>
                  <a:t>excess </a:t>
                </a:r>
              </a:p>
              <a:p>
                <a:r>
                  <a:rPr lang="en-US" sz="1400"/>
                  <a:t>area </a:t>
                </a:r>
              </a:p>
              <a:p>
                <a:r>
                  <a:rPr lang="en-US" sz="1400"/>
                  <a:t>map</a:t>
                </a:r>
              </a:p>
            </p:txBody>
          </p:sp>
        </p:grpSp>
        <p:sp>
          <p:nvSpPr>
            <p:cNvPr id="9224" name="Rectangle 16"/>
            <p:cNvSpPr>
              <a:spLocks noChangeArrowheads="1"/>
            </p:cNvSpPr>
            <p:nvPr/>
          </p:nvSpPr>
          <p:spPr bwMode="auto">
            <a:xfrm>
              <a:off x="6096000" y="6211669"/>
              <a:ext cx="2895600" cy="646331"/>
            </a:xfrm>
            <a:prstGeom prst="rect">
              <a:avLst/>
            </a:prstGeom>
            <a:noFill/>
            <a:ln w="9525">
              <a:noFill/>
              <a:miter lim="800000"/>
              <a:headEnd/>
              <a:tailEnd/>
            </a:ln>
          </p:spPr>
          <p:txBody>
            <a:bodyPr>
              <a:spAutoFit/>
            </a:bodyPr>
            <a:lstStyle/>
            <a:p>
              <a:r>
                <a:rPr lang="en-US" b="1"/>
                <a:t>near field</a:t>
              </a:r>
              <a:r>
                <a:rPr lang="en-US"/>
                <a:t>: large area </a:t>
              </a:r>
            </a:p>
            <a:p>
              <a:r>
                <a:rPr lang="en-US"/>
                <a:t>concentration at ends </a:t>
              </a:r>
            </a:p>
          </p:txBody>
        </p:sp>
      </p:grpSp>
      <p:pic>
        <p:nvPicPr>
          <p:cNvPr id="9222" name="Picture 21"/>
          <p:cNvPicPr>
            <a:picLocks noChangeAspect="1" noChangeArrowheads="1"/>
          </p:cNvPicPr>
          <p:nvPr/>
        </p:nvPicPr>
        <p:blipFill>
          <a:blip r:embed="rId7" cstate="print"/>
          <a:srcRect/>
          <a:stretch>
            <a:fillRect/>
          </a:stretch>
        </p:blipFill>
        <p:spPr bwMode="auto">
          <a:xfrm>
            <a:off x="1828800" y="0"/>
            <a:ext cx="2971800" cy="3327400"/>
          </a:xfrm>
          <a:prstGeom prst="rect">
            <a:avLst/>
          </a:prstGeom>
          <a:noFill/>
          <a:ln w="9525">
            <a:noFill/>
            <a:miter lim="800000"/>
            <a:headEnd/>
            <a:tailEnd/>
          </a:ln>
        </p:spPr>
      </p:pic>
      <p:graphicFrame>
        <p:nvGraphicFramePr>
          <p:cNvPr id="9218" name="Object 3"/>
          <p:cNvGraphicFramePr>
            <a:graphicFrameLocks noChangeAspect="1"/>
          </p:cNvGraphicFramePr>
          <p:nvPr/>
        </p:nvGraphicFramePr>
        <p:xfrm>
          <a:off x="609600" y="2133600"/>
          <a:ext cx="838200" cy="709613"/>
        </p:xfrm>
        <a:graphic>
          <a:graphicData uri="http://schemas.openxmlformats.org/presentationml/2006/ole">
            <p:oleObj spid="_x0000_s9218" name="Equation" r:id="rId8" imgW="571320" imgH="482400" progId="Equation.DSMT4">
              <p:embed/>
            </p:oleObj>
          </a:graphicData>
        </a:graphic>
      </p:graphicFrame>
      <p:pic>
        <p:nvPicPr>
          <p:cNvPr id="9219" name="Picture 3"/>
          <p:cNvPicPr>
            <a:picLocks noChangeAspect="1" noChangeArrowheads="1"/>
          </p:cNvPicPr>
          <p:nvPr/>
        </p:nvPicPr>
        <p:blipFill>
          <a:blip r:embed="rId9" cstate="print"/>
          <a:srcRect/>
          <a:stretch>
            <a:fillRect/>
          </a:stretch>
        </p:blipFill>
        <p:spPr bwMode="auto">
          <a:xfrm rot="5400000">
            <a:off x="1965277" y="3521123"/>
            <a:ext cx="3156045" cy="2819400"/>
          </a:xfrm>
          <a:prstGeom prst="rect">
            <a:avLst/>
          </a:prstGeom>
          <a:noFill/>
          <a:ln w="9525">
            <a:noFill/>
            <a:miter lim="800000"/>
            <a:headEnd/>
            <a:tailEnd/>
          </a:ln>
        </p:spPr>
      </p:pic>
      <p:sp>
        <p:nvSpPr>
          <p:cNvPr id="22" name="TextBox 21"/>
          <p:cNvSpPr txBox="1"/>
          <p:nvPr/>
        </p:nvSpPr>
        <p:spPr>
          <a:xfrm>
            <a:off x="0" y="6553200"/>
            <a:ext cx="1600200" cy="369332"/>
          </a:xfrm>
          <a:prstGeom prst="rect">
            <a:avLst/>
          </a:prstGeom>
          <a:noFill/>
        </p:spPr>
        <p:txBody>
          <a:bodyPr wrap="square" rtlCol="0">
            <a:spAutoFit/>
          </a:bodyPr>
          <a:lstStyle/>
          <a:p>
            <a:r>
              <a:rPr lang="en-US" dirty="0" smtClean="0"/>
              <a:t>L:2R=5</a:t>
            </a:r>
            <a:endParaRPr lang="en-US" dirty="0"/>
          </a:p>
        </p:txBody>
      </p:sp>
      <p:pic>
        <p:nvPicPr>
          <p:cNvPr id="3" name="Picture 3"/>
          <p:cNvPicPr>
            <a:picLocks noChangeAspect="1" noChangeArrowheads="1"/>
          </p:cNvPicPr>
          <p:nvPr/>
        </p:nvPicPr>
        <p:blipFill>
          <a:blip r:embed="rId10" cstate="print"/>
          <a:srcRect l="20000" t="28000" r="28750" b="10000"/>
          <a:stretch>
            <a:fillRect/>
          </a:stretch>
        </p:blipFill>
        <p:spPr bwMode="auto">
          <a:xfrm>
            <a:off x="9144000" y="609600"/>
            <a:ext cx="4572000" cy="345687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Text Box 6"/>
          <p:cNvSpPr txBox="1">
            <a:spLocks noChangeArrowheads="1"/>
          </p:cNvSpPr>
          <p:nvPr/>
        </p:nvSpPr>
        <p:spPr bwMode="auto">
          <a:xfrm>
            <a:off x="457200" y="2667000"/>
            <a:ext cx="4953000" cy="461963"/>
          </a:xfrm>
          <a:prstGeom prst="rect">
            <a:avLst/>
          </a:prstGeom>
          <a:noFill/>
          <a:ln w="9525">
            <a:noFill/>
            <a:miter lim="800000"/>
            <a:headEnd/>
            <a:tailEnd/>
          </a:ln>
        </p:spPr>
        <p:txBody>
          <a:bodyPr>
            <a:spAutoFit/>
          </a:bodyPr>
          <a:lstStyle/>
          <a:p>
            <a:pPr>
              <a:spcBef>
                <a:spcPct val="50000"/>
              </a:spcBef>
            </a:pPr>
            <a:r>
              <a:rPr lang="en-US" sz="2400" b="1" dirty="0">
                <a:latin typeface="Garamond" pitchFamily="18" charset="0"/>
              </a:rPr>
              <a:t>Dynamic simulation and experiment</a:t>
            </a:r>
          </a:p>
        </p:txBody>
      </p:sp>
      <p:sp>
        <p:nvSpPr>
          <p:cNvPr id="11269" name="Text Box 9"/>
          <p:cNvSpPr txBox="1">
            <a:spLocks noChangeArrowheads="1"/>
          </p:cNvSpPr>
          <p:nvPr/>
        </p:nvSpPr>
        <p:spPr bwMode="auto">
          <a:xfrm>
            <a:off x="-381000" y="4953000"/>
            <a:ext cx="2362200" cy="369888"/>
          </a:xfrm>
          <a:prstGeom prst="rect">
            <a:avLst/>
          </a:prstGeom>
          <a:noFill/>
          <a:ln w="9525">
            <a:noFill/>
            <a:miter lim="800000"/>
            <a:headEnd/>
            <a:tailEnd/>
          </a:ln>
        </p:spPr>
        <p:txBody>
          <a:bodyPr>
            <a:spAutoFit/>
          </a:bodyPr>
          <a:lstStyle/>
          <a:p>
            <a:pPr algn="ctr">
              <a:spcBef>
                <a:spcPct val="50000"/>
              </a:spcBef>
            </a:pPr>
            <a:r>
              <a:rPr lang="en-US"/>
              <a:t>Experiment</a:t>
            </a:r>
          </a:p>
        </p:txBody>
      </p:sp>
      <p:sp>
        <p:nvSpPr>
          <p:cNvPr id="11270" name="Text Box 10"/>
          <p:cNvSpPr txBox="1">
            <a:spLocks noChangeArrowheads="1"/>
          </p:cNvSpPr>
          <p:nvPr/>
        </p:nvSpPr>
        <p:spPr bwMode="auto">
          <a:xfrm>
            <a:off x="-304800" y="3505200"/>
            <a:ext cx="2057400" cy="369888"/>
          </a:xfrm>
          <a:prstGeom prst="rect">
            <a:avLst/>
          </a:prstGeom>
          <a:noFill/>
          <a:ln w="9525">
            <a:noFill/>
            <a:miter lim="800000"/>
            <a:headEnd/>
            <a:tailEnd/>
          </a:ln>
        </p:spPr>
        <p:txBody>
          <a:bodyPr>
            <a:spAutoFit/>
          </a:bodyPr>
          <a:lstStyle/>
          <a:p>
            <a:pPr algn="ctr">
              <a:spcBef>
                <a:spcPct val="50000"/>
              </a:spcBef>
            </a:pPr>
            <a:r>
              <a:rPr lang="en-US"/>
              <a:t>Simulation </a:t>
            </a:r>
          </a:p>
        </p:txBody>
      </p:sp>
      <p:pic>
        <p:nvPicPr>
          <p:cNvPr id="11271" name="Picture 9" descr="anglevstime.jpg"/>
          <p:cNvPicPr>
            <a:picLocks noChangeAspect="1"/>
          </p:cNvPicPr>
          <p:nvPr/>
        </p:nvPicPr>
        <p:blipFill>
          <a:blip r:embed="rId5" cstate="print"/>
          <a:srcRect/>
          <a:stretch>
            <a:fillRect/>
          </a:stretch>
        </p:blipFill>
        <p:spPr bwMode="auto">
          <a:xfrm>
            <a:off x="5360988" y="762000"/>
            <a:ext cx="3630612" cy="2667000"/>
          </a:xfrm>
          <a:prstGeom prst="rect">
            <a:avLst/>
          </a:prstGeom>
          <a:noFill/>
          <a:ln w="9525">
            <a:noFill/>
            <a:miter lim="800000"/>
            <a:headEnd/>
            <a:tailEnd/>
          </a:ln>
        </p:spPr>
      </p:pic>
      <p:graphicFrame>
        <p:nvGraphicFramePr>
          <p:cNvPr id="11266" name="Object 8"/>
          <p:cNvGraphicFramePr>
            <a:graphicFrameLocks noChangeAspect="1"/>
          </p:cNvGraphicFramePr>
          <p:nvPr/>
        </p:nvGraphicFramePr>
        <p:xfrm>
          <a:off x="746125" y="1447800"/>
          <a:ext cx="2138363" cy="635000"/>
        </p:xfrm>
        <a:graphic>
          <a:graphicData uri="http://schemas.openxmlformats.org/presentationml/2006/ole">
            <p:oleObj spid="_x0000_s11266" name="Equation" r:id="rId6" imgW="1625400" imgH="482400" progId="Equation.DSMT4">
              <p:embed/>
            </p:oleObj>
          </a:graphicData>
        </a:graphic>
      </p:graphicFrame>
      <p:graphicFrame>
        <p:nvGraphicFramePr>
          <p:cNvPr id="11267" name="Object 9"/>
          <p:cNvGraphicFramePr>
            <a:graphicFrameLocks noChangeAspect="1"/>
          </p:cNvGraphicFramePr>
          <p:nvPr/>
        </p:nvGraphicFramePr>
        <p:xfrm>
          <a:off x="3086100" y="1447800"/>
          <a:ext cx="2255838" cy="635000"/>
        </p:xfrm>
        <a:graphic>
          <a:graphicData uri="http://schemas.openxmlformats.org/presentationml/2006/ole">
            <p:oleObj spid="_x0000_s11267" name="Equation" r:id="rId7" imgW="1714320" imgH="482400" progId="Equation.DSMT4">
              <p:embed/>
            </p:oleObj>
          </a:graphicData>
        </a:graphic>
      </p:graphicFrame>
      <p:sp>
        <p:nvSpPr>
          <p:cNvPr id="11272" name="TextBox 13"/>
          <p:cNvSpPr txBox="1">
            <a:spLocks noChangeArrowheads="1"/>
          </p:cNvSpPr>
          <p:nvPr/>
        </p:nvSpPr>
        <p:spPr bwMode="auto">
          <a:xfrm>
            <a:off x="457200" y="914400"/>
            <a:ext cx="2667000" cy="369888"/>
          </a:xfrm>
          <a:prstGeom prst="rect">
            <a:avLst/>
          </a:prstGeom>
          <a:noFill/>
          <a:ln w="9525">
            <a:noFill/>
            <a:miter lim="800000"/>
            <a:headEnd/>
            <a:tailEnd/>
          </a:ln>
        </p:spPr>
        <p:txBody>
          <a:bodyPr>
            <a:spAutoFit/>
          </a:bodyPr>
          <a:lstStyle/>
          <a:p>
            <a:r>
              <a:rPr lang="en-US"/>
              <a:t>Trajectory computed as: </a:t>
            </a:r>
          </a:p>
        </p:txBody>
      </p:sp>
      <p:sp>
        <p:nvSpPr>
          <p:cNvPr id="11273" name="TextBox 14"/>
          <p:cNvSpPr txBox="1">
            <a:spLocks noChangeArrowheads="1"/>
          </p:cNvSpPr>
          <p:nvPr/>
        </p:nvSpPr>
        <p:spPr bwMode="auto">
          <a:xfrm>
            <a:off x="457200" y="2209800"/>
            <a:ext cx="5334000" cy="323850"/>
          </a:xfrm>
          <a:prstGeom prst="rect">
            <a:avLst/>
          </a:prstGeom>
          <a:noFill/>
          <a:ln w="9525">
            <a:noFill/>
            <a:miter lim="800000"/>
            <a:headEnd/>
            <a:tailEnd/>
          </a:ln>
        </p:spPr>
        <p:txBody>
          <a:bodyPr>
            <a:spAutoFit/>
          </a:bodyPr>
          <a:lstStyle/>
          <a:p>
            <a:r>
              <a:rPr lang="en-US" sz="1500"/>
              <a:t>(used experimentally measured drag coeffs f</a:t>
            </a:r>
            <a:r>
              <a:rPr lang="en-US" sz="1500" baseline="-25000"/>
              <a:t>t </a:t>
            </a:r>
            <a:r>
              <a:rPr lang="en-US" sz="1500"/>
              <a:t>&amp; f</a:t>
            </a:r>
            <a:r>
              <a:rPr lang="en-US" sz="1500" baseline="-25000"/>
              <a:t>r</a:t>
            </a:r>
            <a:r>
              <a:rPr lang="en-US" sz="1500"/>
              <a:t>)</a:t>
            </a:r>
          </a:p>
        </p:txBody>
      </p:sp>
      <p:sp>
        <p:nvSpPr>
          <p:cNvPr id="11274" name="TextBox 16"/>
          <p:cNvSpPr txBox="1">
            <a:spLocks noChangeArrowheads="1"/>
          </p:cNvSpPr>
          <p:nvPr/>
        </p:nvSpPr>
        <p:spPr bwMode="auto">
          <a:xfrm>
            <a:off x="6705600" y="3276600"/>
            <a:ext cx="1524000" cy="369888"/>
          </a:xfrm>
          <a:prstGeom prst="rect">
            <a:avLst/>
          </a:prstGeom>
          <a:solidFill>
            <a:schemeClr val="bg1"/>
          </a:solidFill>
          <a:ln w="9525">
            <a:noFill/>
            <a:miter lim="800000"/>
            <a:headEnd/>
            <a:tailEnd/>
          </a:ln>
        </p:spPr>
        <p:txBody>
          <a:bodyPr>
            <a:spAutoFit/>
          </a:bodyPr>
          <a:lstStyle/>
          <a:p>
            <a:r>
              <a:rPr lang="en-US"/>
              <a:t>Time (secs)</a:t>
            </a:r>
          </a:p>
        </p:txBody>
      </p:sp>
      <p:sp>
        <p:nvSpPr>
          <p:cNvPr id="11275" name="TextBox 17"/>
          <p:cNvSpPr txBox="1">
            <a:spLocks noChangeArrowheads="1"/>
          </p:cNvSpPr>
          <p:nvPr/>
        </p:nvSpPr>
        <p:spPr bwMode="auto">
          <a:xfrm rot="-5400000">
            <a:off x="5105400" y="1752600"/>
            <a:ext cx="990600" cy="381000"/>
          </a:xfrm>
          <a:prstGeom prst="rect">
            <a:avLst/>
          </a:prstGeom>
          <a:solidFill>
            <a:schemeClr val="bg1"/>
          </a:solidFill>
          <a:ln w="9525">
            <a:noFill/>
            <a:miter lim="800000"/>
            <a:headEnd/>
            <a:tailEnd/>
          </a:ln>
        </p:spPr>
        <p:txBody>
          <a:bodyPr>
            <a:spAutoFit/>
          </a:bodyPr>
          <a:lstStyle/>
          <a:p>
            <a:r>
              <a:rPr lang="en-US"/>
              <a:t>Angle</a:t>
            </a:r>
          </a:p>
        </p:txBody>
      </p:sp>
      <p:sp>
        <p:nvSpPr>
          <p:cNvPr id="11276" name="TextBox 19"/>
          <p:cNvSpPr txBox="1">
            <a:spLocks noChangeArrowheads="1"/>
          </p:cNvSpPr>
          <p:nvPr/>
        </p:nvSpPr>
        <p:spPr bwMode="auto">
          <a:xfrm>
            <a:off x="6248400" y="228600"/>
            <a:ext cx="3505200" cy="523875"/>
          </a:xfrm>
          <a:prstGeom prst="rect">
            <a:avLst/>
          </a:prstGeom>
          <a:noFill/>
          <a:ln w="9525">
            <a:noFill/>
            <a:miter lim="800000"/>
            <a:headEnd/>
            <a:tailEnd/>
          </a:ln>
        </p:spPr>
        <p:txBody>
          <a:bodyPr>
            <a:spAutoFit/>
          </a:bodyPr>
          <a:lstStyle/>
          <a:p>
            <a:r>
              <a:rPr lang="en-US" sz="1400"/>
              <a:t>Black line: simulation</a:t>
            </a:r>
          </a:p>
          <a:p>
            <a:r>
              <a:rPr lang="en-US" sz="1400"/>
              <a:t>Colored symbols: experiment</a:t>
            </a:r>
          </a:p>
        </p:txBody>
      </p:sp>
      <p:sp>
        <p:nvSpPr>
          <p:cNvPr id="11277" name="TextBox 20"/>
          <p:cNvSpPr txBox="1">
            <a:spLocks noChangeArrowheads="1"/>
          </p:cNvSpPr>
          <p:nvPr/>
        </p:nvSpPr>
        <p:spPr bwMode="auto">
          <a:xfrm>
            <a:off x="6477000" y="1001713"/>
            <a:ext cx="609600" cy="369887"/>
          </a:xfrm>
          <a:prstGeom prst="rect">
            <a:avLst/>
          </a:prstGeom>
          <a:noFill/>
          <a:ln w="9525">
            <a:noFill/>
            <a:miter lim="800000"/>
            <a:headEnd/>
            <a:tailEnd/>
          </a:ln>
        </p:spPr>
        <p:txBody>
          <a:bodyPr>
            <a:spAutoFit/>
          </a:bodyPr>
          <a:lstStyle/>
          <a:p>
            <a:r>
              <a:rPr lang="el-GR"/>
              <a:t>φ</a:t>
            </a:r>
            <a:r>
              <a:rPr lang="en-US" baseline="-25000"/>
              <a:t>A</a:t>
            </a:r>
          </a:p>
        </p:txBody>
      </p:sp>
      <p:sp>
        <p:nvSpPr>
          <p:cNvPr id="11278" name="TextBox 21"/>
          <p:cNvSpPr txBox="1">
            <a:spLocks noChangeArrowheads="1"/>
          </p:cNvSpPr>
          <p:nvPr/>
        </p:nvSpPr>
        <p:spPr bwMode="auto">
          <a:xfrm>
            <a:off x="6477000" y="2286000"/>
            <a:ext cx="609600" cy="369888"/>
          </a:xfrm>
          <a:prstGeom prst="rect">
            <a:avLst/>
          </a:prstGeom>
          <a:noFill/>
          <a:ln w="9525">
            <a:noFill/>
            <a:miter lim="800000"/>
            <a:headEnd/>
            <a:tailEnd/>
          </a:ln>
        </p:spPr>
        <p:txBody>
          <a:bodyPr>
            <a:spAutoFit/>
          </a:bodyPr>
          <a:lstStyle/>
          <a:p>
            <a:r>
              <a:rPr lang="el-GR"/>
              <a:t>φ</a:t>
            </a:r>
            <a:r>
              <a:rPr lang="en-US" baseline="-25000"/>
              <a:t>B</a:t>
            </a:r>
          </a:p>
        </p:txBody>
      </p:sp>
      <p:sp>
        <p:nvSpPr>
          <p:cNvPr id="11279" name="TextBox 22"/>
          <p:cNvSpPr txBox="1">
            <a:spLocks noChangeArrowheads="1"/>
          </p:cNvSpPr>
          <p:nvPr/>
        </p:nvSpPr>
        <p:spPr bwMode="auto">
          <a:xfrm>
            <a:off x="7162800" y="1524000"/>
            <a:ext cx="1447800" cy="369888"/>
          </a:xfrm>
          <a:prstGeom prst="rect">
            <a:avLst/>
          </a:prstGeom>
          <a:noFill/>
          <a:ln w="9525">
            <a:noFill/>
            <a:miter lim="800000"/>
            <a:headEnd/>
            <a:tailEnd/>
          </a:ln>
        </p:spPr>
        <p:txBody>
          <a:bodyPr>
            <a:spAutoFit/>
          </a:bodyPr>
          <a:lstStyle/>
          <a:p>
            <a:r>
              <a:rPr lang="el-GR"/>
              <a:t>φ</a:t>
            </a:r>
            <a:r>
              <a:rPr lang="en-US" baseline="-25000"/>
              <a:t>A+</a:t>
            </a:r>
            <a:r>
              <a:rPr lang="el-GR"/>
              <a:t>φ</a:t>
            </a:r>
            <a:r>
              <a:rPr lang="en-US" baseline="-25000"/>
              <a:t>B</a:t>
            </a:r>
          </a:p>
        </p:txBody>
      </p:sp>
      <p:sp>
        <p:nvSpPr>
          <p:cNvPr id="11280" name="TextBox 24"/>
          <p:cNvSpPr txBox="1">
            <a:spLocks noChangeArrowheads="1"/>
          </p:cNvSpPr>
          <p:nvPr/>
        </p:nvSpPr>
        <p:spPr bwMode="auto">
          <a:xfrm>
            <a:off x="2438400" y="6324600"/>
            <a:ext cx="2895600" cy="307975"/>
          </a:xfrm>
          <a:prstGeom prst="rect">
            <a:avLst/>
          </a:prstGeom>
          <a:noFill/>
          <a:ln w="9525">
            <a:noFill/>
            <a:miter lim="800000"/>
            <a:headEnd/>
            <a:tailEnd/>
          </a:ln>
        </p:spPr>
        <p:txBody>
          <a:bodyPr>
            <a:spAutoFit/>
          </a:bodyPr>
          <a:lstStyle/>
          <a:p>
            <a:r>
              <a:rPr lang="en-US" sz="1400"/>
              <a:t>Not in real time (slowed down X4)</a:t>
            </a:r>
          </a:p>
        </p:txBody>
      </p:sp>
      <p:sp>
        <p:nvSpPr>
          <p:cNvPr id="26" name="Oval 25"/>
          <p:cNvSpPr/>
          <p:nvPr/>
        </p:nvSpPr>
        <p:spPr>
          <a:xfrm>
            <a:off x="8001000" y="2438400"/>
            <a:ext cx="838200" cy="609600"/>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0" name="WMV 15fps 1024.wmv">
            <a:hlinkClick r:id="" action="ppaction://media"/>
          </p:cNvPr>
          <p:cNvPicPr>
            <a:picLocks noRot="1" noChangeAspect="1"/>
          </p:cNvPicPr>
          <p:nvPr>
            <a:videoFile r:link="rId2"/>
          </p:nvPr>
        </p:nvPicPr>
        <p:blipFill>
          <a:blip r:embed="rId8" cstate="print"/>
          <a:srcRect/>
          <a:stretch>
            <a:fillRect/>
          </a:stretch>
        </p:blipFill>
        <p:spPr bwMode="auto">
          <a:xfrm>
            <a:off x="1524000" y="3371850"/>
            <a:ext cx="3124200" cy="2343150"/>
          </a:xfrm>
          <a:prstGeom prst="rect">
            <a:avLst/>
          </a:prstGeom>
          <a:noFill/>
          <a:ln w="9525">
            <a:noFill/>
            <a:miter lim="800000"/>
            <a:headEnd/>
            <a:tailEnd/>
          </a:ln>
        </p:spPr>
      </p:pic>
      <p:sp>
        <p:nvSpPr>
          <p:cNvPr id="11283" name="TextBox 22"/>
          <p:cNvSpPr txBox="1">
            <a:spLocks noChangeArrowheads="1"/>
          </p:cNvSpPr>
          <p:nvPr/>
        </p:nvSpPr>
        <p:spPr bwMode="auto">
          <a:xfrm>
            <a:off x="6400800" y="5562600"/>
            <a:ext cx="2743200" cy="646113"/>
          </a:xfrm>
          <a:prstGeom prst="rect">
            <a:avLst/>
          </a:prstGeom>
          <a:noFill/>
          <a:ln w="9525">
            <a:noFill/>
            <a:miter lim="800000"/>
            <a:headEnd/>
            <a:tailEnd/>
          </a:ln>
        </p:spPr>
        <p:txBody>
          <a:bodyPr>
            <a:spAutoFit/>
          </a:bodyPr>
          <a:lstStyle/>
          <a:p>
            <a:r>
              <a:rPr lang="en-US"/>
              <a:t>Rotation: very local; decays steeply</a:t>
            </a:r>
          </a:p>
        </p:txBody>
      </p:sp>
      <p:pic>
        <p:nvPicPr>
          <p:cNvPr id="11284" name="Picture 20"/>
          <p:cNvPicPr>
            <a:picLocks noChangeAspect="1" noChangeArrowheads="1"/>
          </p:cNvPicPr>
          <p:nvPr/>
        </p:nvPicPr>
        <p:blipFill>
          <a:blip r:embed="rId9" cstate="print"/>
          <a:srcRect/>
          <a:stretch>
            <a:fillRect/>
          </a:stretch>
        </p:blipFill>
        <p:spPr bwMode="auto">
          <a:xfrm>
            <a:off x="6400800" y="4648200"/>
            <a:ext cx="2308225" cy="723900"/>
          </a:xfrm>
          <a:prstGeom prst="rect">
            <a:avLst/>
          </a:prstGeom>
          <a:noFill/>
          <a:ln w="9525">
            <a:noFill/>
            <a:miter lim="800000"/>
            <a:headEnd/>
            <a:tailEnd/>
          </a:ln>
        </p:spPr>
      </p:pic>
      <p:sp>
        <p:nvSpPr>
          <p:cNvPr id="21" name="TextBox 20"/>
          <p:cNvSpPr txBox="1"/>
          <p:nvPr/>
        </p:nvSpPr>
        <p:spPr>
          <a:xfrm>
            <a:off x="5943600" y="6519446"/>
            <a:ext cx="3048000" cy="338554"/>
          </a:xfrm>
          <a:prstGeom prst="rect">
            <a:avLst/>
          </a:prstGeom>
          <a:noFill/>
        </p:spPr>
        <p:txBody>
          <a:bodyPr wrap="square" rtlCol="0">
            <a:spAutoFit/>
          </a:bodyPr>
          <a:lstStyle/>
          <a:p>
            <a:r>
              <a:rPr lang="en-US" sz="1600" dirty="0" smtClean="0"/>
              <a:t>Lewandowski et al Langmuir 2010</a:t>
            </a:r>
            <a:endParaRPr lang="en-US" sz="1600" dirty="0"/>
          </a:p>
        </p:txBody>
      </p:sp>
      <p:sp>
        <p:nvSpPr>
          <p:cNvPr id="22" name="TextBox 21"/>
          <p:cNvSpPr txBox="1"/>
          <p:nvPr/>
        </p:nvSpPr>
        <p:spPr>
          <a:xfrm>
            <a:off x="0" y="0"/>
            <a:ext cx="6553200" cy="369332"/>
          </a:xfrm>
          <a:prstGeom prst="rect">
            <a:avLst/>
          </a:prstGeom>
          <a:noFill/>
        </p:spPr>
        <p:txBody>
          <a:bodyPr wrap="square" rtlCol="0">
            <a:spAutoFit/>
          </a:bodyPr>
          <a:lstStyle/>
          <a:p>
            <a:r>
              <a:rPr lang="en-US" b="1" dirty="0" err="1" smtClean="0"/>
              <a:t>Quadrupoles</a:t>
            </a:r>
            <a:r>
              <a:rPr lang="en-US" b="1" dirty="0" smtClean="0"/>
              <a:t> in Elliptical Coordinates: End-to-end until nr contact</a:t>
            </a:r>
            <a:endParaRPr lang="en-US" b="1"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0"/>
                                        </p:tgtEl>
                                      </p:cBhvr>
                                    </p:cmd>
                                  </p:childTnLst>
                                </p:cTn>
                              </p:par>
                            </p:childTnLst>
                          </p:cTn>
                        </p:par>
                      </p:childTnLst>
                    </p:cTn>
                  </p:par>
                </p:childTnLst>
              </p:cTn>
              <p:nextCondLst>
                <p:cond evt="onClick" delay="0">
                  <p:tgtEl>
                    <p:spTgt spid="20"/>
                  </p:tgtEl>
                </p:cond>
              </p:nextCondLst>
            </p:seq>
            <p:video>
              <p:cMediaNode>
                <p:cTn id="7" fill="hold" display="0">
                  <p:stCondLst>
                    <p:cond delay="indefinite"/>
                  </p:stCondLst>
                  <p:endCondLst>
                    <p:cond evt="onNext" delay="0">
                      <p:tgtEl>
                        <p:sldTgt/>
                      </p:tgtEl>
                    </p:cond>
                    <p:cond evt="onPrev" delay="0">
                      <p:tgtEl>
                        <p:sldTgt/>
                      </p:tgtEl>
                    </p:cond>
                  </p:endCondLst>
                </p:cTn>
                <p:tgtEl>
                  <p:spTgt spid="20"/>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sz="3200" dirty="0" smtClean="0"/>
              <a:t>Acknowledgements</a:t>
            </a:r>
            <a:endParaRPr lang="en-US" dirty="0" smtClean="0"/>
          </a:p>
        </p:txBody>
      </p:sp>
      <p:sp>
        <p:nvSpPr>
          <p:cNvPr id="53251" name="Content Placeholder 2"/>
          <p:cNvSpPr>
            <a:spLocks noGrp="1"/>
          </p:cNvSpPr>
          <p:nvPr>
            <p:ph idx="1"/>
          </p:nvPr>
        </p:nvSpPr>
        <p:spPr/>
        <p:txBody>
          <a:bodyPr>
            <a:normAutofit/>
          </a:bodyPr>
          <a:lstStyle/>
          <a:p>
            <a:r>
              <a:rPr lang="en-US" sz="1800" dirty="0" smtClean="0"/>
              <a:t>Eric Lewandowski-experiment, analysis</a:t>
            </a:r>
          </a:p>
          <a:p>
            <a:r>
              <a:rPr lang="en-US" sz="1800" dirty="0" smtClean="0"/>
              <a:t>Marcello </a:t>
            </a:r>
            <a:r>
              <a:rPr lang="en-US" sz="1800" dirty="0" err="1" smtClean="0"/>
              <a:t>Cavallaro</a:t>
            </a:r>
            <a:r>
              <a:rPr lang="en-US" sz="1800" dirty="0" smtClean="0"/>
              <a:t>-curvature gradients, confinement</a:t>
            </a:r>
          </a:p>
          <a:p>
            <a:r>
              <a:rPr lang="en-US" sz="1800" dirty="0" smtClean="0"/>
              <a:t>Lorenzo </a:t>
            </a:r>
            <a:r>
              <a:rPr lang="en-US" sz="1800" dirty="0" err="1" smtClean="0"/>
              <a:t>Botto</a:t>
            </a:r>
            <a:r>
              <a:rPr lang="en-US" sz="1800" dirty="0" smtClean="0"/>
              <a:t>-simulation, analysis </a:t>
            </a:r>
          </a:p>
          <a:p>
            <a:r>
              <a:rPr lang="en-US" sz="1800" dirty="0" smtClean="0"/>
              <a:t>Valeria </a:t>
            </a:r>
            <a:r>
              <a:rPr lang="en-US" sz="1800" dirty="0" err="1" smtClean="0"/>
              <a:t>Garbin</a:t>
            </a:r>
            <a:r>
              <a:rPr lang="en-US" sz="1800" dirty="0" smtClean="0"/>
              <a:t>-(Crocker)-</a:t>
            </a:r>
            <a:r>
              <a:rPr lang="en-US" sz="1800" dirty="0" err="1" smtClean="0"/>
              <a:t>interferometry</a:t>
            </a:r>
            <a:endParaRPr lang="en-US" sz="1800" dirty="0" smtClean="0"/>
          </a:p>
          <a:p>
            <a:r>
              <a:rPr lang="en-US" sz="1800" dirty="0" smtClean="0"/>
              <a:t>Lu Yao-crowded surfaces, registry, repulsion</a:t>
            </a:r>
          </a:p>
          <a:p>
            <a:r>
              <a:rPr lang="en-US" sz="1800" dirty="0" smtClean="0"/>
              <a:t>Jorge </a:t>
            </a:r>
            <a:r>
              <a:rPr lang="en-US" sz="1800" dirty="0" err="1" smtClean="0"/>
              <a:t>Bernate</a:t>
            </a:r>
            <a:r>
              <a:rPr lang="en-US" sz="1800" dirty="0" smtClean="0"/>
              <a:t>-surface evolver</a:t>
            </a:r>
          </a:p>
          <a:p>
            <a:r>
              <a:rPr lang="en-US" sz="1800" dirty="0" smtClean="0"/>
              <a:t>Alice Tseng- environmental SEM</a:t>
            </a:r>
          </a:p>
          <a:p>
            <a:pPr>
              <a:buNone/>
            </a:pPr>
            <a:endParaRPr lang="en-US" sz="1800" dirty="0" smtClean="0"/>
          </a:p>
          <a:p>
            <a:endParaRPr lang="en-US" sz="1800" dirty="0" smtClean="0"/>
          </a:p>
          <a:p>
            <a:pPr>
              <a:buNone/>
            </a:pPr>
            <a:endParaRPr lang="en-US" sz="1800" dirty="0" smtClean="0"/>
          </a:p>
          <a:p>
            <a:endParaRPr lang="en-US" sz="1800" dirty="0" smtClean="0"/>
          </a:p>
          <a:p>
            <a:endParaRPr lang="en-US" sz="1800" dirty="0" smtClean="0"/>
          </a:p>
          <a:p>
            <a:pPr>
              <a:buFont typeface="Arial" charset="0"/>
              <a:buNone/>
            </a:pPr>
            <a:r>
              <a:rPr lang="en-US" sz="1800" dirty="0" smtClean="0"/>
              <a:t>MRSEC facilities at JHU/PENN; NSF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6858000" y="152400"/>
            <a:ext cx="1981200" cy="2714655"/>
            <a:chOff x="6019800" y="3352800"/>
            <a:chExt cx="1371600" cy="2422671"/>
          </a:xfrm>
        </p:grpSpPr>
        <p:pic>
          <p:nvPicPr>
            <p:cNvPr id="6" name="Picture 2"/>
            <p:cNvPicPr>
              <a:picLocks noChangeAspect="1" noChangeArrowheads="1"/>
            </p:cNvPicPr>
            <p:nvPr/>
          </p:nvPicPr>
          <p:blipFill>
            <a:blip r:embed="rId3" cstate="print"/>
            <a:srcRect l="24666" r="21069" b="44797"/>
            <a:stretch>
              <a:fillRect/>
            </a:stretch>
          </p:blipFill>
          <p:spPr bwMode="auto">
            <a:xfrm>
              <a:off x="6019800" y="3352800"/>
              <a:ext cx="1371600" cy="2133600"/>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7" name="Rectangle 28"/>
            <p:cNvSpPr>
              <a:spLocks noChangeArrowheads="1"/>
            </p:cNvSpPr>
            <p:nvPr/>
          </p:nvSpPr>
          <p:spPr bwMode="auto">
            <a:xfrm>
              <a:off x="6283569" y="5528929"/>
              <a:ext cx="758351" cy="246542"/>
            </a:xfrm>
            <a:prstGeom prst="rect">
              <a:avLst/>
            </a:prstGeom>
            <a:noFill/>
            <a:ln w="9525">
              <a:noFill/>
              <a:miter lim="800000"/>
              <a:headEnd/>
              <a:tailEnd/>
            </a:ln>
          </p:spPr>
          <p:txBody>
            <a:bodyPr wrap="none">
              <a:spAutoFit/>
            </a:bodyPr>
            <a:lstStyle/>
            <a:p>
              <a:r>
                <a:rPr lang="en-US" sz="1400" b="1" i="1" dirty="0" smtClean="0"/>
                <a:t>Ellipsoids: </a:t>
              </a:r>
              <a:r>
                <a:rPr lang="en-US" sz="1400" b="1" i="1" dirty="0" err="1" smtClean="0"/>
                <a:t>Loudet</a:t>
              </a:r>
              <a:endParaRPr lang="en-US" sz="1400" dirty="0"/>
            </a:p>
          </p:txBody>
        </p:sp>
      </p:grpSp>
      <p:pic>
        <p:nvPicPr>
          <p:cNvPr id="359426" name="Picture 2"/>
          <p:cNvPicPr>
            <a:picLocks noChangeAspect="1" noChangeArrowheads="1"/>
          </p:cNvPicPr>
          <p:nvPr/>
        </p:nvPicPr>
        <p:blipFill>
          <a:blip r:embed="rId4" cstate="print"/>
          <a:srcRect/>
          <a:stretch>
            <a:fillRect/>
          </a:stretch>
        </p:blipFill>
        <p:spPr bwMode="auto">
          <a:xfrm>
            <a:off x="228600" y="914400"/>
            <a:ext cx="5684652" cy="4267200"/>
          </a:xfrm>
          <a:prstGeom prst="rect">
            <a:avLst/>
          </a:prstGeom>
          <a:noFill/>
          <a:ln w="9525">
            <a:noFill/>
            <a:miter lim="800000"/>
            <a:headEnd/>
            <a:tailEnd/>
          </a:ln>
          <a:effectLst/>
        </p:spPr>
      </p:pic>
      <p:sp>
        <p:nvSpPr>
          <p:cNvPr id="16" name="TextBox 15"/>
          <p:cNvSpPr txBox="1"/>
          <p:nvPr/>
        </p:nvSpPr>
        <p:spPr>
          <a:xfrm>
            <a:off x="228600" y="5029200"/>
            <a:ext cx="4876800" cy="1477328"/>
          </a:xfrm>
          <a:prstGeom prst="rect">
            <a:avLst/>
          </a:prstGeom>
          <a:noFill/>
        </p:spPr>
        <p:txBody>
          <a:bodyPr wrap="square" rtlCol="0">
            <a:spAutoFit/>
          </a:bodyPr>
          <a:lstStyle/>
          <a:p>
            <a:r>
              <a:rPr lang="en-US" dirty="0" smtClean="0"/>
              <a:t>Our analysis (</a:t>
            </a:r>
            <a:r>
              <a:rPr lang="en-US" dirty="0" err="1" smtClean="0"/>
              <a:t>ellip</a:t>
            </a:r>
            <a:r>
              <a:rPr lang="en-US" dirty="0" smtClean="0"/>
              <a:t> </a:t>
            </a:r>
            <a:r>
              <a:rPr lang="en-US" dirty="0" err="1" smtClean="0"/>
              <a:t>qps</a:t>
            </a:r>
            <a:r>
              <a:rPr lang="en-US" dirty="0" smtClean="0"/>
              <a:t>): </a:t>
            </a:r>
          </a:p>
          <a:p>
            <a:endParaRPr lang="en-US" dirty="0" smtClean="0"/>
          </a:p>
          <a:p>
            <a:r>
              <a:rPr lang="en-US" dirty="0" smtClean="0"/>
              <a:t>Tip-to-tip preferred for separations &gt;major axis</a:t>
            </a:r>
          </a:p>
          <a:p>
            <a:endParaRPr lang="en-US" dirty="0" smtClean="0"/>
          </a:p>
          <a:p>
            <a:r>
              <a:rPr lang="en-US" dirty="0" smtClean="0"/>
              <a:t>Side-to-side preferred for separations &lt; major axis</a:t>
            </a:r>
            <a:endParaRPr lang="en-US" dirty="0"/>
          </a:p>
        </p:txBody>
      </p:sp>
      <p:pic>
        <p:nvPicPr>
          <p:cNvPr id="18" name="Picture 17" descr="ellipseincontact.png"/>
          <p:cNvPicPr>
            <a:picLocks noChangeAspect="1"/>
          </p:cNvPicPr>
          <p:nvPr/>
        </p:nvPicPr>
        <p:blipFill>
          <a:blip r:embed="rId5" cstate="print"/>
          <a:srcRect l="13333" t="22222" r="8889" b="24444"/>
          <a:stretch>
            <a:fillRect/>
          </a:stretch>
        </p:blipFill>
        <p:spPr>
          <a:xfrm>
            <a:off x="4343400" y="228600"/>
            <a:ext cx="1397000" cy="957943"/>
          </a:xfrm>
          <a:prstGeom prst="rect">
            <a:avLst/>
          </a:prstGeom>
        </p:spPr>
      </p:pic>
      <p:sp>
        <p:nvSpPr>
          <p:cNvPr id="19" name="TextBox 18"/>
          <p:cNvSpPr txBox="1"/>
          <p:nvPr/>
        </p:nvSpPr>
        <p:spPr>
          <a:xfrm>
            <a:off x="7620000" y="5486400"/>
            <a:ext cx="1371600" cy="646331"/>
          </a:xfrm>
          <a:prstGeom prst="rect">
            <a:avLst/>
          </a:prstGeom>
          <a:noFill/>
        </p:spPr>
        <p:txBody>
          <a:bodyPr wrap="square" rtlCol="0">
            <a:spAutoFit/>
          </a:bodyPr>
          <a:lstStyle/>
          <a:p>
            <a:r>
              <a:rPr lang="en-US" dirty="0" smtClean="0">
                <a:solidFill>
                  <a:schemeClr val="bg1"/>
                </a:solidFill>
              </a:rPr>
              <a:t>EQP not full story</a:t>
            </a:r>
            <a:endParaRPr lang="en-US" dirty="0">
              <a:solidFill>
                <a:schemeClr val="bg1"/>
              </a:solidFill>
            </a:endParaRPr>
          </a:p>
        </p:txBody>
      </p:sp>
      <p:pic>
        <p:nvPicPr>
          <p:cNvPr id="12" name="Picture 11" descr="FIG1.png"/>
          <p:cNvPicPr/>
          <p:nvPr/>
        </p:nvPicPr>
        <p:blipFill>
          <a:blip r:embed="rId6" cstate="print"/>
          <a:srcRect l="5556" t="57378" r="48611" b="9422"/>
          <a:stretch>
            <a:fillRect/>
          </a:stretch>
        </p:blipFill>
        <p:spPr>
          <a:xfrm>
            <a:off x="6019800" y="2895600"/>
            <a:ext cx="2819400" cy="1828800"/>
          </a:xfrm>
          <a:prstGeom prst="rect">
            <a:avLst/>
          </a:prstGeom>
        </p:spPr>
      </p:pic>
      <p:sp>
        <p:nvSpPr>
          <p:cNvPr id="13" name="TextBox 12"/>
          <p:cNvSpPr txBox="1"/>
          <p:nvPr/>
        </p:nvSpPr>
        <p:spPr>
          <a:xfrm>
            <a:off x="7391400" y="3581400"/>
            <a:ext cx="1371600" cy="369332"/>
          </a:xfrm>
          <a:prstGeom prst="rect">
            <a:avLst/>
          </a:prstGeom>
          <a:noFill/>
        </p:spPr>
        <p:txBody>
          <a:bodyPr wrap="square" rtlCol="0">
            <a:spAutoFit/>
          </a:bodyPr>
          <a:lstStyle/>
          <a:p>
            <a:r>
              <a:rPr lang="en-US" b="1" dirty="0" err="1" smtClean="0">
                <a:solidFill>
                  <a:schemeClr val="bg1"/>
                </a:solidFill>
              </a:rPr>
              <a:t>Vermant</a:t>
            </a:r>
            <a:endParaRPr lang="en-US" b="1" dirty="0">
              <a:solidFill>
                <a:schemeClr val="bg1"/>
              </a:solidFill>
            </a:endParaRPr>
          </a:p>
        </p:txBody>
      </p:sp>
      <p:sp>
        <p:nvSpPr>
          <p:cNvPr id="17" name="TextBox 16"/>
          <p:cNvSpPr txBox="1"/>
          <p:nvPr/>
        </p:nvSpPr>
        <p:spPr>
          <a:xfrm>
            <a:off x="0" y="0"/>
            <a:ext cx="6553200" cy="646331"/>
          </a:xfrm>
          <a:prstGeom prst="rect">
            <a:avLst/>
          </a:prstGeom>
          <a:noFill/>
        </p:spPr>
        <p:txBody>
          <a:bodyPr wrap="square" rtlCol="0">
            <a:spAutoFit/>
          </a:bodyPr>
          <a:lstStyle/>
          <a:p>
            <a:r>
              <a:rPr lang="en-US" b="1" dirty="0" err="1" smtClean="0"/>
              <a:t>Quadrupoles</a:t>
            </a:r>
            <a:r>
              <a:rPr lang="en-US" b="1" dirty="0" smtClean="0"/>
              <a:t> in Elliptical Coordinates: Side-to-Side on close approach</a:t>
            </a:r>
            <a:endParaRPr lang="en-US" b="1" dirty="0"/>
          </a:p>
        </p:txBody>
      </p:sp>
      <p:sp>
        <p:nvSpPr>
          <p:cNvPr id="15" name="TextBox 14"/>
          <p:cNvSpPr txBox="1"/>
          <p:nvPr/>
        </p:nvSpPr>
        <p:spPr>
          <a:xfrm>
            <a:off x="6934200" y="1676400"/>
            <a:ext cx="1143000" cy="369332"/>
          </a:xfrm>
          <a:prstGeom prst="rect">
            <a:avLst/>
          </a:prstGeom>
          <a:noFill/>
        </p:spPr>
        <p:txBody>
          <a:bodyPr wrap="square" rtlCol="0">
            <a:spAutoFit/>
          </a:bodyPr>
          <a:lstStyle/>
          <a:p>
            <a:r>
              <a:rPr lang="en-US" b="1" dirty="0" smtClean="0">
                <a:solidFill>
                  <a:schemeClr val="bg1"/>
                </a:solidFill>
              </a:rPr>
              <a:t>Charged?</a:t>
            </a:r>
            <a:endParaRPr lang="en-US" b="1" dirty="0">
              <a:solidFill>
                <a:schemeClr val="bg1"/>
              </a:solidFill>
            </a:endParaRPr>
          </a:p>
        </p:txBody>
      </p:sp>
      <p:sp>
        <p:nvSpPr>
          <p:cNvPr id="20" name="TextBox 19"/>
          <p:cNvSpPr txBox="1"/>
          <p:nvPr/>
        </p:nvSpPr>
        <p:spPr>
          <a:xfrm>
            <a:off x="6629400" y="4267200"/>
            <a:ext cx="1371600" cy="369332"/>
          </a:xfrm>
          <a:prstGeom prst="rect">
            <a:avLst/>
          </a:prstGeom>
          <a:noFill/>
        </p:spPr>
        <p:txBody>
          <a:bodyPr wrap="square" rtlCol="0">
            <a:spAutoFit/>
          </a:bodyPr>
          <a:lstStyle/>
          <a:p>
            <a:r>
              <a:rPr lang="en-US" b="1" dirty="0" smtClean="0">
                <a:solidFill>
                  <a:schemeClr val="bg1"/>
                </a:solidFill>
              </a:rPr>
              <a:t>uncharged</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23412"/>
            <a:ext cx="9144000" cy="841902"/>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3200" b="1" noProof="0" dirty="0" smtClean="0">
                <a:solidFill>
                  <a:srgbClr val="0000FF"/>
                </a:solidFill>
                <a:latin typeface="Chalkboard"/>
                <a:ea typeface="+mj-ea"/>
                <a:cs typeface="Chalkboard"/>
              </a:rPr>
              <a:t>Interface near contact</a:t>
            </a:r>
            <a:endParaRPr kumimoji="0" lang="en-US" sz="3200" b="1" u="none" strike="noStrike" kern="1200" cap="none" spc="0" normalizeH="0" baseline="0" noProof="0" dirty="0" smtClean="0">
              <a:ln>
                <a:noFill/>
              </a:ln>
              <a:solidFill>
                <a:srgbClr val="0000FF"/>
              </a:solidFill>
              <a:effectLst/>
              <a:uLnTx/>
              <a:uFillTx/>
              <a:latin typeface="Chalkboard"/>
              <a:ea typeface="+mj-ea"/>
              <a:cs typeface="Chalkboard"/>
            </a:endParaRPr>
          </a:p>
        </p:txBody>
      </p:sp>
      <p:pic>
        <p:nvPicPr>
          <p:cNvPr id="13" name="Picture 12" descr="topviewphi21.png"/>
          <p:cNvPicPr>
            <a:picLocks noChangeAspect="1"/>
          </p:cNvPicPr>
          <p:nvPr/>
        </p:nvPicPr>
        <p:blipFill>
          <a:blip r:embed="rId3" cstate="print"/>
          <a:srcRect l="19996" t="5332" r="29994" b="6221"/>
          <a:stretch>
            <a:fillRect/>
          </a:stretch>
        </p:blipFill>
        <p:spPr>
          <a:xfrm>
            <a:off x="6713205" y="3870312"/>
            <a:ext cx="2173264" cy="2162028"/>
          </a:xfrm>
          <a:prstGeom prst="rect">
            <a:avLst/>
          </a:prstGeom>
        </p:spPr>
      </p:pic>
      <p:pic>
        <p:nvPicPr>
          <p:cNvPr id="32" name="Picture 5"/>
          <p:cNvPicPr>
            <a:picLocks noChangeAspect="1" noChangeArrowheads="1"/>
          </p:cNvPicPr>
          <p:nvPr/>
        </p:nvPicPr>
        <p:blipFill>
          <a:blip r:embed="rId4" cstate="print"/>
          <a:srcRect/>
          <a:stretch>
            <a:fillRect/>
          </a:stretch>
        </p:blipFill>
        <p:spPr bwMode="auto">
          <a:xfrm>
            <a:off x="191370" y="1173587"/>
            <a:ext cx="2751584" cy="2027748"/>
          </a:xfrm>
          <a:prstGeom prst="rect">
            <a:avLst/>
          </a:prstGeom>
          <a:noFill/>
          <a:ln w="9525">
            <a:noFill/>
            <a:miter lim="800000"/>
            <a:headEnd/>
            <a:tailEnd/>
          </a:ln>
          <a:effectLst/>
        </p:spPr>
      </p:pic>
      <p:grpSp>
        <p:nvGrpSpPr>
          <p:cNvPr id="2" name="Group 25"/>
          <p:cNvGrpSpPr/>
          <p:nvPr/>
        </p:nvGrpSpPr>
        <p:grpSpPr>
          <a:xfrm>
            <a:off x="3110222" y="1579979"/>
            <a:ext cx="3746138" cy="2510472"/>
            <a:chOff x="2597010" y="982028"/>
            <a:chExt cx="4791871" cy="2950839"/>
          </a:xfrm>
        </p:grpSpPr>
        <p:pic>
          <p:nvPicPr>
            <p:cNvPr id="15" name="Picture 3"/>
            <p:cNvPicPr>
              <a:picLocks noChangeAspect="1" noChangeArrowheads="1"/>
            </p:cNvPicPr>
            <p:nvPr/>
          </p:nvPicPr>
          <p:blipFill>
            <a:blip r:embed="rId5" cstate="print"/>
            <a:srcRect t="3751" b="5000"/>
            <a:stretch>
              <a:fillRect/>
            </a:stretch>
          </p:blipFill>
          <p:spPr bwMode="auto">
            <a:xfrm>
              <a:off x="2735756" y="1453819"/>
              <a:ext cx="4231748" cy="2479048"/>
            </a:xfrm>
            <a:prstGeom prst="rect">
              <a:avLst/>
            </a:prstGeom>
            <a:noFill/>
            <a:ln w="9525">
              <a:noFill/>
              <a:miter lim="800000"/>
              <a:headEnd/>
              <a:tailEnd/>
            </a:ln>
          </p:spPr>
        </p:pic>
        <p:sp>
          <p:nvSpPr>
            <p:cNvPr id="16" name="Line 4"/>
            <p:cNvSpPr>
              <a:spLocks noChangeShapeType="1"/>
            </p:cNvSpPr>
            <p:nvPr/>
          </p:nvSpPr>
          <p:spPr bwMode="auto">
            <a:xfrm>
              <a:off x="2735756" y="1736894"/>
              <a:ext cx="1318086" cy="0"/>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7" name="Line 5"/>
            <p:cNvSpPr>
              <a:spLocks noChangeShapeType="1"/>
            </p:cNvSpPr>
            <p:nvPr/>
          </p:nvSpPr>
          <p:spPr bwMode="auto">
            <a:xfrm flipV="1">
              <a:off x="5617623" y="1668270"/>
              <a:ext cx="1349881" cy="20015"/>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8" name="Freeform 17"/>
            <p:cNvSpPr>
              <a:spLocks/>
            </p:cNvSpPr>
            <p:nvPr/>
          </p:nvSpPr>
          <p:spPr bwMode="auto">
            <a:xfrm>
              <a:off x="4053841" y="1736894"/>
              <a:ext cx="250032" cy="1166611"/>
            </a:xfrm>
            <a:custGeom>
              <a:avLst/>
              <a:gdLst>
                <a:gd name="T0" fmla="*/ 0 w 240"/>
                <a:gd name="T1" fmla="*/ 0 h 528"/>
                <a:gd name="T2" fmla="*/ 164783 w 240"/>
                <a:gd name="T3" fmla="*/ 353291 h 528"/>
                <a:gd name="T4" fmla="*/ 274638 w 240"/>
                <a:gd name="T5" fmla="*/ 1295400 h 528"/>
                <a:gd name="T6" fmla="*/ 0 60000 65536"/>
                <a:gd name="T7" fmla="*/ 0 60000 65536"/>
                <a:gd name="T8" fmla="*/ 0 60000 65536"/>
                <a:gd name="T9" fmla="*/ 0 w 240"/>
                <a:gd name="T10" fmla="*/ 0 h 528"/>
                <a:gd name="T11" fmla="*/ 240 w 240"/>
                <a:gd name="T12" fmla="*/ 528 h 528"/>
              </a:gdLst>
              <a:ahLst/>
              <a:cxnLst>
                <a:cxn ang="T6">
                  <a:pos x="T0" y="T1"/>
                </a:cxn>
                <a:cxn ang="T7">
                  <a:pos x="T2" y="T3"/>
                </a:cxn>
                <a:cxn ang="T8">
                  <a:pos x="T4" y="T5"/>
                </a:cxn>
              </a:cxnLst>
              <a:rect l="T9" t="T10" r="T11" b="T12"/>
              <a:pathLst>
                <a:path w="240" h="528">
                  <a:moveTo>
                    <a:pt x="0" y="0"/>
                  </a:moveTo>
                  <a:cubicBezTo>
                    <a:pt x="52" y="28"/>
                    <a:pt x="104" y="56"/>
                    <a:pt x="144" y="144"/>
                  </a:cubicBezTo>
                  <a:cubicBezTo>
                    <a:pt x="184" y="232"/>
                    <a:pt x="212" y="380"/>
                    <a:pt x="240" y="528"/>
                  </a:cubicBezTo>
                </a:path>
              </a:pathLst>
            </a:custGeom>
            <a:noFill/>
            <a:ln w="19050" cap="flat">
              <a:solidFill>
                <a:srgbClr val="FF0000"/>
              </a:solidFill>
              <a:prstDash val="solid"/>
              <a:round/>
              <a:headEnd/>
              <a:tailEnd/>
            </a:ln>
          </p:spPr>
          <p:txBody>
            <a:bodyPr>
              <a:prstTxWarp prst="textNoShape">
                <a:avLst/>
              </a:prstTxWarp>
            </a:bodyPr>
            <a:lstStyle/>
            <a:p>
              <a:endParaRPr lang="en-US"/>
            </a:p>
          </p:txBody>
        </p:sp>
        <p:sp>
          <p:nvSpPr>
            <p:cNvPr id="19" name="Freeform 18"/>
            <p:cNvSpPr>
              <a:spLocks/>
            </p:cNvSpPr>
            <p:nvPr/>
          </p:nvSpPr>
          <p:spPr bwMode="auto">
            <a:xfrm>
              <a:off x="5649419" y="1736894"/>
              <a:ext cx="138746" cy="1166611"/>
            </a:xfrm>
            <a:custGeom>
              <a:avLst/>
              <a:gdLst>
                <a:gd name="T0" fmla="*/ 0 w 240"/>
                <a:gd name="T1" fmla="*/ 0 h 528"/>
                <a:gd name="T2" fmla="*/ 91440 w 240"/>
                <a:gd name="T3" fmla="*/ 353291 h 528"/>
                <a:gd name="T4" fmla="*/ 152400 w 240"/>
                <a:gd name="T5" fmla="*/ 1295400 h 528"/>
                <a:gd name="T6" fmla="*/ 0 60000 65536"/>
                <a:gd name="T7" fmla="*/ 0 60000 65536"/>
                <a:gd name="T8" fmla="*/ 0 60000 65536"/>
                <a:gd name="T9" fmla="*/ 0 w 240"/>
                <a:gd name="T10" fmla="*/ 0 h 528"/>
                <a:gd name="T11" fmla="*/ 240 w 240"/>
                <a:gd name="T12" fmla="*/ 528 h 528"/>
              </a:gdLst>
              <a:ahLst/>
              <a:cxnLst>
                <a:cxn ang="T6">
                  <a:pos x="T0" y="T1"/>
                </a:cxn>
                <a:cxn ang="T7">
                  <a:pos x="T2" y="T3"/>
                </a:cxn>
                <a:cxn ang="T8">
                  <a:pos x="T4" y="T5"/>
                </a:cxn>
              </a:cxnLst>
              <a:rect l="T9" t="T10" r="T11" b="T12"/>
              <a:pathLst>
                <a:path w="240" h="528">
                  <a:moveTo>
                    <a:pt x="0" y="0"/>
                  </a:moveTo>
                  <a:cubicBezTo>
                    <a:pt x="52" y="28"/>
                    <a:pt x="104" y="56"/>
                    <a:pt x="144" y="144"/>
                  </a:cubicBezTo>
                  <a:cubicBezTo>
                    <a:pt x="184" y="232"/>
                    <a:pt x="212" y="380"/>
                    <a:pt x="240" y="528"/>
                  </a:cubicBezTo>
                </a:path>
              </a:pathLst>
            </a:custGeom>
            <a:noFill/>
            <a:ln w="19050" cap="flat">
              <a:solidFill>
                <a:srgbClr val="FF0000"/>
              </a:solidFill>
              <a:prstDash val="solid"/>
              <a:round/>
              <a:headEnd/>
              <a:tailEnd/>
            </a:ln>
          </p:spPr>
          <p:txBody>
            <a:bodyPr>
              <a:prstTxWarp prst="textNoShape">
                <a:avLst/>
              </a:prstTxWarp>
            </a:bodyPr>
            <a:lstStyle/>
            <a:p>
              <a:endParaRPr lang="en-US"/>
            </a:p>
          </p:txBody>
        </p:sp>
        <p:sp>
          <p:nvSpPr>
            <p:cNvPr id="21" name="Line 20"/>
            <p:cNvSpPr>
              <a:spLocks noChangeShapeType="1"/>
            </p:cNvSpPr>
            <p:nvPr/>
          </p:nvSpPr>
          <p:spPr bwMode="auto">
            <a:xfrm flipH="1">
              <a:off x="6273775" y="1256525"/>
              <a:ext cx="69373" cy="411745"/>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22" name="Text Box 21"/>
            <p:cNvSpPr txBox="1">
              <a:spLocks noChangeArrowheads="1"/>
            </p:cNvSpPr>
            <p:nvPr/>
          </p:nvSpPr>
          <p:spPr bwMode="auto">
            <a:xfrm>
              <a:off x="5793304" y="982028"/>
              <a:ext cx="1595577" cy="397940"/>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1600"/>
                <a:t>cylinder 2</a:t>
              </a:r>
            </a:p>
          </p:txBody>
        </p:sp>
        <p:sp>
          <p:nvSpPr>
            <p:cNvPr id="23" name="Line 22"/>
            <p:cNvSpPr>
              <a:spLocks noChangeShapeType="1"/>
            </p:cNvSpPr>
            <p:nvPr/>
          </p:nvSpPr>
          <p:spPr bwMode="auto">
            <a:xfrm>
              <a:off x="3151993" y="1256525"/>
              <a:ext cx="138746" cy="480369"/>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25" name="Text Box 23"/>
            <p:cNvSpPr txBox="1">
              <a:spLocks noChangeArrowheads="1"/>
            </p:cNvSpPr>
            <p:nvPr/>
          </p:nvSpPr>
          <p:spPr bwMode="auto">
            <a:xfrm>
              <a:off x="2597010" y="982028"/>
              <a:ext cx="1595577" cy="397940"/>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1600" dirty="0"/>
                <a:t>cylinder 1</a:t>
              </a:r>
            </a:p>
          </p:txBody>
        </p:sp>
        <p:sp>
          <p:nvSpPr>
            <p:cNvPr id="30" name="Freeform 35"/>
            <p:cNvSpPr>
              <a:spLocks/>
            </p:cNvSpPr>
            <p:nvPr/>
          </p:nvSpPr>
          <p:spPr bwMode="auto">
            <a:xfrm>
              <a:off x="5510673" y="1656832"/>
              <a:ext cx="138746" cy="560431"/>
            </a:xfrm>
            <a:custGeom>
              <a:avLst/>
              <a:gdLst>
                <a:gd name="T0" fmla="*/ 152400 w 96"/>
                <a:gd name="T1" fmla="*/ 88900 h 392"/>
                <a:gd name="T2" fmla="*/ 76200 w 96"/>
                <a:gd name="T3" fmla="*/ 88900 h 392"/>
                <a:gd name="T4" fmla="*/ 0 w 96"/>
                <a:gd name="T5" fmla="*/ 622300 h 392"/>
                <a:gd name="T6" fmla="*/ 0 60000 65536"/>
                <a:gd name="T7" fmla="*/ 0 60000 65536"/>
                <a:gd name="T8" fmla="*/ 0 60000 65536"/>
                <a:gd name="T9" fmla="*/ 0 w 96"/>
                <a:gd name="T10" fmla="*/ 0 h 392"/>
                <a:gd name="T11" fmla="*/ 96 w 96"/>
                <a:gd name="T12" fmla="*/ 392 h 392"/>
              </a:gdLst>
              <a:ahLst/>
              <a:cxnLst>
                <a:cxn ang="T6">
                  <a:pos x="T0" y="T1"/>
                </a:cxn>
                <a:cxn ang="T7">
                  <a:pos x="T2" y="T3"/>
                </a:cxn>
                <a:cxn ang="T8">
                  <a:pos x="T4" y="T5"/>
                </a:cxn>
              </a:cxnLst>
              <a:rect l="T9" t="T10" r="T11" b="T12"/>
              <a:pathLst>
                <a:path w="96" h="392">
                  <a:moveTo>
                    <a:pt x="96" y="56"/>
                  </a:moveTo>
                  <a:cubicBezTo>
                    <a:pt x="80" y="28"/>
                    <a:pt x="64" y="0"/>
                    <a:pt x="48" y="56"/>
                  </a:cubicBezTo>
                  <a:cubicBezTo>
                    <a:pt x="32" y="112"/>
                    <a:pt x="16" y="252"/>
                    <a:pt x="0" y="392"/>
                  </a:cubicBezTo>
                </a:path>
              </a:pathLst>
            </a:custGeom>
            <a:noFill/>
            <a:ln w="25400">
              <a:solidFill>
                <a:srgbClr val="FF0000"/>
              </a:solidFill>
              <a:round/>
              <a:headEnd/>
              <a:tailEnd/>
            </a:ln>
          </p:spPr>
          <p:txBody>
            <a:bodyPr>
              <a:prstTxWarp prst="textNoShape">
                <a:avLst/>
              </a:prstTxWarp>
            </a:bodyPr>
            <a:lstStyle/>
            <a:p>
              <a:endParaRPr lang="en-US"/>
            </a:p>
          </p:txBody>
        </p:sp>
        <p:cxnSp>
          <p:nvCxnSpPr>
            <p:cNvPr id="27" name="Straight Arrow Connector 26"/>
            <p:cNvCxnSpPr/>
            <p:nvPr/>
          </p:nvCxnSpPr>
          <p:spPr>
            <a:xfrm rot="16200000" flipV="1">
              <a:off x="4836130" y="2948343"/>
              <a:ext cx="498684" cy="25242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4053841" y="3323238"/>
              <a:ext cx="2432715" cy="434117"/>
            </a:xfrm>
            <a:prstGeom prst="rect">
              <a:avLst/>
            </a:prstGeom>
            <a:noFill/>
          </p:spPr>
          <p:txBody>
            <a:bodyPr wrap="square" rtlCol="0">
              <a:spAutoFit/>
            </a:bodyPr>
            <a:lstStyle/>
            <a:p>
              <a:r>
                <a:rPr lang="en-US" dirty="0" smtClean="0">
                  <a:solidFill>
                    <a:srgbClr val="FF0000"/>
                  </a:solidFill>
                </a:rPr>
                <a:t>capillary bridge</a:t>
              </a:r>
              <a:endParaRPr lang="en-US" dirty="0">
                <a:solidFill>
                  <a:srgbClr val="FF0000"/>
                </a:solidFill>
              </a:endParaRPr>
            </a:p>
          </p:txBody>
        </p:sp>
      </p:grpSp>
      <p:sp>
        <p:nvSpPr>
          <p:cNvPr id="31" name="TextBox 30"/>
          <p:cNvSpPr txBox="1"/>
          <p:nvPr/>
        </p:nvSpPr>
        <p:spPr>
          <a:xfrm>
            <a:off x="360700" y="1141360"/>
            <a:ext cx="1824939" cy="338554"/>
          </a:xfrm>
          <a:prstGeom prst="rect">
            <a:avLst/>
          </a:prstGeom>
          <a:noFill/>
        </p:spPr>
        <p:txBody>
          <a:bodyPr wrap="none" rtlCol="0">
            <a:spAutoFit/>
          </a:bodyPr>
          <a:lstStyle/>
          <a:p>
            <a:r>
              <a:rPr lang="en-US" sz="1600" dirty="0" smtClean="0">
                <a:solidFill>
                  <a:srgbClr val="FF0000"/>
                </a:solidFill>
              </a:rPr>
              <a:t>gradient magnitude</a:t>
            </a:r>
            <a:endParaRPr lang="en-US" sz="1600" dirty="0">
              <a:solidFill>
                <a:srgbClr val="FF0000"/>
              </a:solidFill>
            </a:endParaRPr>
          </a:p>
        </p:txBody>
      </p:sp>
      <p:sp>
        <p:nvSpPr>
          <p:cNvPr id="39" name="Arc 38"/>
          <p:cNvSpPr/>
          <p:nvPr/>
        </p:nvSpPr>
        <p:spPr>
          <a:xfrm>
            <a:off x="7086600" y="4533900"/>
            <a:ext cx="838200" cy="503767"/>
          </a:xfrm>
          <a:prstGeom prst="arc">
            <a:avLst/>
          </a:prstGeom>
          <a:ln>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0" name="Arc 39"/>
          <p:cNvSpPr/>
          <p:nvPr/>
        </p:nvSpPr>
        <p:spPr>
          <a:xfrm rot="7210503">
            <a:off x="7340600" y="4775200"/>
            <a:ext cx="838200" cy="503767"/>
          </a:xfrm>
          <a:prstGeom prst="arc">
            <a:avLst/>
          </a:prstGeom>
          <a:ln>
            <a:solidFill>
              <a:schemeClr val="bg1"/>
            </a:solidFill>
            <a:headEnd type="triangl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1" name="TextBox 40"/>
          <p:cNvSpPr txBox="1"/>
          <p:nvPr/>
        </p:nvSpPr>
        <p:spPr>
          <a:xfrm>
            <a:off x="7061200" y="3290905"/>
            <a:ext cx="1593405" cy="338554"/>
          </a:xfrm>
          <a:prstGeom prst="rect">
            <a:avLst/>
          </a:prstGeom>
          <a:noFill/>
        </p:spPr>
        <p:txBody>
          <a:bodyPr wrap="none" rtlCol="0">
            <a:spAutoFit/>
          </a:bodyPr>
          <a:lstStyle/>
          <a:p>
            <a:r>
              <a:rPr lang="en-US" sz="1600" dirty="0" smtClean="0"/>
              <a:t>in-plane bending</a:t>
            </a:r>
            <a:endParaRPr lang="en-US" sz="1600" dirty="0"/>
          </a:p>
        </p:txBody>
      </p:sp>
      <p:pic>
        <p:nvPicPr>
          <p:cNvPr id="24" name="Picture 23" descr="CylinderSide.png"/>
          <p:cNvPicPr>
            <a:picLocks noChangeAspect="1"/>
          </p:cNvPicPr>
          <p:nvPr/>
        </p:nvPicPr>
        <p:blipFill>
          <a:blip r:embed="rId6" cstate="print"/>
          <a:srcRect l="21995" t="3555" r="30994" b="5332"/>
          <a:stretch>
            <a:fillRect/>
          </a:stretch>
        </p:blipFill>
        <p:spPr>
          <a:xfrm>
            <a:off x="360700" y="3830654"/>
            <a:ext cx="2214295" cy="2414026"/>
          </a:xfrm>
          <a:prstGeom prst="rect">
            <a:avLst/>
          </a:prstGeom>
          <a:ln>
            <a:solidFill>
              <a:schemeClr val="tx1"/>
            </a:solidFill>
          </a:ln>
        </p:spPr>
      </p:pic>
      <p:cxnSp>
        <p:nvCxnSpPr>
          <p:cNvPr id="33" name="Straight Arrow Connector 32"/>
          <p:cNvCxnSpPr>
            <a:stCxn id="32" idx="2"/>
          </p:cNvCxnSpPr>
          <p:nvPr/>
        </p:nvCxnSpPr>
        <p:spPr>
          <a:xfrm rot="16200000" flipH="1">
            <a:off x="1057099" y="3711398"/>
            <a:ext cx="1332564" cy="31243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5867400" y="6488668"/>
            <a:ext cx="3276600" cy="369332"/>
          </a:xfrm>
          <a:prstGeom prst="rect">
            <a:avLst/>
          </a:prstGeom>
          <a:noFill/>
        </p:spPr>
        <p:txBody>
          <a:bodyPr wrap="square" rtlCol="0">
            <a:spAutoFit/>
          </a:bodyPr>
          <a:lstStyle/>
          <a:p>
            <a:r>
              <a:rPr lang="en-US" dirty="0" smtClean="0"/>
              <a:t>Lorenzo </a:t>
            </a:r>
            <a:r>
              <a:rPr lang="en-US" dirty="0" err="1" smtClean="0"/>
              <a:t>Botto</a:t>
            </a:r>
            <a:r>
              <a:rPr lang="en-US" dirty="0" smtClean="0"/>
              <a:t>, KJS, in prep</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9144000" cy="841902"/>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3200" b="1" noProof="0" dirty="0" smtClean="0">
                <a:solidFill>
                  <a:srgbClr val="0000FF"/>
                </a:solidFill>
                <a:latin typeface="Chalkboard"/>
                <a:ea typeface="+mj-ea"/>
                <a:cs typeface="Chalkboard"/>
              </a:rPr>
              <a:t>Critical torque and yielding</a:t>
            </a:r>
            <a:endParaRPr kumimoji="0" lang="en-US" sz="3200" b="1" u="none" strike="noStrike" kern="1200" cap="none" spc="0" normalizeH="0" baseline="0" noProof="0" dirty="0" smtClean="0">
              <a:ln>
                <a:noFill/>
              </a:ln>
              <a:solidFill>
                <a:srgbClr val="0000FF"/>
              </a:solidFill>
              <a:effectLst/>
              <a:uLnTx/>
              <a:uFillTx/>
              <a:latin typeface="Chalkboard"/>
              <a:ea typeface="+mj-ea"/>
              <a:cs typeface="Chalkboard"/>
            </a:endParaRPr>
          </a:p>
        </p:txBody>
      </p:sp>
      <p:grpSp>
        <p:nvGrpSpPr>
          <p:cNvPr id="2" name="Group 54"/>
          <p:cNvGrpSpPr/>
          <p:nvPr/>
        </p:nvGrpSpPr>
        <p:grpSpPr>
          <a:xfrm>
            <a:off x="5394120" y="1789535"/>
            <a:ext cx="2865869" cy="1648187"/>
            <a:chOff x="5310372" y="1613427"/>
            <a:chExt cx="2865869" cy="1648187"/>
          </a:xfrm>
        </p:grpSpPr>
        <p:sp>
          <p:nvSpPr>
            <p:cNvPr id="22" name="TextBox 21"/>
            <p:cNvSpPr txBox="1"/>
            <p:nvPr/>
          </p:nvSpPr>
          <p:spPr>
            <a:xfrm>
              <a:off x="5645612" y="2615283"/>
              <a:ext cx="2530629" cy="646331"/>
            </a:xfrm>
            <a:prstGeom prst="rect">
              <a:avLst/>
            </a:prstGeom>
            <a:noFill/>
          </p:spPr>
          <p:txBody>
            <a:bodyPr wrap="none" rtlCol="0">
              <a:spAutoFit/>
            </a:bodyPr>
            <a:lstStyle/>
            <a:p>
              <a:r>
                <a:rPr lang="en-US" dirty="0" smtClean="0"/>
                <a:t>critical bending moment </a:t>
              </a:r>
            </a:p>
            <a:p>
              <a:r>
                <a:rPr lang="en-US" dirty="0" smtClean="0"/>
                <a:t>should break chain</a:t>
              </a:r>
              <a:endParaRPr lang="en-US" dirty="0"/>
            </a:p>
          </p:txBody>
        </p:sp>
        <p:pic>
          <p:nvPicPr>
            <p:cNvPr id="36" name="Picture 35" descr="white_right_pointing_index.png"/>
            <p:cNvPicPr>
              <a:picLocks noChangeAspect="1"/>
            </p:cNvPicPr>
            <p:nvPr/>
          </p:nvPicPr>
          <p:blipFill>
            <a:blip r:embed="rId3" cstate="print"/>
            <a:srcRect b="27481"/>
            <a:stretch>
              <a:fillRect/>
            </a:stretch>
          </p:blipFill>
          <p:spPr>
            <a:xfrm rot="16200000">
              <a:off x="5239352" y="1684447"/>
              <a:ext cx="1079216" cy="937175"/>
            </a:xfrm>
            <a:prstGeom prst="rect">
              <a:avLst/>
            </a:prstGeom>
          </p:spPr>
        </p:pic>
        <p:grpSp>
          <p:nvGrpSpPr>
            <p:cNvPr id="3" name="Group 52"/>
            <p:cNvGrpSpPr/>
            <p:nvPr/>
          </p:nvGrpSpPr>
          <p:grpSpPr>
            <a:xfrm rot="656301">
              <a:off x="5689178" y="1762528"/>
              <a:ext cx="1425189" cy="176208"/>
              <a:chOff x="5785378" y="2744312"/>
              <a:chExt cx="1425189" cy="176208"/>
            </a:xfrm>
          </p:grpSpPr>
          <p:sp>
            <p:nvSpPr>
              <p:cNvPr id="48" name="Rectangle 47"/>
              <p:cNvSpPr/>
              <p:nvPr/>
            </p:nvSpPr>
            <p:spPr>
              <a:xfrm>
                <a:off x="5785378" y="2748968"/>
                <a:ext cx="333069" cy="17155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p:cNvSpPr/>
              <p:nvPr/>
            </p:nvSpPr>
            <p:spPr>
              <a:xfrm>
                <a:off x="6149418" y="2747416"/>
                <a:ext cx="333069" cy="17155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p:cNvSpPr/>
              <p:nvPr/>
            </p:nvSpPr>
            <p:spPr>
              <a:xfrm>
                <a:off x="6513458" y="2745864"/>
                <a:ext cx="333069" cy="17155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p:cNvSpPr/>
              <p:nvPr/>
            </p:nvSpPr>
            <p:spPr>
              <a:xfrm>
                <a:off x="6877498" y="2744312"/>
                <a:ext cx="333069" cy="17155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2" name="Rectangle 51"/>
            <p:cNvSpPr/>
            <p:nvPr/>
          </p:nvSpPr>
          <p:spPr>
            <a:xfrm rot="19800000">
              <a:off x="7185147" y="1824453"/>
              <a:ext cx="333069" cy="17155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Circular Arrow 34"/>
            <p:cNvSpPr>
              <a:spLocks noChangeAspect="1"/>
            </p:cNvSpPr>
            <p:nvPr/>
          </p:nvSpPr>
          <p:spPr>
            <a:xfrm rot="17040000" flipH="1">
              <a:off x="6983918" y="1688071"/>
              <a:ext cx="412388" cy="489204"/>
            </a:xfrm>
            <a:prstGeom prst="circular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4" name="TextBox 53"/>
            <p:cNvSpPr txBox="1"/>
            <p:nvPr/>
          </p:nvSpPr>
          <p:spPr>
            <a:xfrm>
              <a:off x="6806849" y="2169423"/>
              <a:ext cx="634676" cy="400110"/>
            </a:xfrm>
            <a:prstGeom prst="rect">
              <a:avLst/>
            </a:prstGeom>
            <a:noFill/>
          </p:spPr>
          <p:txBody>
            <a:bodyPr wrap="none" rtlCol="0">
              <a:spAutoFit/>
            </a:bodyPr>
            <a:lstStyle/>
            <a:p>
              <a:r>
                <a:rPr lang="en-US" sz="2000" dirty="0" smtClean="0"/>
                <a:t>T&gt;</a:t>
              </a:r>
              <a:r>
                <a:rPr lang="en-US" sz="2000" dirty="0" err="1" smtClean="0"/>
                <a:t>T</a:t>
              </a:r>
              <a:r>
                <a:rPr lang="en-US" sz="2000" baseline="-25000" dirty="0" err="1" smtClean="0"/>
                <a:t>c</a:t>
              </a:r>
              <a:endParaRPr lang="en-US" sz="2000" baseline="-25000" dirty="0"/>
            </a:p>
          </p:txBody>
        </p:sp>
      </p:grpSp>
      <p:sp>
        <p:nvSpPr>
          <p:cNvPr id="21" name="TextBox 20"/>
          <p:cNvSpPr txBox="1"/>
          <p:nvPr/>
        </p:nvSpPr>
        <p:spPr>
          <a:xfrm>
            <a:off x="5562600" y="1219200"/>
            <a:ext cx="2832476" cy="369332"/>
          </a:xfrm>
          <a:prstGeom prst="rect">
            <a:avLst/>
          </a:prstGeom>
          <a:noFill/>
        </p:spPr>
        <p:txBody>
          <a:bodyPr wrap="none" rtlCol="0">
            <a:spAutoFit/>
          </a:bodyPr>
          <a:lstStyle/>
          <a:p>
            <a:r>
              <a:rPr lang="en-US" dirty="0" smtClean="0"/>
              <a:t>Constant torque experiment</a:t>
            </a:r>
            <a:endParaRPr lang="en-US" dirty="0"/>
          </a:p>
        </p:txBody>
      </p:sp>
      <p:grpSp>
        <p:nvGrpSpPr>
          <p:cNvPr id="5" name="Group 22"/>
          <p:cNvGrpSpPr/>
          <p:nvPr/>
        </p:nvGrpSpPr>
        <p:grpSpPr>
          <a:xfrm>
            <a:off x="5444920" y="3770735"/>
            <a:ext cx="3935072" cy="1409288"/>
            <a:chOff x="5310372" y="1613427"/>
            <a:chExt cx="3935072" cy="1409288"/>
          </a:xfrm>
        </p:grpSpPr>
        <p:sp>
          <p:nvSpPr>
            <p:cNvPr id="24" name="TextBox 23"/>
            <p:cNvSpPr txBox="1"/>
            <p:nvPr/>
          </p:nvSpPr>
          <p:spPr>
            <a:xfrm>
              <a:off x="5645612" y="2653383"/>
              <a:ext cx="3599832" cy="369332"/>
            </a:xfrm>
            <a:prstGeom prst="rect">
              <a:avLst/>
            </a:prstGeom>
            <a:noFill/>
          </p:spPr>
          <p:txBody>
            <a:bodyPr wrap="none" rtlCol="0">
              <a:spAutoFit/>
            </a:bodyPr>
            <a:lstStyle/>
            <a:p>
              <a:r>
                <a:rPr lang="en-US" dirty="0" smtClean="0"/>
                <a:t>cylinder should snap to side-to-side</a:t>
              </a:r>
              <a:endParaRPr lang="en-US" dirty="0"/>
            </a:p>
          </p:txBody>
        </p:sp>
        <p:pic>
          <p:nvPicPr>
            <p:cNvPr id="25" name="Picture 24" descr="white_right_pointing_index.png"/>
            <p:cNvPicPr>
              <a:picLocks noChangeAspect="1"/>
            </p:cNvPicPr>
            <p:nvPr/>
          </p:nvPicPr>
          <p:blipFill>
            <a:blip r:embed="rId3" cstate="print"/>
            <a:srcRect b="27481"/>
            <a:stretch>
              <a:fillRect/>
            </a:stretch>
          </p:blipFill>
          <p:spPr>
            <a:xfrm rot="16200000">
              <a:off x="5239352" y="1684447"/>
              <a:ext cx="1079216" cy="937175"/>
            </a:xfrm>
            <a:prstGeom prst="rect">
              <a:avLst/>
            </a:prstGeom>
          </p:spPr>
        </p:pic>
        <p:grpSp>
          <p:nvGrpSpPr>
            <p:cNvPr id="6" name="Group 52"/>
            <p:cNvGrpSpPr/>
            <p:nvPr/>
          </p:nvGrpSpPr>
          <p:grpSpPr>
            <a:xfrm rot="656301">
              <a:off x="5689176" y="1762528"/>
              <a:ext cx="1425189" cy="176208"/>
              <a:chOff x="5785378" y="2744312"/>
              <a:chExt cx="1425189" cy="176208"/>
            </a:xfrm>
          </p:grpSpPr>
          <p:sp>
            <p:nvSpPr>
              <p:cNvPr id="32" name="Rectangle 31"/>
              <p:cNvSpPr/>
              <p:nvPr/>
            </p:nvSpPr>
            <p:spPr>
              <a:xfrm>
                <a:off x="5785378" y="2748968"/>
                <a:ext cx="333069" cy="17155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6149418" y="2747416"/>
                <a:ext cx="333069" cy="17155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6513458" y="2745864"/>
                <a:ext cx="333069" cy="17155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6877498" y="2744312"/>
                <a:ext cx="333069" cy="17155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7" name="Rectangle 26"/>
            <p:cNvSpPr/>
            <p:nvPr/>
          </p:nvSpPr>
          <p:spPr>
            <a:xfrm rot="11470905">
              <a:off x="6816847" y="1659353"/>
              <a:ext cx="333069" cy="17155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1" name="Rectangle 30"/>
          <p:cNvSpPr/>
          <p:nvPr/>
        </p:nvSpPr>
        <p:spPr>
          <a:xfrm rot="19800000">
            <a:off x="7599095" y="1822761"/>
            <a:ext cx="333069" cy="17155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rot="11470905">
            <a:off x="6595795" y="3753161"/>
            <a:ext cx="333069" cy="17155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 name="Group 46"/>
          <p:cNvGrpSpPr/>
          <p:nvPr/>
        </p:nvGrpSpPr>
        <p:grpSpPr>
          <a:xfrm>
            <a:off x="0" y="609600"/>
            <a:ext cx="5029200" cy="4876800"/>
            <a:chOff x="0" y="609600"/>
            <a:chExt cx="4876800" cy="4724400"/>
          </a:xfrm>
        </p:grpSpPr>
        <p:sp>
          <p:nvSpPr>
            <p:cNvPr id="10" name="TextBox 9"/>
            <p:cNvSpPr txBox="1"/>
            <p:nvPr/>
          </p:nvSpPr>
          <p:spPr>
            <a:xfrm>
              <a:off x="2438400" y="2667000"/>
              <a:ext cx="1635597" cy="369332"/>
            </a:xfrm>
            <a:prstGeom prst="rect">
              <a:avLst/>
            </a:prstGeom>
            <a:noFill/>
          </p:spPr>
          <p:txBody>
            <a:bodyPr wrap="none" rtlCol="0">
              <a:spAutoFit/>
            </a:bodyPr>
            <a:lstStyle/>
            <a:p>
              <a:r>
                <a:rPr lang="en-US" dirty="0" smtClean="0"/>
                <a:t>strain softening</a:t>
              </a:r>
              <a:endParaRPr lang="en-US" dirty="0"/>
            </a:p>
          </p:txBody>
        </p:sp>
        <p:sp>
          <p:nvSpPr>
            <p:cNvPr id="30" name="TextBox 29"/>
            <p:cNvSpPr txBox="1"/>
            <p:nvPr/>
          </p:nvSpPr>
          <p:spPr>
            <a:xfrm>
              <a:off x="1676400" y="1143000"/>
              <a:ext cx="1544676" cy="369332"/>
            </a:xfrm>
            <a:prstGeom prst="rect">
              <a:avLst/>
            </a:prstGeom>
            <a:noFill/>
          </p:spPr>
          <p:txBody>
            <a:bodyPr wrap="none" rtlCol="0">
              <a:spAutoFit/>
            </a:bodyPr>
            <a:lstStyle/>
            <a:p>
              <a:r>
                <a:rPr lang="en-US" dirty="0" smtClean="0"/>
                <a:t>yield torque </a:t>
              </a:r>
              <a:r>
                <a:rPr lang="en-US" dirty="0" err="1" smtClean="0"/>
                <a:t>T</a:t>
              </a:r>
              <a:r>
                <a:rPr lang="en-US" baseline="-25000" dirty="0" err="1" smtClean="0"/>
                <a:t>c</a:t>
              </a:r>
              <a:endParaRPr lang="en-US" baseline="-25000" dirty="0"/>
            </a:p>
          </p:txBody>
        </p:sp>
        <p:sp>
          <p:nvSpPr>
            <p:cNvPr id="42" name="Rectangle 41"/>
            <p:cNvSpPr/>
            <p:nvPr/>
          </p:nvSpPr>
          <p:spPr>
            <a:xfrm rot="5400000">
              <a:off x="2324100" y="2857500"/>
              <a:ext cx="1371600" cy="3581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9"/>
            <p:cNvGrpSpPr/>
            <p:nvPr/>
          </p:nvGrpSpPr>
          <p:grpSpPr>
            <a:xfrm>
              <a:off x="0" y="609600"/>
              <a:ext cx="4876800" cy="4572000"/>
              <a:chOff x="0" y="609600"/>
              <a:chExt cx="4876800" cy="4572000"/>
            </a:xfrm>
          </p:grpSpPr>
          <p:grpSp>
            <p:nvGrpSpPr>
              <p:cNvPr id="9" name="Group 51"/>
              <p:cNvGrpSpPr/>
              <p:nvPr/>
            </p:nvGrpSpPr>
            <p:grpSpPr>
              <a:xfrm>
                <a:off x="0" y="609600"/>
                <a:ext cx="4876800" cy="4572000"/>
                <a:chOff x="-76200" y="762000"/>
                <a:chExt cx="4876800" cy="4572000"/>
              </a:xfrm>
            </p:grpSpPr>
            <p:pic>
              <p:nvPicPr>
                <p:cNvPr id="83" name="Picture 82" descr="torque on cylinder capillary bond dEdphivsphi_eta120.png"/>
                <p:cNvPicPr>
                  <a:picLocks noChangeAspect="1"/>
                </p:cNvPicPr>
                <p:nvPr/>
              </p:nvPicPr>
              <p:blipFill>
                <a:blip r:embed="rId4" cstate="print"/>
                <a:srcRect l="15873" t="12222" r="28571" b="44445"/>
                <a:stretch>
                  <a:fillRect/>
                </a:stretch>
              </p:blipFill>
              <p:spPr>
                <a:xfrm rot="16200000" flipH="1" flipV="1">
                  <a:off x="1524000" y="1066800"/>
                  <a:ext cx="2667000" cy="2971800"/>
                </a:xfrm>
                <a:prstGeom prst="rect">
                  <a:avLst/>
                </a:prstGeom>
              </p:spPr>
            </p:pic>
            <p:sp>
              <p:nvSpPr>
                <p:cNvPr id="84" name="Rectangle 83"/>
                <p:cNvSpPr/>
                <p:nvPr/>
              </p:nvSpPr>
              <p:spPr>
                <a:xfrm rot="5400000">
                  <a:off x="2324100" y="2857500"/>
                  <a:ext cx="1371600" cy="3581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5" name="Straight Connector 84"/>
                <p:cNvCxnSpPr/>
                <p:nvPr/>
              </p:nvCxnSpPr>
              <p:spPr>
                <a:xfrm rot="5400000">
                  <a:off x="2709542" y="3310258"/>
                  <a:ext cx="526103" cy="1588"/>
                </a:xfrm>
                <a:prstGeom prst="line">
                  <a:avLst/>
                </a:prstGeom>
              </p:spPr>
              <p:style>
                <a:lnRef idx="2">
                  <a:schemeClr val="accent1"/>
                </a:lnRef>
                <a:fillRef idx="0">
                  <a:schemeClr val="accent1"/>
                </a:fillRef>
                <a:effectRef idx="1">
                  <a:schemeClr val="accent1"/>
                </a:effectRef>
                <a:fontRef idx="minor">
                  <a:schemeClr val="tx1"/>
                </a:fontRef>
              </p:style>
            </p:cxnSp>
            <p:sp>
              <p:nvSpPr>
                <p:cNvPr id="86" name="TextBox 85"/>
                <p:cNvSpPr txBox="1"/>
                <p:nvPr/>
              </p:nvSpPr>
              <p:spPr>
                <a:xfrm>
                  <a:off x="2895600" y="3352800"/>
                  <a:ext cx="184731" cy="369332"/>
                </a:xfrm>
                <a:prstGeom prst="rect">
                  <a:avLst/>
                </a:prstGeom>
                <a:noFill/>
              </p:spPr>
              <p:txBody>
                <a:bodyPr wrap="none" rtlCol="0">
                  <a:spAutoFit/>
                </a:bodyPr>
                <a:lstStyle/>
                <a:p>
                  <a:endParaRPr lang="en-US" dirty="0"/>
                </a:p>
              </p:txBody>
            </p:sp>
            <p:sp>
              <p:nvSpPr>
                <p:cNvPr id="87" name="TextBox 86"/>
                <p:cNvSpPr txBox="1"/>
                <p:nvPr/>
              </p:nvSpPr>
              <p:spPr>
                <a:xfrm>
                  <a:off x="2057400" y="1828800"/>
                  <a:ext cx="184731" cy="369332"/>
                </a:xfrm>
                <a:prstGeom prst="rect">
                  <a:avLst/>
                </a:prstGeom>
                <a:noFill/>
              </p:spPr>
              <p:txBody>
                <a:bodyPr wrap="none" rtlCol="0">
                  <a:spAutoFit/>
                </a:bodyPr>
                <a:lstStyle/>
                <a:p>
                  <a:endParaRPr lang="en-US" dirty="0"/>
                </a:p>
              </p:txBody>
            </p:sp>
            <p:sp>
              <p:nvSpPr>
                <p:cNvPr id="88" name="TextBox 87"/>
                <p:cNvSpPr txBox="1"/>
                <p:nvPr/>
              </p:nvSpPr>
              <p:spPr>
                <a:xfrm>
                  <a:off x="2590800" y="4114800"/>
                  <a:ext cx="1129540" cy="369332"/>
                </a:xfrm>
                <a:prstGeom prst="rect">
                  <a:avLst/>
                </a:prstGeom>
                <a:noFill/>
              </p:spPr>
              <p:txBody>
                <a:bodyPr wrap="none" rtlCol="0">
                  <a:spAutoFit/>
                </a:bodyPr>
                <a:lstStyle/>
                <a:p>
                  <a:r>
                    <a:rPr lang="en-US" dirty="0" smtClean="0">
                      <a:latin typeface="Symbol" pitchFamily="18" charset="2"/>
                    </a:rPr>
                    <a:t>f</a:t>
                  </a:r>
                  <a:r>
                    <a:rPr lang="en-US" dirty="0" smtClean="0"/>
                    <a:t>   (strain)</a:t>
                  </a:r>
                  <a:endParaRPr lang="en-US" dirty="0"/>
                </a:p>
              </p:txBody>
            </p:sp>
            <p:sp>
              <p:nvSpPr>
                <p:cNvPr id="89" name="Rectangle 88"/>
                <p:cNvSpPr>
                  <a:spLocks noChangeAspect="1"/>
                </p:cNvSpPr>
                <p:nvPr/>
              </p:nvSpPr>
              <p:spPr>
                <a:xfrm rot="16740000">
                  <a:off x="3696789" y="2592283"/>
                  <a:ext cx="105408" cy="230756"/>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Rectangle 89"/>
                <p:cNvSpPr>
                  <a:spLocks noChangeAspect="1"/>
                </p:cNvSpPr>
                <p:nvPr/>
              </p:nvSpPr>
              <p:spPr>
                <a:xfrm rot="15300000">
                  <a:off x="3679173" y="2414483"/>
                  <a:ext cx="105408" cy="230756"/>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Rectangle 90"/>
                <p:cNvSpPr>
                  <a:spLocks noChangeAspect="1"/>
                </p:cNvSpPr>
                <p:nvPr/>
              </p:nvSpPr>
              <p:spPr>
                <a:xfrm rot="21120000">
                  <a:off x="1817189" y="2643083"/>
                  <a:ext cx="105408" cy="230756"/>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Rectangle 91"/>
                <p:cNvSpPr>
                  <a:spLocks noChangeAspect="1"/>
                </p:cNvSpPr>
                <p:nvPr/>
              </p:nvSpPr>
              <p:spPr>
                <a:xfrm rot="480000">
                  <a:off x="1817189" y="2350983"/>
                  <a:ext cx="105408" cy="230756"/>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Rectangle 92"/>
                <p:cNvSpPr/>
                <p:nvPr/>
              </p:nvSpPr>
              <p:spPr>
                <a:xfrm>
                  <a:off x="-76200" y="762000"/>
                  <a:ext cx="1371600" cy="3581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4" name="Straight Connector 93"/>
                <p:cNvCxnSpPr/>
                <p:nvPr/>
              </p:nvCxnSpPr>
              <p:spPr>
                <a:xfrm>
                  <a:off x="1371600" y="3352800"/>
                  <a:ext cx="3352800" cy="0"/>
                </a:xfrm>
                <a:prstGeom prst="line">
                  <a:avLst/>
                </a:prstGeom>
              </p:spPr>
              <p:style>
                <a:lnRef idx="1">
                  <a:schemeClr val="accent1"/>
                </a:lnRef>
                <a:fillRef idx="0">
                  <a:schemeClr val="accent1"/>
                </a:fillRef>
                <a:effectRef idx="0">
                  <a:schemeClr val="accent1"/>
                </a:effectRef>
                <a:fontRef idx="minor">
                  <a:schemeClr val="tx1"/>
                </a:fontRef>
              </p:style>
            </p:cxnSp>
            <p:sp>
              <p:nvSpPr>
                <p:cNvPr id="95" name="TextBox 94"/>
                <p:cNvSpPr txBox="1"/>
                <p:nvPr/>
              </p:nvSpPr>
              <p:spPr>
                <a:xfrm>
                  <a:off x="152400" y="3048000"/>
                  <a:ext cx="862511" cy="369332"/>
                </a:xfrm>
                <a:prstGeom prst="rect">
                  <a:avLst/>
                </a:prstGeom>
                <a:noFill/>
              </p:spPr>
              <p:txBody>
                <a:bodyPr wrap="none" rtlCol="0">
                  <a:spAutoFit/>
                </a:bodyPr>
                <a:lstStyle/>
                <a:p>
                  <a:r>
                    <a:rPr lang="en-US" dirty="0" smtClean="0"/>
                    <a:t>(stress)</a:t>
                  </a:r>
                  <a:endParaRPr lang="en-US" dirty="0"/>
                </a:p>
              </p:txBody>
            </p:sp>
            <p:pic>
              <p:nvPicPr>
                <p:cNvPr id="96" name="Picture 95" descr="latex-image-1.pdf"/>
                <p:cNvPicPr>
                  <a:picLocks noChangeAspect="1"/>
                </p:cNvPicPr>
                <p:nvPr/>
              </p:nvPicPr>
              <p:blipFill>
                <a:blip r:embed="rId5" cstate="print"/>
                <a:stretch>
                  <a:fillRect/>
                </a:stretch>
              </p:blipFill>
              <p:spPr>
                <a:xfrm>
                  <a:off x="152400" y="2286000"/>
                  <a:ext cx="840838" cy="545231"/>
                </a:xfrm>
                <a:prstGeom prst="rect">
                  <a:avLst/>
                </a:prstGeom>
              </p:spPr>
            </p:pic>
          </p:grpSp>
          <p:sp>
            <p:nvSpPr>
              <p:cNvPr id="82" name="Rectangle 81"/>
              <p:cNvSpPr/>
              <p:nvPr/>
            </p:nvSpPr>
            <p:spPr>
              <a:xfrm>
                <a:off x="1447800" y="1066800"/>
                <a:ext cx="3124200" cy="27432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3" name="Rectangle 52"/>
          <p:cNvSpPr/>
          <p:nvPr/>
        </p:nvSpPr>
        <p:spPr>
          <a:xfrm>
            <a:off x="5638800" y="762000"/>
            <a:ext cx="1505092" cy="369332"/>
          </a:xfrm>
          <a:prstGeom prst="rect">
            <a:avLst/>
          </a:prstGeom>
        </p:spPr>
        <p:txBody>
          <a:bodyPr wrap="none">
            <a:spAutoFit/>
          </a:bodyPr>
          <a:lstStyle/>
          <a:p>
            <a:r>
              <a:rPr lang="en-US" dirty="0" smtClean="0"/>
              <a:t>PREDICTIONS:</a:t>
            </a:r>
            <a:endParaRPr lang="en-US" dirty="0"/>
          </a:p>
        </p:txBody>
      </p:sp>
      <p:pic>
        <p:nvPicPr>
          <p:cNvPr id="55" name="Picture 54" descr="SNAP-145735-0032.zvi  Ch0.jpg"/>
          <p:cNvPicPr>
            <a:picLocks noChangeAspect="1"/>
          </p:cNvPicPr>
          <p:nvPr/>
        </p:nvPicPr>
        <p:blipFill>
          <a:blip r:embed="rId6" cstate="print"/>
          <a:srcRect l="32727" r="22424"/>
          <a:stretch>
            <a:fillRect/>
          </a:stretch>
        </p:blipFill>
        <p:spPr>
          <a:xfrm rot="16200000">
            <a:off x="604451" y="4424749"/>
            <a:ext cx="1828801" cy="24281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normAutofit fontScale="90000"/>
          </a:bodyPr>
          <a:lstStyle/>
          <a:p>
            <a:r>
              <a:rPr lang="en-GB" sz="2800" b="1" smtClean="0"/>
              <a:t>Surfactant Mediated Arrest </a:t>
            </a:r>
            <a:br>
              <a:rPr lang="en-GB" sz="2800" b="1" smtClean="0"/>
            </a:br>
            <a:r>
              <a:rPr lang="en-GB" sz="2800" b="1" smtClean="0"/>
              <a:t>and Recovery of Capillary Interactions</a:t>
            </a:r>
            <a:r>
              <a:rPr lang="en-US" sz="2800" smtClean="0"/>
              <a:t/>
            </a:r>
            <a:br>
              <a:rPr lang="en-US" sz="2800" smtClean="0"/>
            </a:br>
            <a:endParaRPr lang="en-US" sz="2800" smtClean="0"/>
          </a:p>
        </p:txBody>
      </p:sp>
      <p:pic>
        <p:nvPicPr>
          <p:cNvPr id="62467" name="Content Placeholder 4" descr="Isotherm with BAM.jpg"/>
          <p:cNvPicPr>
            <a:picLocks noGrp="1"/>
          </p:cNvPicPr>
          <p:nvPr>
            <p:ph idx="1"/>
          </p:nvPr>
        </p:nvPicPr>
        <p:blipFill>
          <a:blip r:embed="rId2" cstate="print"/>
          <a:srcRect/>
          <a:stretch>
            <a:fillRect/>
          </a:stretch>
        </p:blipFill>
        <p:spPr>
          <a:xfrm>
            <a:off x="0" y="2133600"/>
            <a:ext cx="5029200" cy="3525838"/>
          </a:xfrm>
        </p:spPr>
      </p:pic>
      <p:sp>
        <p:nvSpPr>
          <p:cNvPr id="62468" name="Rectangle 5"/>
          <p:cNvSpPr>
            <a:spLocks noChangeArrowheads="1"/>
          </p:cNvSpPr>
          <p:nvPr/>
        </p:nvSpPr>
        <p:spPr bwMode="auto">
          <a:xfrm>
            <a:off x="304800" y="5638800"/>
            <a:ext cx="2678113" cy="307975"/>
          </a:xfrm>
          <a:prstGeom prst="rect">
            <a:avLst/>
          </a:prstGeom>
          <a:noFill/>
          <a:ln w="9525">
            <a:noFill/>
            <a:miter lim="800000"/>
            <a:headEnd/>
            <a:tailEnd/>
          </a:ln>
        </p:spPr>
        <p:txBody>
          <a:bodyPr wrap="none">
            <a:spAutoFit/>
          </a:bodyPr>
          <a:lstStyle/>
          <a:p>
            <a:r>
              <a:rPr lang="en-US" sz="1400"/>
              <a:t>Nguyen et al. </a:t>
            </a:r>
            <a:r>
              <a:rPr lang="en-US" sz="1400" i="1"/>
              <a:t>PRL </a:t>
            </a:r>
            <a:r>
              <a:rPr lang="en-US" sz="1400" b="1"/>
              <a:t>1992</a:t>
            </a:r>
            <a:r>
              <a:rPr lang="en-US" sz="1400"/>
              <a:t>, </a:t>
            </a:r>
            <a:r>
              <a:rPr lang="en-US" sz="1400" i="1"/>
              <a:t>4</a:t>
            </a:r>
            <a:r>
              <a:rPr lang="en-US" sz="1400"/>
              <a:t>,</a:t>
            </a:r>
            <a:r>
              <a:rPr lang="en-US" sz="1400" b="1" i="1"/>
              <a:t> </a:t>
            </a:r>
            <a:r>
              <a:rPr lang="en-US" sz="1400"/>
              <a:t>419</a:t>
            </a:r>
          </a:p>
        </p:txBody>
      </p:sp>
      <p:sp>
        <p:nvSpPr>
          <p:cNvPr id="62469" name="Rectangle 6"/>
          <p:cNvSpPr>
            <a:spLocks noChangeArrowheads="1"/>
          </p:cNvSpPr>
          <p:nvPr/>
        </p:nvSpPr>
        <p:spPr bwMode="auto">
          <a:xfrm>
            <a:off x="457200" y="1524000"/>
            <a:ext cx="3686175" cy="369888"/>
          </a:xfrm>
          <a:prstGeom prst="rect">
            <a:avLst/>
          </a:prstGeom>
          <a:noFill/>
          <a:ln w="9525">
            <a:noFill/>
            <a:miter lim="800000"/>
            <a:headEnd/>
            <a:tailEnd/>
          </a:ln>
        </p:spPr>
        <p:txBody>
          <a:bodyPr wrap="none">
            <a:spAutoFit/>
          </a:bodyPr>
          <a:lstStyle/>
          <a:p>
            <a:r>
              <a:rPr lang="en-US"/>
              <a:t>PDA on pH 2: Insoluble Surfactant</a:t>
            </a:r>
          </a:p>
        </p:txBody>
      </p:sp>
      <p:pic>
        <p:nvPicPr>
          <p:cNvPr id="62470" name="Picture 7"/>
          <p:cNvPicPr>
            <a:picLocks noChangeAspect="1" noChangeArrowheads="1"/>
          </p:cNvPicPr>
          <p:nvPr/>
        </p:nvPicPr>
        <p:blipFill>
          <a:blip r:embed="rId3" cstate="print"/>
          <a:srcRect/>
          <a:stretch>
            <a:fillRect/>
          </a:stretch>
        </p:blipFill>
        <p:spPr bwMode="auto">
          <a:xfrm>
            <a:off x="5486400" y="1143000"/>
            <a:ext cx="3276600" cy="2209800"/>
          </a:xfrm>
          <a:prstGeom prst="rect">
            <a:avLst/>
          </a:prstGeom>
          <a:noFill/>
          <a:ln w="9525">
            <a:noFill/>
            <a:miter lim="800000"/>
            <a:headEnd/>
            <a:tailEnd/>
          </a:ln>
        </p:spPr>
      </p:pic>
      <p:sp>
        <p:nvSpPr>
          <p:cNvPr id="62471" name="Rectangle 8"/>
          <p:cNvSpPr>
            <a:spLocks noChangeArrowheads="1"/>
          </p:cNvSpPr>
          <p:nvPr/>
        </p:nvSpPr>
        <p:spPr bwMode="auto">
          <a:xfrm>
            <a:off x="6019800" y="3505200"/>
            <a:ext cx="1800225" cy="646113"/>
          </a:xfrm>
          <a:prstGeom prst="rect">
            <a:avLst/>
          </a:prstGeom>
          <a:noFill/>
          <a:ln w="9525">
            <a:noFill/>
            <a:miter lim="800000"/>
            <a:headEnd/>
            <a:tailEnd/>
          </a:ln>
        </p:spPr>
        <p:txBody>
          <a:bodyPr wrap="none">
            <a:spAutoFit/>
          </a:bodyPr>
          <a:lstStyle/>
          <a:p>
            <a:r>
              <a:rPr lang="en-US"/>
              <a:t>Brewster Angle </a:t>
            </a:r>
          </a:p>
          <a:p>
            <a:r>
              <a:rPr lang="en-US"/>
              <a:t>Microscopy</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Box 5"/>
          <p:cNvSpPr txBox="1">
            <a:spLocks noChangeArrowheads="1"/>
          </p:cNvSpPr>
          <p:nvPr/>
        </p:nvSpPr>
        <p:spPr bwMode="auto">
          <a:xfrm>
            <a:off x="4419600" y="1458913"/>
            <a:ext cx="4343400" cy="369887"/>
          </a:xfrm>
          <a:prstGeom prst="rect">
            <a:avLst/>
          </a:prstGeom>
          <a:noFill/>
          <a:ln w="9525">
            <a:noFill/>
            <a:miter lim="800000"/>
            <a:headEnd/>
            <a:tailEnd/>
          </a:ln>
        </p:spPr>
        <p:txBody>
          <a:bodyPr>
            <a:spAutoFit/>
          </a:bodyPr>
          <a:lstStyle/>
          <a:p>
            <a:r>
              <a:rPr lang="en-US"/>
              <a:t>1. PDA creates a tangential immobile surface</a:t>
            </a:r>
          </a:p>
        </p:txBody>
      </p:sp>
      <p:grpSp>
        <p:nvGrpSpPr>
          <p:cNvPr id="2" name="Group 42"/>
          <p:cNvGrpSpPr>
            <a:grpSpLocks/>
          </p:cNvGrpSpPr>
          <p:nvPr/>
        </p:nvGrpSpPr>
        <p:grpSpPr bwMode="auto">
          <a:xfrm>
            <a:off x="152400" y="1219200"/>
            <a:ext cx="3962400" cy="685800"/>
            <a:chOff x="0" y="2819400"/>
            <a:chExt cx="4800600" cy="914400"/>
          </a:xfrm>
        </p:grpSpPr>
        <p:sp>
          <p:nvSpPr>
            <p:cNvPr id="9" name="Can 8"/>
            <p:cNvSpPr/>
            <p:nvPr/>
          </p:nvSpPr>
          <p:spPr>
            <a:xfrm rot="5400000">
              <a:off x="914217" y="2362933"/>
              <a:ext cx="533400" cy="1446335"/>
            </a:xfrm>
            <a:prstGeom prst="can">
              <a:avLst>
                <a:gd name="adj" fmla="val 28484"/>
              </a:avLst>
            </a:prstGeom>
            <a:gradFill>
              <a:gsLst>
                <a:gs pos="0">
                  <a:schemeClr val="tx1">
                    <a:lumMod val="50000"/>
                    <a:lumOff val="50000"/>
                  </a:schemeClr>
                </a:gs>
                <a:gs pos="23000">
                  <a:schemeClr val="bg1">
                    <a:lumMod val="65000"/>
                  </a:schemeClr>
                </a:gs>
                <a:gs pos="23000">
                  <a:schemeClr val="bg1">
                    <a:lumMod val="65000"/>
                  </a:schemeClr>
                </a:gs>
                <a:gs pos="50000">
                  <a:schemeClr val="bg1">
                    <a:lumMod val="85000"/>
                  </a:schemeClr>
                </a:gs>
                <a:gs pos="76000">
                  <a:schemeClr val="bg1">
                    <a:lumMod val="65000"/>
                  </a:schemeClr>
                </a:gs>
                <a:gs pos="100000">
                  <a:schemeClr val="tx1">
                    <a:lumMod val="50000"/>
                    <a:lumOff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Can 9"/>
            <p:cNvSpPr/>
            <p:nvPr/>
          </p:nvSpPr>
          <p:spPr>
            <a:xfrm rot="5400000">
              <a:off x="3352983" y="2362933"/>
              <a:ext cx="533400" cy="1446335"/>
            </a:xfrm>
            <a:prstGeom prst="can">
              <a:avLst>
                <a:gd name="adj" fmla="val 28484"/>
              </a:avLst>
            </a:prstGeom>
            <a:gradFill>
              <a:gsLst>
                <a:gs pos="0">
                  <a:schemeClr val="tx1">
                    <a:lumMod val="50000"/>
                    <a:lumOff val="50000"/>
                  </a:schemeClr>
                </a:gs>
                <a:gs pos="23000">
                  <a:schemeClr val="bg1">
                    <a:lumMod val="65000"/>
                  </a:schemeClr>
                </a:gs>
                <a:gs pos="23000">
                  <a:schemeClr val="bg1">
                    <a:lumMod val="65000"/>
                  </a:schemeClr>
                </a:gs>
                <a:gs pos="50000">
                  <a:schemeClr val="bg1">
                    <a:lumMod val="85000"/>
                  </a:schemeClr>
                </a:gs>
                <a:gs pos="76000">
                  <a:schemeClr val="bg1">
                    <a:lumMod val="65000"/>
                  </a:schemeClr>
                </a:gs>
                <a:gs pos="100000">
                  <a:schemeClr val="tx1">
                    <a:lumMod val="50000"/>
                    <a:lumOff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ectangle 10"/>
            <p:cNvSpPr/>
            <p:nvPr/>
          </p:nvSpPr>
          <p:spPr>
            <a:xfrm>
              <a:off x="0" y="3048000"/>
              <a:ext cx="4800600" cy="685800"/>
            </a:xfrm>
            <a:prstGeom prst="rect">
              <a:avLst/>
            </a:prstGeom>
            <a:solidFill>
              <a:schemeClr val="accent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3" name="Group 14"/>
            <p:cNvGrpSpPr>
              <a:grpSpLocks/>
            </p:cNvGrpSpPr>
            <p:nvPr/>
          </p:nvGrpSpPr>
          <p:grpSpPr bwMode="auto">
            <a:xfrm>
              <a:off x="1981200" y="2895600"/>
              <a:ext cx="76200" cy="228600"/>
              <a:chOff x="6781800" y="2743200"/>
              <a:chExt cx="76200" cy="228600"/>
            </a:xfrm>
          </p:grpSpPr>
          <p:sp>
            <p:nvSpPr>
              <p:cNvPr id="12" name="Oval 11"/>
              <p:cNvSpPr/>
              <p:nvPr/>
            </p:nvSpPr>
            <p:spPr>
              <a:xfrm>
                <a:off x="6781617" y="2895600"/>
                <a:ext cx="76933"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4" name="Curved Connector 13"/>
              <p:cNvCxnSpPr>
                <a:stCxn id="12" idx="7"/>
              </p:cNvCxnSpPr>
              <p:nvPr/>
            </p:nvCxnSpPr>
            <p:spPr>
              <a:xfrm rot="16200000" flipV="1">
                <a:off x="6732822" y="2791995"/>
                <a:ext cx="162984" cy="65393"/>
              </a:xfrm>
              <a:prstGeom prst="curved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 name="Group 15"/>
            <p:cNvGrpSpPr>
              <a:grpSpLocks/>
            </p:cNvGrpSpPr>
            <p:nvPr/>
          </p:nvGrpSpPr>
          <p:grpSpPr bwMode="auto">
            <a:xfrm>
              <a:off x="2133600" y="2895600"/>
              <a:ext cx="76200" cy="228600"/>
              <a:chOff x="6781800" y="2743200"/>
              <a:chExt cx="76200" cy="228600"/>
            </a:xfrm>
          </p:grpSpPr>
          <p:sp>
            <p:nvSpPr>
              <p:cNvPr id="17" name="Oval 16"/>
              <p:cNvSpPr/>
              <p:nvPr/>
            </p:nvSpPr>
            <p:spPr>
              <a:xfrm>
                <a:off x="6781159" y="2895600"/>
                <a:ext cx="76933"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8" name="Curved Connector 17"/>
              <p:cNvCxnSpPr>
                <a:stCxn id="17" idx="7"/>
              </p:cNvCxnSpPr>
              <p:nvPr/>
            </p:nvCxnSpPr>
            <p:spPr>
              <a:xfrm rot="16200000" flipV="1">
                <a:off x="6732364" y="2791995"/>
                <a:ext cx="162984" cy="65393"/>
              </a:xfrm>
              <a:prstGeom prst="curved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 name="Group 18"/>
            <p:cNvGrpSpPr>
              <a:grpSpLocks/>
            </p:cNvGrpSpPr>
            <p:nvPr/>
          </p:nvGrpSpPr>
          <p:grpSpPr bwMode="auto">
            <a:xfrm>
              <a:off x="2286000" y="2895600"/>
              <a:ext cx="76200" cy="228600"/>
              <a:chOff x="6781800" y="2743200"/>
              <a:chExt cx="76200" cy="228600"/>
            </a:xfrm>
          </p:grpSpPr>
          <p:sp>
            <p:nvSpPr>
              <p:cNvPr id="20" name="Oval 19"/>
              <p:cNvSpPr/>
              <p:nvPr/>
            </p:nvSpPr>
            <p:spPr>
              <a:xfrm>
                <a:off x="6782625" y="2895600"/>
                <a:ext cx="75009"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1" name="Curved Connector 20"/>
              <p:cNvCxnSpPr>
                <a:stCxn id="20" idx="7"/>
              </p:cNvCxnSpPr>
              <p:nvPr/>
            </p:nvCxnSpPr>
            <p:spPr>
              <a:xfrm rot="16200000" flipV="1">
                <a:off x="6732868" y="2792957"/>
                <a:ext cx="162984" cy="63469"/>
              </a:xfrm>
              <a:prstGeom prst="curved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 name="Group 21"/>
            <p:cNvGrpSpPr>
              <a:grpSpLocks/>
            </p:cNvGrpSpPr>
            <p:nvPr/>
          </p:nvGrpSpPr>
          <p:grpSpPr bwMode="auto">
            <a:xfrm>
              <a:off x="2438400" y="2895600"/>
              <a:ext cx="76200" cy="228600"/>
              <a:chOff x="6781800" y="2743200"/>
              <a:chExt cx="76200" cy="228600"/>
            </a:xfrm>
          </p:grpSpPr>
          <p:sp>
            <p:nvSpPr>
              <p:cNvPr id="23" name="Oval 22"/>
              <p:cNvSpPr/>
              <p:nvPr/>
            </p:nvSpPr>
            <p:spPr>
              <a:xfrm>
                <a:off x="6782166" y="2895600"/>
                <a:ext cx="7501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4" name="Curved Connector 23"/>
              <p:cNvCxnSpPr>
                <a:stCxn id="23" idx="7"/>
              </p:cNvCxnSpPr>
              <p:nvPr/>
            </p:nvCxnSpPr>
            <p:spPr>
              <a:xfrm rot="16200000" flipV="1">
                <a:off x="6732409" y="2792957"/>
                <a:ext cx="162984" cy="63470"/>
              </a:xfrm>
              <a:prstGeom prst="curved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 name="Group 24"/>
            <p:cNvGrpSpPr>
              <a:grpSpLocks/>
            </p:cNvGrpSpPr>
            <p:nvPr/>
          </p:nvGrpSpPr>
          <p:grpSpPr bwMode="auto">
            <a:xfrm>
              <a:off x="2590800" y="2895600"/>
              <a:ext cx="76200" cy="228600"/>
              <a:chOff x="6781800" y="2743200"/>
              <a:chExt cx="76200" cy="228600"/>
            </a:xfrm>
          </p:grpSpPr>
          <p:sp>
            <p:nvSpPr>
              <p:cNvPr id="26" name="Oval 25"/>
              <p:cNvSpPr/>
              <p:nvPr/>
            </p:nvSpPr>
            <p:spPr>
              <a:xfrm>
                <a:off x="6781709" y="2895600"/>
                <a:ext cx="76933"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7" name="Curved Connector 26"/>
              <p:cNvCxnSpPr>
                <a:stCxn id="26" idx="7"/>
              </p:cNvCxnSpPr>
              <p:nvPr/>
            </p:nvCxnSpPr>
            <p:spPr>
              <a:xfrm rot="16200000" flipV="1">
                <a:off x="6732914" y="2791995"/>
                <a:ext cx="162984" cy="65393"/>
              </a:xfrm>
              <a:prstGeom prst="curved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 name="Group 27"/>
            <p:cNvGrpSpPr>
              <a:grpSpLocks/>
            </p:cNvGrpSpPr>
            <p:nvPr/>
          </p:nvGrpSpPr>
          <p:grpSpPr bwMode="auto">
            <a:xfrm>
              <a:off x="2743200" y="2895600"/>
              <a:ext cx="76200" cy="228600"/>
              <a:chOff x="6781800" y="2743200"/>
              <a:chExt cx="76200" cy="228600"/>
            </a:xfrm>
          </p:grpSpPr>
          <p:sp>
            <p:nvSpPr>
              <p:cNvPr id="29" name="Oval 28"/>
              <p:cNvSpPr/>
              <p:nvPr/>
            </p:nvSpPr>
            <p:spPr>
              <a:xfrm>
                <a:off x="6781250" y="2895600"/>
                <a:ext cx="76933"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30" name="Curved Connector 29"/>
              <p:cNvCxnSpPr>
                <a:stCxn id="29" idx="7"/>
              </p:cNvCxnSpPr>
              <p:nvPr/>
            </p:nvCxnSpPr>
            <p:spPr>
              <a:xfrm rot="16200000" flipV="1">
                <a:off x="6732455" y="2791995"/>
                <a:ext cx="162984" cy="65393"/>
              </a:xfrm>
              <a:prstGeom prst="curved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 name="Group 30"/>
            <p:cNvGrpSpPr>
              <a:grpSpLocks/>
            </p:cNvGrpSpPr>
            <p:nvPr/>
          </p:nvGrpSpPr>
          <p:grpSpPr bwMode="auto">
            <a:xfrm>
              <a:off x="152400" y="2895600"/>
              <a:ext cx="76200" cy="228600"/>
              <a:chOff x="6781800" y="2743200"/>
              <a:chExt cx="76200" cy="228600"/>
            </a:xfrm>
          </p:grpSpPr>
          <p:sp>
            <p:nvSpPr>
              <p:cNvPr id="32" name="Oval 31"/>
              <p:cNvSpPr/>
              <p:nvPr/>
            </p:nvSpPr>
            <p:spPr>
              <a:xfrm>
                <a:off x="6781343" y="2895600"/>
                <a:ext cx="76933"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33" name="Curved Connector 32"/>
              <p:cNvCxnSpPr>
                <a:stCxn id="32" idx="7"/>
              </p:cNvCxnSpPr>
              <p:nvPr/>
            </p:nvCxnSpPr>
            <p:spPr>
              <a:xfrm rot="16200000" flipV="1">
                <a:off x="6732548" y="2791995"/>
                <a:ext cx="162984" cy="65393"/>
              </a:xfrm>
              <a:prstGeom prst="curved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 name="Group 33"/>
            <p:cNvGrpSpPr>
              <a:grpSpLocks/>
            </p:cNvGrpSpPr>
            <p:nvPr/>
          </p:nvGrpSpPr>
          <p:grpSpPr bwMode="auto">
            <a:xfrm>
              <a:off x="304800" y="2895600"/>
              <a:ext cx="76200" cy="228600"/>
              <a:chOff x="6781800" y="2743200"/>
              <a:chExt cx="76200" cy="228600"/>
            </a:xfrm>
          </p:grpSpPr>
          <p:sp>
            <p:nvSpPr>
              <p:cNvPr id="35" name="Oval 34"/>
              <p:cNvSpPr/>
              <p:nvPr/>
            </p:nvSpPr>
            <p:spPr>
              <a:xfrm>
                <a:off x="6780884" y="2895600"/>
                <a:ext cx="76933"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36" name="Curved Connector 35"/>
              <p:cNvCxnSpPr>
                <a:stCxn id="35" idx="7"/>
              </p:cNvCxnSpPr>
              <p:nvPr/>
            </p:nvCxnSpPr>
            <p:spPr>
              <a:xfrm rot="16200000" flipV="1">
                <a:off x="6732089" y="2791995"/>
                <a:ext cx="162984" cy="65393"/>
              </a:xfrm>
              <a:prstGeom prst="curved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 name="Group 36"/>
            <p:cNvGrpSpPr>
              <a:grpSpLocks/>
            </p:cNvGrpSpPr>
            <p:nvPr/>
          </p:nvGrpSpPr>
          <p:grpSpPr bwMode="auto">
            <a:xfrm>
              <a:off x="4419600" y="2895600"/>
              <a:ext cx="76200" cy="228600"/>
              <a:chOff x="6781800" y="2743200"/>
              <a:chExt cx="76200" cy="228600"/>
            </a:xfrm>
          </p:grpSpPr>
          <p:sp>
            <p:nvSpPr>
              <p:cNvPr id="38" name="Oval 37"/>
              <p:cNvSpPr/>
              <p:nvPr/>
            </p:nvSpPr>
            <p:spPr>
              <a:xfrm>
                <a:off x="6781983" y="2895600"/>
                <a:ext cx="76933"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39" name="Curved Connector 38"/>
              <p:cNvCxnSpPr>
                <a:stCxn id="38" idx="7"/>
              </p:cNvCxnSpPr>
              <p:nvPr/>
            </p:nvCxnSpPr>
            <p:spPr>
              <a:xfrm rot="16200000" flipV="1">
                <a:off x="6733188" y="2791995"/>
                <a:ext cx="162984" cy="65393"/>
              </a:xfrm>
              <a:prstGeom prst="curved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 name="Group 39"/>
            <p:cNvGrpSpPr>
              <a:grpSpLocks/>
            </p:cNvGrpSpPr>
            <p:nvPr/>
          </p:nvGrpSpPr>
          <p:grpSpPr bwMode="auto">
            <a:xfrm>
              <a:off x="4572000" y="2895600"/>
              <a:ext cx="76200" cy="228600"/>
              <a:chOff x="6781800" y="2743200"/>
              <a:chExt cx="76200" cy="228600"/>
            </a:xfrm>
          </p:grpSpPr>
          <p:sp>
            <p:nvSpPr>
              <p:cNvPr id="41" name="Oval 40"/>
              <p:cNvSpPr/>
              <p:nvPr/>
            </p:nvSpPr>
            <p:spPr>
              <a:xfrm>
                <a:off x="6781526" y="2895600"/>
                <a:ext cx="76933"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42" name="Curved Connector 41"/>
              <p:cNvCxnSpPr>
                <a:stCxn id="41" idx="7"/>
              </p:cNvCxnSpPr>
              <p:nvPr/>
            </p:nvCxnSpPr>
            <p:spPr>
              <a:xfrm rot="16200000" flipV="1">
                <a:off x="6732731" y="2791995"/>
                <a:ext cx="162984" cy="65393"/>
              </a:xfrm>
              <a:prstGeom prst="curved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2" name="Group 94"/>
          <p:cNvGrpSpPr>
            <a:grpSpLocks/>
          </p:cNvGrpSpPr>
          <p:nvPr/>
        </p:nvGrpSpPr>
        <p:grpSpPr bwMode="auto">
          <a:xfrm>
            <a:off x="152400" y="2057400"/>
            <a:ext cx="3962400" cy="685800"/>
            <a:chOff x="228600" y="3505200"/>
            <a:chExt cx="3962400" cy="685800"/>
          </a:xfrm>
        </p:grpSpPr>
        <p:sp>
          <p:nvSpPr>
            <p:cNvPr id="45" name="Can 44"/>
            <p:cNvSpPr/>
            <p:nvPr/>
          </p:nvSpPr>
          <p:spPr>
            <a:xfrm rot="5400000">
              <a:off x="1003300" y="3108325"/>
              <a:ext cx="400050" cy="1193800"/>
            </a:xfrm>
            <a:prstGeom prst="can">
              <a:avLst>
                <a:gd name="adj" fmla="val 28484"/>
              </a:avLst>
            </a:prstGeom>
            <a:gradFill>
              <a:gsLst>
                <a:gs pos="0">
                  <a:schemeClr val="tx1">
                    <a:lumMod val="50000"/>
                    <a:lumOff val="50000"/>
                  </a:schemeClr>
                </a:gs>
                <a:gs pos="23000">
                  <a:schemeClr val="bg1">
                    <a:lumMod val="65000"/>
                  </a:schemeClr>
                </a:gs>
                <a:gs pos="23000">
                  <a:schemeClr val="bg1">
                    <a:lumMod val="65000"/>
                  </a:schemeClr>
                </a:gs>
                <a:gs pos="50000">
                  <a:schemeClr val="bg1">
                    <a:lumMod val="85000"/>
                  </a:schemeClr>
                </a:gs>
                <a:gs pos="76000">
                  <a:schemeClr val="bg1">
                    <a:lumMod val="65000"/>
                  </a:schemeClr>
                </a:gs>
                <a:gs pos="100000">
                  <a:schemeClr val="tx1">
                    <a:lumMod val="50000"/>
                    <a:lumOff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6" name="Can 45"/>
            <p:cNvSpPr/>
            <p:nvPr/>
          </p:nvSpPr>
          <p:spPr>
            <a:xfrm rot="5400000">
              <a:off x="3016250" y="3108325"/>
              <a:ext cx="400050" cy="1193800"/>
            </a:xfrm>
            <a:prstGeom prst="can">
              <a:avLst>
                <a:gd name="adj" fmla="val 28484"/>
              </a:avLst>
            </a:prstGeom>
            <a:gradFill>
              <a:gsLst>
                <a:gs pos="0">
                  <a:schemeClr val="tx1">
                    <a:lumMod val="50000"/>
                    <a:lumOff val="50000"/>
                  </a:schemeClr>
                </a:gs>
                <a:gs pos="23000">
                  <a:schemeClr val="bg1">
                    <a:lumMod val="65000"/>
                  </a:schemeClr>
                </a:gs>
                <a:gs pos="23000">
                  <a:schemeClr val="bg1">
                    <a:lumMod val="65000"/>
                  </a:schemeClr>
                </a:gs>
                <a:gs pos="50000">
                  <a:schemeClr val="bg1">
                    <a:lumMod val="85000"/>
                  </a:schemeClr>
                </a:gs>
                <a:gs pos="76000">
                  <a:schemeClr val="bg1">
                    <a:lumMod val="65000"/>
                  </a:schemeClr>
                </a:gs>
                <a:gs pos="100000">
                  <a:schemeClr val="tx1">
                    <a:lumMod val="50000"/>
                    <a:lumOff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 name="Rectangle 46"/>
            <p:cNvSpPr/>
            <p:nvPr/>
          </p:nvSpPr>
          <p:spPr>
            <a:xfrm>
              <a:off x="228600" y="3676650"/>
              <a:ext cx="3962400" cy="514350"/>
            </a:xfrm>
            <a:prstGeom prst="rect">
              <a:avLst/>
            </a:prstGeom>
            <a:solidFill>
              <a:schemeClr val="accent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25" name="Group 15"/>
            <p:cNvGrpSpPr>
              <a:grpSpLocks/>
            </p:cNvGrpSpPr>
            <p:nvPr/>
          </p:nvGrpSpPr>
          <p:grpSpPr bwMode="auto">
            <a:xfrm>
              <a:off x="1989667" y="3562350"/>
              <a:ext cx="62895" cy="171450"/>
              <a:chOff x="6781800" y="2743200"/>
              <a:chExt cx="76200" cy="228600"/>
            </a:xfrm>
          </p:grpSpPr>
          <p:sp>
            <p:nvSpPr>
              <p:cNvPr id="74" name="Oval 16"/>
              <p:cNvSpPr/>
              <p:nvPr/>
            </p:nvSpPr>
            <p:spPr>
              <a:xfrm>
                <a:off x="6781159" y="2895600"/>
                <a:ext cx="76933"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75" name="Curved Connector 17"/>
              <p:cNvCxnSpPr/>
              <p:nvPr/>
            </p:nvCxnSpPr>
            <p:spPr>
              <a:xfrm rot="16200000" flipV="1">
                <a:off x="6732364" y="2791995"/>
                <a:ext cx="162984" cy="65393"/>
              </a:xfrm>
              <a:prstGeom prst="curved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 name="Group 24"/>
            <p:cNvGrpSpPr>
              <a:grpSpLocks/>
            </p:cNvGrpSpPr>
            <p:nvPr/>
          </p:nvGrpSpPr>
          <p:grpSpPr bwMode="auto">
            <a:xfrm>
              <a:off x="2367038" y="3562350"/>
              <a:ext cx="62895" cy="171450"/>
              <a:chOff x="6781800" y="2743200"/>
              <a:chExt cx="76200" cy="228600"/>
            </a:xfrm>
          </p:grpSpPr>
          <p:sp>
            <p:nvSpPr>
              <p:cNvPr id="68" name="Oval 67"/>
              <p:cNvSpPr/>
              <p:nvPr/>
            </p:nvSpPr>
            <p:spPr>
              <a:xfrm>
                <a:off x="6781709" y="2895600"/>
                <a:ext cx="76933"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69" name="Curved Connector 68"/>
              <p:cNvCxnSpPr>
                <a:stCxn id="68" idx="7"/>
              </p:cNvCxnSpPr>
              <p:nvPr/>
            </p:nvCxnSpPr>
            <p:spPr>
              <a:xfrm rot="16200000" flipV="1">
                <a:off x="6732914" y="2791995"/>
                <a:ext cx="162984" cy="65393"/>
              </a:xfrm>
              <a:prstGeom prst="curved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1" name="Group 33"/>
            <p:cNvGrpSpPr>
              <a:grpSpLocks/>
            </p:cNvGrpSpPr>
            <p:nvPr/>
          </p:nvGrpSpPr>
          <p:grpSpPr bwMode="auto">
            <a:xfrm>
              <a:off x="480181" y="3562350"/>
              <a:ext cx="62895" cy="171450"/>
              <a:chOff x="6781800" y="2743200"/>
              <a:chExt cx="76200" cy="228600"/>
            </a:xfrm>
          </p:grpSpPr>
          <p:sp>
            <p:nvSpPr>
              <p:cNvPr id="62" name="Oval 61"/>
              <p:cNvSpPr/>
              <p:nvPr/>
            </p:nvSpPr>
            <p:spPr>
              <a:xfrm>
                <a:off x="6780884" y="2895600"/>
                <a:ext cx="76933"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63" name="Curved Connector 62"/>
              <p:cNvCxnSpPr>
                <a:stCxn id="62" idx="7"/>
              </p:cNvCxnSpPr>
              <p:nvPr/>
            </p:nvCxnSpPr>
            <p:spPr>
              <a:xfrm rot="16200000" flipV="1">
                <a:off x="6732089" y="2791995"/>
                <a:ext cx="162984" cy="65393"/>
              </a:xfrm>
              <a:prstGeom prst="curved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9392" name="Group 36"/>
            <p:cNvGrpSpPr>
              <a:grpSpLocks/>
            </p:cNvGrpSpPr>
            <p:nvPr/>
          </p:nvGrpSpPr>
          <p:grpSpPr bwMode="auto">
            <a:xfrm>
              <a:off x="3876524" y="3562350"/>
              <a:ext cx="62895" cy="171450"/>
              <a:chOff x="6781800" y="2743200"/>
              <a:chExt cx="76200" cy="228600"/>
            </a:xfrm>
          </p:grpSpPr>
          <p:sp>
            <p:nvSpPr>
              <p:cNvPr id="60" name="Oval 59"/>
              <p:cNvSpPr/>
              <p:nvPr/>
            </p:nvSpPr>
            <p:spPr>
              <a:xfrm>
                <a:off x="6781983" y="2895600"/>
                <a:ext cx="76933"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61" name="Curved Connector 60"/>
              <p:cNvCxnSpPr>
                <a:stCxn id="60" idx="7"/>
              </p:cNvCxnSpPr>
              <p:nvPr/>
            </p:nvCxnSpPr>
            <p:spPr>
              <a:xfrm rot="16200000" flipV="1">
                <a:off x="6733188" y="2791995"/>
                <a:ext cx="162984" cy="65393"/>
              </a:xfrm>
              <a:prstGeom prst="curved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59393" name="Group 95"/>
          <p:cNvGrpSpPr>
            <a:grpSpLocks/>
          </p:cNvGrpSpPr>
          <p:nvPr/>
        </p:nvGrpSpPr>
        <p:grpSpPr bwMode="auto">
          <a:xfrm>
            <a:off x="152400" y="2895600"/>
            <a:ext cx="3962400" cy="685800"/>
            <a:chOff x="228600" y="5334000"/>
            <a:chExt cx="3962400" cy="685800"/>
          </a:xfrm>
        </p:grpSpPr>
        <p:sp>
          <p:nvSpPr>
            <p:cNvPr id="78" name="Can 77"/>
            <p:cNvSpPr/>
            <p:nvPr/>
          </p:nvSpPr>
          <p:spPr>
            <a:xfrm rot="5400000">
              <a:off x="1488282" y="4936331"/>
              <a:ext cx="400050" cy="1195387"/>
            </a:xfrm>
            <a:prstGeom prst="can">
              <a:avLst>
                <a:gd name="adj" fmla="val 28484"/>
              </a:avLst>
            </a:prstGeom>
            <a:gradFill>
              <a:gsLst>
                <a:gs pos="0">
                  <a:schemeClr val="tx1">
                    <a:lumMod val="50000"/>
                    <a:lumOff val="50000"/>
                  </a:schemeClr>
                </a:gs>
                <a:gs pos="23000">
                  <a:schemeClr val="bg1">
                    <a:lumMod val="65000"/>
                  </a:schemeClr>
                </a:gs>
                <a:gs pos="23000">
                  <a:schemeClr val="bg1">
                    <a:lumMod val="65000"/>
                  </a:schemeClr>
                </a:gs>
                <a:gs pos="50000">
                  <a:schemeClr val="bg1">
                    <a:lumMod val="85000"/>
                  </a:schemeClr>
                </a:gs>
                <a:gs pos="76000">
                  <a:schemeClr val="bg1">
                    <a:lumMod val="65000"/>
                  </a:schemeClr>
                </a:gs>
                <a:gs pos="100000">
                  <a:schemeClr val="tx1">
                    <a:lumMod val="50000"/>
                    <a:lumOff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9" name="Can 78"/>
            <p:cNvSpPr/>
            <p:nvPr/>
          </p:nvSpPr>
          <p:spPr>
            <a:xfrm rot="5400000">
              <a:off x="2683669" y="4936331"/>
              <a:ext cx="400050" cy="1195388"/>
            </a:xfrm>
            <a:prstGeom prst="can">
              <a:avLst>
                <a:gd name="adj" fmla="val 28484"/>
              </a:avLst>
            </a:prstGeom>
            <a:gradFill>
              <a:gsLst>
                <a:gs pos="0">
                  <a:schemeClr val="tx1">
                    <a:lumMod val="50000"/>
                    <a:lumOff val="50000"/>
                  </a:schemeClr>
                </a:gs>
                <a:gs pos="23000">
                  <a:schemeClr val="bg1">
                    <a:lumMod val="65000"/>
                  </a:schemeClr>
                </a:gs>
                <a:gs pos="23000">
                  <a:schemeClr val="bg1">
                    <a:lumMod val="65000"/>
                  </a:schemeClr>
                </a:gs>
                <a:gs pos="50000">
                  <a:schemeClr val="bg1">
                    <a:lumMod val="85000"/>
                  </a:schemeClr>
                </a:gs>
                <a:gs pos="76000">
                  <a:schemeClr val="bg1">
                    <a:lumMod val="65000"/>
                  </a:schemeClr>
                </a:gs>
                <a:gs pos="100000">
                  <a:schemeClr val="tx1">
                    <a:lumMod val="50000"/>
                    <a:lumOff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0" name="Rectangle 79"/>
            <p:cNvSpPr/>
            <p:nvPr/>
          </p:nvSpPr>
          <p:spPr>
            <a:xfrm>
              <a:off x="228600" y="5505450"/>
              <a:ext cx="3962400" cy="514350"/>
            </a:xfrm>
            <a:prstGeom prst="rect">
              <a:avLst/>
            </a:prstGeom>
            <a:solidFill>
              <a:schemeClr val="accent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59395" name="Group 33"/>
            <p:cNvGrpSpPr>
              <a:grpSpLocks/>
            </p:cNvGrpSpPr>
            <p:nvPr/>
          </p:nvGrpSpPr>
          <p:grpSpPr bwMode="auto">
            <a:xfrm>
              <a:off x="480181" y="5391150"/>
              <a:ext cx="62895" cy="171450"/>
              <a:chOff x="6781800" y="2743200"/>
              <a:chExt cx="76200" cy="228600"/>
            </a:xfrm>
          </p:grpSpPr>
          <p:sp>
            <p:nvSpPr>
              <p:cNvPr id="88" name="Oval 87"/>
              <p:cNvSpPr/>
              <p:nvPr/>
            </p:nvSpPr>
            <p:spPr>
              <a:xfrm>
                <a:off x="6780884" y="2895600"/>
                <a:ext cx="76933"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89" name="Curved Connector 88"/>
              <p:cNvCxnSpPr>
                <a:stCxn id="88" idx="7"/>
              </p:cNvCxnSpPr>
              <p:nvPr/>
            </p:nvCxnSpPr>
            <p:spPr>
              <a:xfrm rot="16200000" flipV="1">
                <a:off x="6732089" y="2791995"/>
                <a:ext cx="162984" cy="65393"/>
              </a:xfrm>
              <a:prstGeom prst="curved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9396" name="Group 36"/>
            <p:cNvGrpSpPr>
              <a:grpSpLocks/>
            </p:cNvGrpSpPr>
            <p:nvPr/>
          </p:nvGrpSpPr>
          <p:grpSpPr bwMode="auto">
            <a:xfrm>
              <a:off x="3876524" y="5391150"/>
              <a:ext cx="62895" cy="171450"/>
              <a:chOff x="6781800" y="2743200"/>
              <a:chExt cx="76200" cy="228600"/>
            </a:xfrm>
          </p:grpSpPr>
          <p:sp>
            <p:nvSpPr>
              <p:cNvPr id="91" name="Oval 90"/>
              <p:cNvSpPr/>
              <p:nvPr/>
            </p:nvSpPr>
            <p:spPr>
              <a:xfrm>
                <a:off x="6781983" y="2895600"/>
                <a:ext cx="76933"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2" name="Curved Connector 91"/>
              <p:cNvCxnSpPr>
                <a:stCxn id="91" idx="7"/>
              </p:cNvCxnSpPr>
              <p:nvPr/>
            </p:nvCxnSpPr>
            <p:spPr>
              <a:xfrm rot="16200000" flipV="1">
                <a:off x="6733188" y="2791995"/>
                <a:ext cx="162984" cy="65393"/>
              </a:xfrm>
              <a:prstGeom prst="curved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59398" name="TextBox 96"/>
          <p:cNvSpPr txBox="1">
            <a:spLocks noChangeArrowheads="1"/>
          </p:cNvSpPr>
          <p:nvPr/>
        </p:nvSpPr>
        <p:spPr bwMode="auto">
          <a:xfrm>
            <a:off x="4419600" y="2297113"/>
            <a:ext cx="4724400" cy="369887"/>
          </a:xfrm>
          <a:prstGeom prst="rect">
            <a:avLst/>
          </a:prstGeom>
          <a:noFill/>
          <a:ln w="9525">
            <a:noFill/>
            <a:miter lim="800000"/>
            <a:headEnd/>
            <a:tailEnd/>
          </a:ln>
        </p:spPr>
        <p:txBody>
          <a:bodyPr>
            <a:spAutoFit/>
          </a:bodyPr>
          <a:lstStyle/>
          <a:p>
            <a:r>
              <a:rPr lang="en-US"/>
              <a:t>2. NaOH deprotonates PDA (increased solubility)</a:t>
            </a:r>
          </a:p>
        </p:txBody>
      </p:sp>
      <p:sp>
        <p:nvSpPr>
          <p:cNvPr id="59399" name="TextBox 97"/>
          <p:cNvSpPr txBox="1">
            <a:spLocks noChangeArrowheads="1"/>
          </p:cNvSpPr>
          <p:nvPr/>
        </p:nvSpPr>
        <p:spPr bwMode="auto">
          <a:xfrm>
            <a:off x="4419600" y="3135313"/>
            <a:ext cx="4724400" cy="369887"/>
          </a:xfrm>
          <a:prstGeom prst="rect">
            <a:avLst/>
          </a:prstGeom>
          <a:noFill/>
          <a:ln w="9525">
            <a:noFill/>
            <a:miter lim="800000"/>
            <a:headEnd/>
            <a:tailEnd/>
          </a:ln>
        </p:spPr>
        <p:txBody>
          <a:bodyPr>
            <a:spAutoFit/>
          </a:bodyPr>
          <a:lstStyle/>
          <a:p>
            <a:r>
              <a:rPr lang="en-US"/>
              <a:t>3. SU-8 rods form ordered assemblies</a:t>
            </a:r>
          </a:p>
        </p:txBody>
      </p:sp>
      <p:sp>
        <p:nvSpPr>
          <p:cNvPr id="59400" name="TextBox 99"/>
          <p:cNvSpPr txBox="1">
            <a:spLocks noChangeArrowheads="1"/>
          </p:cNvSpPr>
          <p:nvPr/>
        </p:nvSpPr>
        <p:spPr bwMode="auto">
          <a:xfrm>
            <a:off x="381000" y="6488113"/>
            <a:ext cx="3429000" cy="338554"/>
          </a:xfrm>
          <a:prstGeom prst="rect">
            <a:avLst/>
          </a:prstGeom>
          <a:noFill/>
          <a:ln w="9525">
            <a:noFill/>
            <a:miter lim="800000"/>
            <a:headEnd/>
            <a:tailEnd/>
          </a:ln>
        </p:spPr>
        <p:txBody>
          <a:bodyPr wrap="square">
            <a:spAutoFit/>
          </a:bodyPr>
          <a:lstStyle/>
          <a:p>
            <a:r>
              <a:rPr lang="en-US" sz="1600" dirty="0" smtClean="0"/>
              <a:t>Lewandowski et al Soft Matter 2009 </a:t>
            </a:r>
            <a:endParaRPr lang="en-US" sz="1600" dirty="0"/>
          </a:p>
        </p:txBody>
      </p:sp>
      <p:pic>
        <p:nvPicPr>
          <p:cNvPr id="59401" name="Picture 69" descr="Isotherm with BAM.jpg"/>
          <p:cNvPicPr>
            <a:picLocks noChangeAspect="1" noChangeArrowheads="1"/>
          </p:cNvPicPr>
          <p:nvPr/>
        </p:nvPicPr>
        <p:blipFill>
          <a:blip r:embed="rId5" cstate="print"/>
          <a:srcRect/>
          <a:stretch>
            <a:fillRect/>
          </a:stretch>
        </p:blipFill>
        <p:spPr bwMode="auto">
          <a:xfrm>
            <a:off x="228600" y="3733800"/>
            <a:ext cx="4113213" cy="2762250"/>
          </a:xfrm>
          <a:prstGeom prst="rect">
            <a:avLst/>
          </a:prstGeom>
          <a:noFill/>
          <a:ln w="9525">
            <a:noFill/>
            <a:miter lim="800000"/>
            <a:headEnd/>
            <a:tailEnd/>
          </a:ln>
        </p:spPr>
      </p:pic>
      <p:pic>
        <p:nvPicPr>
          <p:cNvPr id="71" name="Arrest and Recovery 2.wmv">
            <a:hlinkClick r:id="" action="ppaction://media"/>
          </p:cNvPr>
          <p:cNvPicPr>
            <a:picLocks noRot="1" noChangeAspect="1"/>
          </p:cNvPicPr>
          <p:nvPr>
            <a:videoFile r:link="rId1"/>
          </p:nvPr>
        </p:nvPicPr>
        <p:blipFill>
          <a:blip r:embed="rId6" cstate="print"/>
          <a:srcRect/>
          <a:stretch>
            <a:fillRect/>
          </a:stretch>
        </p:blipFill>
        <p:spPr bwMode="auto">
          <a:xfrm>
            <a:off x="4495800" y="3657600"/>
            <a:ext cx="4800600" cy="3200400"/>
          </a:xfrm>
          <a:prstGeom prst="rect">
            <a:avLst/>
          </a:prstGeom>
          <a:noFill/>
          <a:ln w="9525">
            <a:noFill/>
            <a:miter lim="800000"/>
            <a:headEnd/>
            <a:tailEnd/>
          </a:ln>
        </p:spPr>
      </p:pic>
      <p:pic>
        <p:nvPicPr>
          <p:cNvPr id="70" name="ArrestRecoveryPDA.wmv">
            <a:hlinkClick r:id="" action="ppaction://media"/>
          </p:cNvPr>
          <p:cNvPicPr>
            <a:picLocks noRot="1" noChangeAspect="1"/>
          </p:cNvPicPr>
          <p:nvPr>
            <a:videoFile r:link="rId2"/>
          </p:nvPr>
        </p:nvPicPr>
        <p:blipFill>
          <a:blip r:embed="rId7" cstate="print"/>
          <a:stretch>
            <a:fillRect/>
          </a:stretch>
        </p:blipFill>
        <p:spPr>
          <a:xfrm>
            <a:off x="4419600" y="3657600"/>
            <a:ext cx="4876800" cy="3251200"/>
          </a:xfrm>
          <a:prstGeom prst="rect">
            <a:avLst/>
          </a:prstGeom>
        </p:spPr>
      </p:pic>
      <p:pic>
        <p:nvPicPr>
          <p:cNvPr id="72" name="ArrestRecoveryPDA.wmv">
            <a:hlinkClick r:id="" action="ppaction://media"/>
          </p:cNvPr>
          <p:cNvPicPr>
            <a:picLocks noRot="1" noChangeAspect="1"/>
          </p:cNvPicPr>
          <p:nvPr>
            <a:videoFile r:link="rId2"/>
          </p:nvPr>
        </p:nvPicPr>
        <p:blipFill>
          <a:blip r:embed="rId7" cstate="print"/>
          <a:stretch>
            <a:fillRect/>
          </a:stretch>
        </p:blipFill>
        <p:spPr>
          <a:xfrm>
            <a:off x="4419600" y="3581400"/>
            <a:ext cx="5257800" cy="3505200"/>
          </a:xfrm>
          <a:prstGeom prst="rect">
            <a:avLst/>
          </a:prstGeom>
        </p:spPr>
      </p:pic>
      <p:pic>
        <p:nvPicPr>
          <p:cNvPr id="77" name="ArrestRecoveryPDA.wmv">
            <a:hlinkClick r:id="" action="ppaction://media"/>
          </p:cNvPr>
          <p:cNvPicPr>
            <a:picLocks noRot="1" noChangeAspect="1"/>
          </p:cNvPicPr>
          <p:nvPr>
            <a:videoFile r:link="rId3"/>
          </p:nvPr>
        </p:nvPicPr>
        <p:blipFill>
          <a:blip r:embed="rId7" cstate="print"/>
          <a:stretch>
            <a:fillRect/>
          </a:stretch>
        </p:blipFill>
        <p:spPr>
          <a:xfrm>
            <a:off x="4419600" y="3581400"/>
            <a:ext cx="5219700" cy="3479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1"/>
                                        </p:tgtEl>
                                      </p:cBhvr>
                                    </p:cmd>
                                  </p:childTnLst>
                                </p:cTn>
                              </p:par>
                            </p:childTnLst>
                          </p:cTn>
                        </p:par>
                      </p:childTnLst>
                    </p:cTn>
                  </p:par>
                </p:childTnLst>
              </p:cTn>
              <p:nextCondLst>
                <p:cond evt="onClick" delay="0">
                  <p:tgtEl>
                    <p:spTgt spid="71"/>
                  </p:tgtEl>
                </p:cond>
              </p:nextCondLst>
            </p:seq>
            <p:video>
              <p:cMediaNode>
                <p:cTn id="7" fill="hold" display="0">
                  <p:stCondLst>
                    <p:cond delay="indefinite"/>
                  </p:stCondLst>
                  <p:endCondLst>
                    <p:cond evt="onNext" delay="0">
                      <p:tgtEl>
                        <p:sldTgt/>
                      </p:tgtEl>
                    </p:cond>
                    <p:cond evt="onPrev" delay="0">
                      <p:tgtEl>
                        <p:sldTgt/>
                      </p:tgtEl>
                    </p:cond>
                  </p:endCondLst>
                </p:cTn>
                <p:tgtEl>
                  <p:spTgt spid="71"/>
                </p:tgtEl>
              </p:cMediaNode>
            </p:video>
            <p:seq concurrent="1" nextAc="seek">
              <p:cTn id="8" restart="whenNotActive" fill="hold" evtFilter="cancelBubble" nodeType="interactiveSeq">
                <p:stCondLst>
                  <p:cond evt="onClick" delay="0">
                    <p:tgtEl>
                      <p:spTgt spid="7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0"/>
                                        </p:tgtEl>
                                      </p:cBhvr>
                                    </p:cmd>
                                  </p:childTnLst>
                                </p:cTn>
                              </p:par>
                            </p:childTnLst>
                          </p:cTn>
                        </p:par>
                      </p:childTnLst>
                    </p:cTn>
                  </p:par>
                </p:childTnLst>
              </p:cTn>
              <p:nextCondLst>
                <p:cond evt="onClick" delay="0">
                  <p:tgtEl>
                    <p:spTgt spid="70"/>
                  </p:tgtEl>
                </p:cond>
              </p:nextCondLst>
            </p:seq>
            <p:video>
              <p:cMediaNode>
                <p:cTn id="13" fill="hold" display="0">
                  <p:stCondLst>
                    <p:cond delay="indefinite"/>
                  </p:stCondLst>
                  <p:endCondLst>
                    <p:cond evt="onNext" delay="0">
                      <p:tgtEl>
                        <p:sldTgt/>
                      </p:tgtEl>
                    </p:cond>
                    <p:cond evt="onPrev" delay="0">
                      <p:tgtEl>
                        <p:sldTgt/>
                      </p:tgtEl>
                    </p:cond>
                  </p:endCondLst>
                </p:cTn>
                <p:tgtEl>
                  <p:spTgt spid="70"/>
                </p:tgtEl>
              </p:cMediaNode>
            </p:video>
            <p:seq concurrent="1" nextAc="seek">
              <p:cTn id="14" restart="whenNotActive" fill="hold" evtFilter="cancelBubble" nodeType="interactiveSeq">
                <p:stCondLst>
                  <p:cond evt="onClick" delay="0">
                    <p:tgtEl>
                      <p:spTgt spid="7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72"/>
                                        </p:tgtEl>
                                      </p:cBhvr>
                                    </p:cmd>
                                  </p:childTnLst>
                                </p:cTn>
                              </p:par>
                            </p:childTnLst>
                          </p:cTn>
                        </p:par>
                      </p:childTnLst>
                    </p:cTn>
                  </p:par>
                </p:childTnLst>
              </p:cTn>
              <p:nextCondLst>
                <p:cond evt="onClick" delay="0">
                  <p:tgtEl>
                    <p:spTgt spid="72"/>
                  </p:tgtEl>
                </p:cond>
              </p:nextCondLst>
            </p:seq>
            <p:video>
              <p:cMediaNode>
                <p:cTn id="19" fill="hold" display="0">
                  <p:stCondLst>
                    <p:cond delay="indefinite"/>
                  </p:stCondLst>
                  <p:endCondLst>
                    <p:cond evt="onNext" delay="0">
                      <p:tgtEl>
                        <p:sldTgt/>
                      </p:tgtEl>
                    </p:cond>
                    <p:cond evt="onPrev" delay="0">
                      <p:tgtEl>
                        <p:sldTgt/>
                      </p:tgtEl>
                    </p:cond>
                  </p:endCondLst>
                </p:cTn>
                <p:tgtEl>
                  <p:spTgt spid="72"/>
                </p:tgtEl>
              </p:cMediaNode>
            </p:video>
            <p:seq concurrent="1" nextAc="seek">
              <p:cTn id="20" restart="whenNotActive" fill="hold" evtFilter="cancelBubble" nodeType="interactiveSeq">
                <p:stCondLst>
                  <p:cond evt="onClick" delay="0">
                    <p:tgtEl>
                      <p:spTgt spid="77"/>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77"/>
                                        </p:tgtEl>
                                      </p:cBhvr>
                                    </p:cmd>
                                  </p:childTnLst>
                                </p:cTn>
                              </p:par>
                            </p:childTnLst>
                          </p:cTn>
                        </p:par>
                      </p:childTnLst>
                    </p:cTn>
                  </p:par>
                </p:childTnLst>
              </p:cTn>
              <p:nextCondLst>
                <p:cond evt="onClick" delay="0">
                  <p:tgtEl>
                    <p:spTgt spid="77"/>
                  </p:tgtEl>
                </p:cond>
              </p:nextCondLst>
            </p:seq>
            <p:video>
              <p:cMediaNode>
                <p:cTn id="25" fill="hold" display="0">
                  <p:stCondLst>
                    <p:cond delay="indefinite"/>
                  </p:stCondLst>
                  <p:endCondLst>
                    <p:cond evt="onNext" delay="0">
                      <p:tgtEl>
                        <p:sldTgt/>
                      </p:tgtEl>
                    </p:cond>
                    <p:cond evt="onPrev" delay="0">
                      <p:tgtEl>
                        <p:sldTgt/>
                      </p:tgtEl>
                    </p:cond>
                  </p:endCondLst>
                </p:cTn>
                <p:tgtEl>
                  <p:spTgt spid="77"/>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Magnet integrated into chain</a:t>
            </a:r>
            <a:endParaRPr lang="en-US" dirty="0"/>
          </a:p>
        </p:txBody>
      </p:sp>
      <p:pic>
        <p:nvPicPr>
          <p:cNvPr id="4" name="80G-100Hz-1000fps.avi">
            <a:hlinkClick r:id="" action="ppaction://media"/>
          </p:cNvPr>
          <p:cNvPicPr>
            <a:picLocks noRot="1" noChangeAspect="1"/>
          </p:cNvPicPr>
          <p:nvPr>
            <a:videoFile r:link="rId1"/>
          </p:nvPr>
        </p:nvPicPr>
        <p:blipFill>
          <a:blip r:embed="rId3" cstate="print"/>
          <a:stretch>
            <a:fillRect/>
          </a:stretch>
        </p:blipFill>
        <p:spPr>
          <a:xfrm>
            <a:off x="3505200" y="2209800"/>
            <a:ext cx="4267200" cy="4267200"/>
          </a:xfrm>
          <a:prstGeom prst="rect">
            <a:avLst/>
          </a:prstGeom>
        </p:spPr>
      </p:pic>
      <p:sp>
        <p:nvSpPr>
          <p:cNvPr id="5" name="TextBox 4"/>
          <p:cNvSpPr txBox="1"/>
          <p:nvPr/>
        </p:nvSpPr>
        <p:spPr>
          <a:xfrm>
            <a:off x="3581400" y="6488668"/>
            <a:ext cx="4343400" cy="369332"/>
          </a:xfrm>
          <a:prstGeom prst="rect">
            <a:avLst/>
          </a:prstGeom>
          <a:noFill/>
        </p:spPr>
        <p:txBody>
          <a:bodyPr wrap="square" rtlCol="0">
            <a:spAutoFit/>
          </a:bodyPr>
          <a:lstStyle/>
          <a:p>
            <a:r>
              <a:rPr lang="en-US" dirty="0" smtClean="0"/>
              <a:t>With Yao LU; w R </a:t>
            </a:r>
            <a:r>
              <a:rPr lang="en-US" dirty="0" smtClean="0"/>
              <a:t>LEHENY, unpublished</a:t>
            </a:r>
            <a:endParaRPr 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Box 56"/>
          <p:cNvSpPr txBox="1"/>
          <p:nvPr/>
        </p:nvSpPr>
        <p:spPr>
          <a:xfrm>
            <a:off x="1981200" y="2177534"/>
            <a:ext cx="2200843" cy="369332"/>
          </a:xfrm>
          <a:prstGeom prst="rect">
            <a:avLst/>
          </a:prstGeom>
          <a:noFill/>
        </p:spPr>
        <p:txBody>
          <a:bodyPr wrap="none" rtlCol="0">
            <a:spAutoFit/>
          </a:bodyPr>
          <a:lstStyle/>
          <a:p>
            <a:r>
              <a:rPr lang="en-US" dirty="0" smtClean="0"/>
              <a:t>“Polygonal” networks</a:t>
            </a:r>
            <a:endParaRPr lang="en-US" dirty="0"/>
          </a:p>
        </p:txBody>
      </p:sp>
      <p:grpSp>
        <p:nvGrpSpPr>
          <p:cNvPr id="2" name="Group 116"/>
          <p:cNvGrpSpPr>
            <a:grpSpLocks noChangeAspect="1"/>
          </p:cNvGrpSpPr>
          <p:nvPr/>
        </p:nvGrpSpPr>
        <p:grpSpPr>
          <a:xfrm>
            <a:off x="1219200" y="1197306"/>
            <a:ext cx="3069611" cy="2329788"/>
            <a:chOff x="550862" y="900607"/>
            <a:chExt cx="4678282" cy="3441744"/>
          </a:xfrm>
        </p:grpSpPr>
        <p:pic>
          <p:nvPicPr>
            <p:cNvPr id="5" name="Picture 4" descr="C:\Users\marcello\Desktop\proposals\figures\figure2.jpg"/>
            <p:cNvPicPr/>
            <p:nvPr/>
          </p:nvPicPr>
          <p:blipFill>
            <a:blip r:embed="rId3" cstate="print"/>
            <a:srcRect l="25123" r="47291"/>
            <a:stretch>
              <a:fillRect/>
            </a:stretch>
          </p:blipFill>
          <p:spPr bwMode="auto">
            <a:xfrm>
              <a:off x="550862" y="900607"/>
              <a:ext cx="4678282" cy="3441744"/>
            </a:xfrm>
            <a:prstGeom prst="rect">
              <a:avLst/>
            </a:prstGeom>
            <a:noFill/>
            <a:ln w="9525">
              <a:noFill/>
              <a:miter lim="800000"/>
              <a:headEnd/>
              <a:tailEnd/>
            </a:ln>
          </p:spPr>
        </p:pic>
        <p:cxnSp>
          <p:nvCxnSpPr>
            <p:cNvPr id="7" name="Straight Connector 6"/>
            <p:cNvCxnSpPr/>
            <p:nvPr/>
          </p:nvCxnSpPr>
          <p:spPr>
            <a:xfrm>
              <a:off x="2046760" y="1802483"/>
              <a:ext cx="428123" cy="1426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2199160" y="2159206"/>
              <a:ext cx="428123" cy="18708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5400000" flipH="1" flipV="1">
              <a:off x="1783476" y="1927636"/>
              <a:ext cx="374168" cy="1524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894360" y="2190920"/>
              <a:ext cx="304800" cy="15695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rot="16200000" flipV="1">
              <a:off x="2379856" y="1911779"/>
              <a:ext cx="342454" cy="1524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16200000" flipV="1">
              <a:off x="2532256" y="2442905"/>
              <a:ext cx="342454" cy="1524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16200000" flipV="1">
              <a:off x="3060513" y="2285947"/>
              <a:ext cx="342454" cy="1524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rot="10800000">
              <a:off x="2779686" y="2718871"/>
              <a:ext cx="375855" cy="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rot="5400000">
              <a:off x="3138991" y="2549923"/>
              <a:ext cx="185500" cy="15240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rot="10800000" flipV="1">
              <a:off x="2974597" y="2190921"/>
              <a:ext cx="180944" cy="15695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rot="10800000">
              <a:off x="2639415" y="2346292"/>
              <a:ext cx="335182" cy="15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rot="10800000">
              <a:off x="3522007" y="2271975"/>
              <a:ext cx="351414" cy="26139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rot="10800000">
              <a:off x="3521213" y="1651472"/>
              <a:ext cx="504608" cy="16528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rot="5400000" flipH="1" flipV="1">
              <a:off x="3239897" y="1932788"/>
              <a:ext cx="564220"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rot="5400000" flipH="1" flipV="1">
              <a:off x="3704123" y="2328504"/>
              <a:ext cx="338596"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rot="5400000" flipH="1" flipV="1">
              <a:off x="3756991" y="1919708"/>
              <a:ext cx="388437" cy="1539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rot="10800000">
              <a:off x="3155542" y="2718875"/>
              <a:ext cx="528255" cy="35354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rot="16200000" flipV="1">
              <a:off x="3274925" y="3433620"/>
              <a:ext cx="177760" cy="11172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rot="10800000">
              <a:off x="3037137" y="3399015"/>
              <a:ext cx="236806"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rot="16200000" flipV="1">
              <a:off x="2581967" y="2874699"/>
              <a:ext cx="353544" cy="4189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rot="16200000" flipV="1">
              <a:off x="2755589" y="3096519"/>
              <a:ext cx="326596" cy="27839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rot="5400000" flipH="1" flipV="1">
              <a:off x="3349533" y="3244099"/>
              <a:ext cx="505944" cy="16258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rot="5400000" flipH="1" flipV="1">
              <a:off x="1301942" y="2345095"/>
              <a:ext cx="519225" cy="17125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V="1">
              <a:off x="1204785" y="2690332"/>
              <a:ext cx="689577" cy="3820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rot="5400000" flipH="1" flipV="1">
              <a:off x="1875536" y="2366708"/>
              <a:ext cx="342452" cy="30479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flipV="1">
              <a:off x="1647180" y="2190920"/>
              <a:ext cx="304800" cy="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rot="5400000" flipH="1" flipV="1">
              <a:off x="928117" y="2795751"/>
              <a:ext cx="382085" cy="17125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rot="10800000">
              <a:off x="1205579" y="2719665"/>
              <a:ext cx="270350"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rot="10800000">
              <a:off x="1033534" y="3070830"/>
              <a:ext cx="270350"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rot="16200000" flipH="1">
              <a:off x="2158660" y="1486259"/>
              <a:ext cx="356723" cy="27572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a:off x="2474883" y="1802482"/>
              <a:ext cx="583202" cy="2735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rot="5400000" flipH="1" flipV="1">
              <a:off x="3260769" y="1389440"/>
              <a:ext cx="420931" cy="10313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flipV="1">
              <a:off x="3103973" y="1651472"/>
              <a:ext cx="315695" cy="17836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rot="16200000" flipV="1">
              <a:off x="2091552" y="1338149"/>
              <a:ext cx="215218" cy="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rot="5400000">
              <a:off x="1397463" y="3150886"/>
              <a:ext cx="328185" cy="17125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rot="16200000" flipH="1">
              <a:off x="1472393" y="2896040"/>
              <a:ext cx="349576" cy="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a:off x="1141660" y="3245026"/>
              <a:ext cx="324447" cy="15398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rot="16200000" flipH="1">
              <a:off x="1719571" y="3419813"/>
              <a:ext cx="349576" cy="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rot="5400000">
              <a:off x="1297601" y="3426101"/>
              <a:ext cx="174789" cy="16221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rot="5400000">
              <a:off x="1592322" y="3734424"/>
              <a:ext cx="441853" cy="16221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rot="16200000" flipH="1">
              <a:off x="1446180" y="3881594"/>
              <a:ext cx="220924" cy="18107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1" name="Straight Connector 120"/>
            <p:cNvCxnSpPr/>
            <p:nvPr/>
          </p:nvCxnSpPr>
          <p:spPr>
            <a:xfrm>
              <a:off x="1618637" y="3187950"/>
              <a:ext cx="284747" cy="8431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a:off x="1285823" y="3597192"/>
              <a:ext cx="284747" cy="8431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6" name="Straight Connector 125"/>
            <p:cNvCxnSpPr/>
            <p:nvPr/>
          </p:nvCxnSpPr>
          <p:spPr>
            <a:xfrm rot="5400000">
              <a:off x="1453339" y="3715901"/>
              <a:ext cx="111283" cy="9464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131" name="Title 1"/>
          <p:cNvSpPr txBox="1">
            <a:spLocks/>
          </p:cNvSpPr>
          <p:nvPr/>
        </p:nvSpPr>
        <p:spPr>
          <a:xfrm>
            <a:off x="0" y="-152400"/>
            <a:ext cx="6248400" cy="865314"/>
          </a:xfrm>
          <a:prstGeom prst="rect">
            <a:avLst/>
          </a:prstGeom>
        </p:spPr>
        <p:txBody>
          <a:bodyPr vert="horz" lIns="91440" tIns="45720" rIns="91440" bIns="45720" rtlCol="0" anchor="ctr">
            <a:normAutofit fontScale="92500"/>
          </a:bodyPr>
          <a:lstStyle/>
          <a:p>
            <a:pPr marL="0" marR="0" lvl="0" indent="0" defTabSz="457200" rtl="0" eaLnBrk="1" fontAlgn="auto" latinLnBrk="0" hangingPunct="1">
              <a:lnSpc>
                <a:spcPct val="100000"/>
              </a:lnSpc>
              <a:spcBef>
                <a:spcPct val="0"/>
              </a:spcBef>
              <a:spcAft>
                <a:spcPts val="0"/>
              </a:spcAft>
              <a:buClrTx/>
              <a:buSzTx/>
              <a:buFontTx/>
              <a:buNone/>
              <a:tabLst/>
              <a:defRPr/>
            </a:pPr>
            <a:r>
              <a:rPr lang="en-US" sz="3200" b="1" dirty="0" smtClean="0">
                <a:solidFill>
                  <a:srgbClr val="0000FF"/>
                </a:solidFill>
                <a:latin typeface="Chalkboard"/>
                <a:ea typeface="+mj-ea"/>
                <a:cs typeface="Chalkboard"/>
              </a:rPr>
              <a:t>Microstructure: rod-like particles</a:t>
            </a:r>
            <a:endParaRPr kumimoji="0" lang="en-US" sz="3200" b="1" u="none" strike="noStrike" kern="1200" cap="none" spc="0" normalizeH="0" baseline="0" noProof="0" dirty="0" smtClean="0">
              <a:ln>
                <a:noFill/>
              </a:ln>
              <a:solidFill>
                <a:srgbClr val="0000FF"/>
              </a:solidFill>
              <a:effectLst/>
              <a:uLnTx/>
              <a:uFillTx/>
              <a:latin typeface="Chalkboard"/>
              <a:ea typeface="+mj-ea"/>
              <a:cs typeface="Chalkboard"/>
            </a:endParaRPr>
          </a:p>
        </p:txBody>
      </p:sp>
      <p:sp>
        <p:nvSpPr>
          <p:cNvPr id="122" name="TextBox 121"/>
          <p:cNvSpPr txBox="1"/>
          <p:nvPr/>
        </p:nvSpPr>
        <p:spPr>
          <a:xfrm>
            <a:off x="1219200" y="3581400"/>
            <a:ext cx="1215297" cy="369332"/>
          </a:xfrm>
          <a:prstGeom prst="rect">
            <a:avLst/>
          </a:prstGeom>
          <a:noFill/>
        </p:spPr>
        <p:txBody>
          <a:bodyPr wrap="none" rtlCol="0">
            <a:spAutoFit/>
          </a:bodyPr>
          <a:lstStyle/>
          <a:p>
            <a:r>
              <a:rPr lang="en-US" dirty="0" smtClean="0"/>
              <a:t>“Bamboo ”</a:t>
            </a:r>
            <a:endParaRPr lang="en-US" dirty="0"/>
          </a:p>
        </p:txBody>
      </p:sp>
      <p:pic>
        <p:nvPicPr>
          <p:cNvPr id="125" name="Picture 11"/>
          <p:cNvPicPr>
            <a:picLocks noChangeAspect="1" noChangeArrowheads="1"/>
          </p:cNvPicPr>
          <p:nvPr/>
        </p:nvPicPr>
        <p:blipFill>
          <a:blip r:embed="rId4" cstate="print"/>
          <a:srcRect/>
          <a:stretch>
            <a:fillRect/>
          </a:stretch>
        </p:blipFill>
        <p:spPr bwMode="auto">
          <a:xfrm>
            <a:off x="990600" y="3973370"/>
            <a:ext cx="3276600" cy="2164694"/>
          </a:xfrm>
          <a:prstGeom prst="rect">
            <a:avLst/>
          </a:prstGeom>
          <a:noFill/>
          <a:ln w="9525">
            <a:solidFill>
              <a:srgbClr val="C40815"/>
            </a:solidFill>
            <a:prstDash val="sysDot"/>
            <a:miter lim="800000"/>
            <a:headEnd/>
            <a:tailEnd/>
          </a:ln>
        </p:spPr>
      </p:pic>
      <p:sp>
        <p:nvSpPr>
          <p:cNvPr id="127" name="TextBox 126"/>
          <p:cNvSpPr txBox="1"/>
          <p:nvPr/>
        </p:nvSpPr>
        <p:spPr>
          <a:xfrm>
            <a:off x="1295400" y="6172200"/>
            <a:ext cx="1916585" cy="369332"/>
          </a:xfrm>
          <a:prstGeom prst="rect">
            <a:avLst/>
          </a:prstGeom>
          <a:noFill/>
        </p:spPr>
        <p:txBody>
          <a:bodyPr wrap="none" rtlCol="0">
            <a:spAutoFit/>
          </a:bodyPr>
          <a:lstStyle/>
          <a:p>
            <a:r>
              <a:rPr lang="en-US" dirty="0" smtClean="0"/>
              <a:t>Rectangular arrays</a:t>
            </a:r>
            <a:endParaRPr lang="en-US" dirty="0"/>
          </a:p>
        </p:txBody>
      </p:sp>
      <p:pic>
        <p:nvPicPr>
          <p:cNvPr id="54" name="Picture 53" descr="SNAP-101733-0023-1.JPG"/>
          <p:cNvPicPr>
            <a:picLocks noChangeAspect="1"/>
          </p:cNvPicPr>
          <p:nvPr/>
        </p:nvPicPr>
        <p:blipFill>
          <a:blip r:embed="rId5" cstate="print"/>
          <a:stretch>
            <a:fillRect/>
          </a:stretch>
        </p:blipFill>
        <p:spPr>
          <a:xfrm>
            <a:off x="1066800" y="1152679"/>
            <a:ext cx="3245057" cy="2419042"/>
          </a:xfrm>
          <a:prstGeom prst="rect">
            <a:avLst/>
          </a:prstGeom>
        </p:spPr>
      </p:pic>
      <p:sp>
        <p:nvSpPr>
          <p:cNvPr id="56" name="TextBox 55"/>
          <p:cNvSpPr txBox="1"/>
          <p:nvPr/>
        </p:nvSpPr>
        <p:spPr>
          <a:xfrm>
            <a:off x="1752600" y="4114800"/>
            <a:ext cx="2396682" cy="338554"/>
          </a:xfrm>
          <a:prstGeom prst="rect">
            <a:avLst/>
          </a:prstGeom>
          <a:noFill/>
        </p:spPr>
        <p:txBody>
          <a:bodyPr wrap="none" rtlCol="0">
            <a:spAutoFit/>
          </a:bodyPr>
          <a:lstStyle/>
          <a:p>
            <a:r>
              <a:rPr lang="en-US" sz="1600" dirty="0" smtClean="0">
                <a:ln>
                  <a:solidFill>
                    <a:srgbClr val="FF0000"/>
                  </a:solidFill>
                </a:ln>
                <a:solidFill>
                  <a:srgbClr val="FF0000"/>
                </a:solidFill>
              </a:rPr>
              <a:t>water-in-oil emulsion drop</a:t>
            </a:r>
            <a:endParaRPr lang="en-US" sz="1600" dirty="0">
              <a:ln>
                <a:solidFill>
                  <a:srgbClr val="FF0000"/>
                </a:solidFill>
              </a:ln>
              <a:solidFill>
                <a:srgbClr val="FF0000"/>
              </a:solidFill>
            </a:endParaRPr>
          </a:p>
        </p:txBody>
      </p:sp>
      <p:pic>
        <p:nvPicPr>
          <p:cNvPr id="61" name="Picture 60" descr="JAN VERMANT ELLIPSES WORMY CHAINS.jpg"/>
          <p:cNvPicPr>
            <a:picLocks noChangeAspect="1"/>
          </p:cNvPicPr>
          <p:nvPr/>
        </p:nvPicPr>
        <p:blipFill>
          <a:blip r:embed="rId6" cstate="print"/>
          <a:srcRect l="14286" t="7143" r="9524"/>
          <a:stretch>
            <a:fillRect/>
          </a:stretch>
        </p:blipFill>
        <p:spPr>
          <a:xfrm rot="5400000">
            <a:off x="5448300" y="876300"/>
            <a:ext cx="2438400" cy="2971800"/>
          </a:xfrm>
          <a:prstGeom prst="rect">
            <a:avLst/>
          </a:prstGeom>
        </p:spPr>
      </p:pic>
      <p:cxnSp>
        <p:nvCxnSpPr>
          <p:cNvPr id="65" name="Straight Connector 64"/>
          <p:cNvCxnSpPr/>
          <p:nvPr/>
        </p:nvCxnSpPr>
        <p:spPr>
          <a:xfrm rot="5400000">
            <a:off x="3276600" y="2362200"/>
            <a:ext cx="3048000" cy="0"/>
          </a:xfrm>
          <a:prstGeom prst="line">
            <a:avLst/>
          </a:prstGeom>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1066800" y="647700"/>
            <a:ext cx="1371600" cy="461665"/>
          </a:xfrm>
          <a:prstGeom prst="rect">
            <a:avLst/>
          </a:prstGeom>
          <a:noFill/>
        </p:spPr>
        <p:txBody>
          <a:bodyPr wrap="square" rtlCol="0">
            <a:spAutoFit/>
          </a:bodyPr>
          <a:lstStyle/>
          <a:p>
            <a:r>
              <a:rPr lang="en-US" sz="2400" b="1" dirty="0" smtClean="0"/>
              <a:t>cylinders</a:t>
            </a:r>
            <a:endParaRPr lang="en-US" b="1" dirty="0"/>
          </a:p>
        </p:txBody>
      </p:sp>
      <p:sp>
        <p:nvSpPr>
          <p:cNvPr id="67" name="TextBox 66"/>
          <p:cNvSpPr txBox="1"/>
          <p:nvPr/>
        </p:nvSpPr>
        <p:spPr>
          <a:xfrm>
            <a:off x="5181600" y="609600"/>
            <a:ext cx="1371600" cy="461665"/>
          </a:xfrm>
          <a:prstGeom prst="rect">
            <a:avLst/>
          </a:prstGeom>
          <a:noFill/>
        </p:spPr>
        <p:txBody>
          <a:bodyPr wrap="square" rtlCol="0">
            <a:spAutoFit/>
          </a:bodyPr>
          <a:lstStyle/>
          <a:p>
            <a:r>
              <a:rPr lang="en-US" sz="2400" b="1" dirty="0" smtClean="0"/>
              <a:t>ellipsoids</a:t>
            </a:r>
            <a:endParaRPr lang="en-US" b="1" dirty="0"/>
          </a:p>
        </p:txBody>
      </p:sp>
      <p:sp>
        <p:nvSpPr>
          <p:cNvPr id="69" name="TextBox 68"/>
          <p:cNvSpPr txBox="1"/>
          <p:nvPr/>
        </p:nvSpPr>
        <p:spPr>
          <a:xfrm>
            <a:off x="5257800" y="3657600"/>
            <a:ext cx="3050066" cy="584775"/>
          </a:xfrm>
          <a:prstGeom prst="rect">
            <a:avLst/>
          </a:prstGeom>
          <a:noFill/>
        </p:spPr>
        <p:txBody>
          <a:bodyPr wrap="none" rtlCol="0">
            <a:spAutoFit/>
          </a:bodyPr>
          <a:lstStyle/>
          <a:p>
            <a:r>
              <a:rPr lang="en-US" dirty="0" smtClean="0"/>
              <a:t>“Wormy ” chains- Jan </a:t>
            </a:r>
            <a:r>
              <a:rPr lang="en-US" dirty="0" err="1" smtClean="0"/>
              <a:t>Vermant</a:t>
            </a:r>
            <a:endParaRPr lang="en-US" dirty="0" smtClean="0"/>
          </a:p>
          <a:p>
            <a:r>
              <a:rPr lang="en-US" sz="1400" dirty="0" smtClean="0"/>
              <a:t>Private </a:t>
            </a:r>
            <a:r>
              <a:rPr lang="en-US" sz="1400" dirty="0" err="1" smtClean="0"/>
              <a:t>commun</a:t>
            </a:r>
            <a:endParaRPr lang="en-US" dirty="0"/>
          </a:p>
        </p:txBody>
      </p:sp>
      <p:sp>
        <p:nvSpPr>
          <p:cNvPr id="63" name="TextBox 62"/>
          <p:cNvSpPr txBox="1"/>
          <p:nvPr/>
        </p:nvSpPr>
        <p:spPr>
          <a:xfrm>
            <a:off x="5105400" y="5562600"/>
            <a:ext cx="4038600" cy="1077218"/>
          </a:xfrm>
          <a:prstGeom prst="rect">
            <a:avLst/>
          </a:prstGeom>
          <a:noFill/>
        </p:spPr>
        <p:txBody>
          <a:bodyPr wrap="square" rtlCol="0">
            <a:spAutoFit/>
          </a:bodyPr>
          <a:lstStyle/>
          <a:p>
            <a:r>
              <a:rPr lang="en-US" sz="2400" b="1" dirty="0" smtClean="0"/>
              <a:t>vs. </a:t>
            </a:r>
            <a:r>
              <a:rPr lang="en-US" sz="2400" b="1" dirty="0" err="1" smtClean="0"/>
              <a:t>sphero</a:t>
            </a:r>
            <a:r>
              <a:rPr lang="en-US" sz="2400" b="1" dirty="0" smtClean="0"/>
              <a:t>-cylinders</a:t>
            </a:r>
          </a:p>
          <a:p>
            <a:r>
              <a:rPr lang="en-US" sz="2000" b="1" dirty="0" smtClean="0"/>
              <a:t> </a:t>
            </a:r>
            <a:r>
              <a:rPr lang="en-US" sz="2000" dirty="0" smtClean="0"/>
              <a:t>no deformation</a:t>
            </a:r>
          </a:p>
          <a:p>
            <a:r>
              <a:rPr lang="en-US" sz="2000" dirty="0" smtClean="0"/>
              <a:t> no interactions</a:t>
            </a:r>
            <a:endParaRPr lang="en-US" sz="1600" dirty="0"/>
          </a:p>
        </p:txBody>
      </p:sp>
      <p:grpSp>
        <p:nvGrpSpPr>
          <p:cNvPr id="75" name="Group 74"/>
          <p:cNvGrpSpPr/>
          <p:nvPr/>
        </p:nvGrpSpPr>
        <p:grpSpPr>
          <a:xfrm>
            <a:off x="4953000" y="4800600"/>
            <a:ext cx="1752600" cy="533400"/>
            <a:chOff x="5257800" y="4800600"/>
            <a:chExt cx="1752600" cy="533400"/>
          </a:xfrm>
        </p:grpSpPr>
        <p:sp>
          <p:nvSpPr>
            <p:cNvPr id="71" name="Oval 70"/>
            <p:cNvSpPr/>
            <p:nvPr/>
          </p:nvSpPr>
          <p:spPr>
            <a:xfrm>
              <a:off x="5257800" y="4800600"/>
              <a:ext cx="533400" cy="533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5486400" y="4800600"/>
              <a:ext cx="1219200" cy="53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6477000" y="4800600"/>
              <a:ext cx="533400" cy="533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8" name="Straight Connector 77"/>
          <p:cNvCxnSpPr/>
          <p:nvPr/>
        </p:nvCxnSpPr>
        <p:spPr>
          <a:xfrm>
            <a:off x="4724400" y="4953000"/>
            <a:ext cx="3124200" cy="0"/>
          </a:xfrm>
          <a:prstGeom prst="line">
            <a:avLst/>
          </a:prstGeom>
        </p:spPr>
        <p:style>
          <a:lnRef idx="1">
            <a:schemeClr val="accent1"/>
          </a:lnRef>
          <a:fillRef idx="0">
            <a:schemeClr val="accent1"/>
          </a:fillRef>
          <a:effectRef idx="0">
            <a:schemeClr val="accent1"/>
          </a:effectRef>
          <a:fontRef idx="minor">
            <a:schemeClr val="tx1"/>
          </a:fontRef>
        </p:style>
      </p:cxnSp>
      <p:sp>
        <p:nvSpPr>
          <p:cNvPr id="80" name="Oval 79"/>
          <p:cNvSpPr/>
          <p:nvPr/>
        </p:nvSpPr>
        <p:spPr>
          <a:xfrm>
            <a:off x="7010400" y="4800600"/>
            <a:ext cx="685800" cy="533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685800" y="-152400"/>
            <a:ext cx="7772400" cy="1143000"/>
          </a:xfrm>
        </p:spPr>
        <p:txBody>
          <a:bodyPr/>
          <a:lstStyle/>
          <a:p>
            <a:pPr eaLnBrk="1" hangingPunct="1"/>
            <a:r>
              <a:rPr lang="en-US" smtClean="0"/>
              <a:t>Other shapes: Fourier modes</a:t>
            </a:r>
          </a:p>
        </p:txBody>
      </p:sp>
      <p:sp>
        <p:nvSpPr>
          <p:cNvPr id="56323" name="Content Placeholder 2"/>
          <p:cNvSpPr>
            <a:spLocks noGrp="1"/>
          </p:cNvSpPr>
          <p:nvPr>
            <p:ph idx="1"/>
          </p:nvPr>
        </p:nvSpPr>
        <p:spPr>
          <a:xfrm>
            <a:off x="0" y="1600200"/>
            <a:ext cx="4316413" cy="4648200"/>
          </a:xfrm>
        </p:spPr>
        <p:txBody>
          <a:bodyPr>
            <a:normAutofit lnSpcReduction="10000"/>
          </a:bodyPr>
          <a:lstStyle/>
          <a:p>
            <a:pPr eaLnBrk="1" hangingPunct="1">
              <a:lnSpc>
                <a:spcPct val="80000"/>
              </a:lnSpc>
            </a:pPr>
            <a:r>
              <a:rPr lang="en-US" sz="2700" smtClean="0"/>
              <a:t>Lucassen </a:t>
            </a:r>
          </a:p>
          <a:p>
            <a:pPr eaLnBrk="1" hangingPunct="1">
              <a:lnSpc>
                <a:spcPct val="80000"/>
              </a:lnSpc>
              <a:buFont typeface="Arial" charset="0"/>
              <a:buNone/>
            </a:pPr>
            <a:r>
              <a:rPr lang="en-US" sz="1600" smtClean="0"/>
              <a:t>Colloids and Surfaces 65, 1992</a:t>
            </a:r>
          </a:p>
          <a:p>
            <a:pPr eaLnBrk="1" hangingPunct="1">
              <a:lnSpc>
                <a:spcPct val="80000"/>
              </a:lnSpc>
            </a:pPr>
            <a:endParaRPr lang="en-US" sz="2700" smtClean="0"/>
          </a:p>
          <a:p>
            <a:pPr lvl="1" eaLnBrk="1" hangingPunct="1">
              <a:lnSpc>
                <a:spcPct val="80000"/>
              </a:lnSpc>
            </a:pPr>
            <a:r>
              <a:rPr lang="en-US" sz="2400" smtClean="0"/>
              <a:t>Interaction between sinusoidal contact lines</a:t>
            </a:r>
          </a:p>
          <a:p>
            <a:pPr lvl="1" eaLnBrk="1" hangingPunct="1">
              <a:lnSpc>
                <a:spcPct val="80000"/>
              </a:lnSpc>
            </a:pPr>
            <a:r>
              <a:rPr lang="en-US" sz="2400" smtClean="0"/>
              <a:t>liquid-vapor surface area minimized	</a:t>
            </a:r>
          </a:p>
          <a:p>
            <a:pPr lvl="1" eaLnBrk="1" hangingPunct="1">
              <a:lnSpc>
                <a:spcPct val="80000"/>
              </a:lnSpc>
              <a:buFont typeface="Arial" charset="0"/>
              <a:buNone/>
            </a:pPr>
            <a:r>
              <a:rPr lang="en-US" sz="2400" smtClean="0"/>
              <a:t>		</a:t>
            </a:r>
            <a:r>
              <a:rPr lang="en-US" sz="2000" smtClean="0"/>
              <a:t>Frequency</a:t>
            </a:r>
          </a:p>
          <a:p>
            <a:pPr lvl="1" eaLnBrk="1" hangingPunct="1">
              <a:lnSpc>
                <a:spcPct val="80000"/>
              </a:lnSpc>
              <a:buFont typeface="Arial" charset="0"/>
              <a:buNone/>
            </a:pPr>
            <a:r>
              <a:rPr lang="en-US" sz="2000" smtClean="0"/>
              <a:t>		Amplitude</a:t>
            </a:r>
          </a:p>
          <a:p>
            <a:pPr lvl="1" eaLnBrk="1" hangingPunct="1">
              <a:lnSpc>
                <a:spcPct val="80000"/>
              </a:lnSpc>
              <a:buFont typeface="Arial" charset="0"/>
              <a:buNone/>
            </a:pPr>
            <a:r>
              <a:rPr lang="en-US" sz="2000" smtClean="0"/>
              <a:t>		In phase</a:t>
            </a:r>
            <a:endParaRPr lang="en-US" sz="2400" smtClean="0"/>
          </a:p>
          <a:p>
            <a:pPr lvl="1" eaLnBrk="1" hangingPunct="1">
              <a:lnSpc>
                <a:spcPct val="80000"/>
              </a:lnSpc>
            </a:pPr>
            <a:r>
              <a:rPr lang="en-US" sz="2400" smtClean="0"/>
              <a:t>Particles end face registry</a:t>
            </a:r>
          </a:p>
          <a:p>
            <a:pPr lvl="2" eaLnBrk="1" hangingPunct="1">
              <a:lnSpc>
                <a:spcPct val="80000"/>
              </a:lnSpc>
              <a:buFont typeface="Arial" charset="0"/>
              <a:buNone/>
            </a:pPr>
            <a:r>
              <a:rPr lang="en-US" sz="2000" smtClean="0"/>
              <a:t>Particle Recognition</a:t>
            </a:r>
          </a:p>
          <a:p>
            <a:pPr lvl="1" eaLnBrk="1" hangingPunct="1">
              <a:lnSpc>
                <a:spcPct val="80000"/>
              </a:lnSpc>
              <a:buFont typeface="Arial" charset="0"/>
              <a:buNone/>
            </a:pPr>
            <a:endParaRPr lang="en-US" sz="2000" smtClean="0"/>
          </a:p>
          <a:p>
            <a:pPr lvl="1" eaLnBrk="1" hangingPunct="1">
              <a:lnSpc>
                <a:spcPct val="80000"/>
              </a:lnSpc>
              <a:buFont typeface="Arial" charset="0"/>
              <a:buNone/>
            </a:pPr>
            <a:r>
              <a:rPr lang="en-US" sz="2400" smtClean="0"/>
              <a:t>		</a:t>
            </a:r>
          </a:p>
        </p:txBody>
      </p:sp>
      <p:pic>
        <p:nvPicPr>
          <p:cNvPr id="19460" name="Picture 97" descr="out of phase sine.jpg"/>
          <p:cNvPicPr>
            <a:picLocks noChangeAspect="1"/>
          </p:cNvPicPr>
          <p:nvPr/>
        </p:nvPicPr>
        <p:blipFill>
          <a:blip r:embed="rId3" cstate="print"/>
          <a:srcRect/>
          <a:stretch>
            <a:fillRect/>
          </a:stretch>
        </p:blipFill>
        <p:spPr bwMode="auto">
          <a:xfrm>
            <a:off x="4419600" y="1676400"/>
            <a:ext cx="4533900" cy="4265613"/>
          </a:xfrm>
          <a:prstGeom prst="rect">
            <a:avLst/>
          </a:prstGeom>
          <a:noFill/>
          <a:ln w="9525">
            <a:noFill/>
            <a:miter lim="800000"/>
            <a:headEnd/>
            <a:tailEnd/>
          </a:ln>
        </p:spPr>
      </p:pic>
      <p:grpSp>
        <p:nvGrpSpPr>
          <p:cNvPr id="2" name="Group 23"/>
          <p:cNvGrpSpPr>
            <a:grpSpLocks/>
          </p:cNvGrpSpPr>
          <p:nvPr/>
        </p:nvGrpSpPr>
        <p:grpSpPr bwMode="auto">
          <a:xfrm>
            <a:off x="5257800" y="1143000"/>
            <a:ext cx="3352800" cy="5181600"/>
            <a:chOff x="5257800" y="1143000"/>
            <a:chExt cx="3352800" cy="5181600"/>
          </a:xfrm>
        </p:grpSpPr>
        <p:grpSp>
          <p:nvGrpSpPr>
            <p:cNvPr id="3" name="Group 4"/>
            <p:cNvGrpSpPr>
              <a:grpSpLocks/>
            </p:cNvGrpSpPr>
            <p:nvPr/>
          </p:nvGrpSpPr>
          <p:grpSpPr bwMode="auto">
            <a:xfrm>
              <a:off x="5257800" y="1143000"/>
              <a:ext cx="3352800" cy="2057400"/>
              <a:chOff x="3886200" y="1067594"/>
              <a:chExt cx="3352800" cy="2057400"/>
            </a:xfrm>
          </p:grpSpPr>
          <p:grpSp>
            <p:nvGrpSpPr>
              <p:cNvPr id="4" name="Group 5"/>
              <p:cNvGrpSpPr>
                <a:grpSpLocks/>
              </p:cNvGrpSpPr>
              <p:nvPr/>
            </p:nvGrpSpPr>
            <p:grpSpPr bwMode="auto">
              <a:xfrm>
                <a:off x="3886200" y="1295400"/>
                <a:ext cx="2666999" cy="762000"/>
                <a:chOff x="0" y="1371600"/>
                <a:chExt cx="7620000" cy="2438400"/>
              </a:xfrm>
            </p:grpSpPr>
            <p:sp>
              <p:nvSpPr>
                <p:cNvPr id="12" name="Freeform 3"/>
                <p:cNvSpPr/>
                <p:nvPr/>
              </p:nvSpPr>
              <p:spPr>
                <a:xfrm>
                  <a:off x="0" y="1369062"/>
                  <a:ext cx="3832681" cy="2412998"/>
                </a:xfrm>
                <a:custGeom>
                  <a:avLst/>
                  <a:gdLst>
                    <a:gd name="connsiteX0" fmla="*/ 0 w 3834581"/>
                    <a:gd name="connsiteY0" fmla="*/ 1342103 h 2411361"/>
                    <a:gd name="connsiteX1" fmla="*/ 88491 w 3834581"/>
                    <a:gd name="connsiteY1" fmla="*/ 1091380 h 2411361"/>
                    <a:gd name="connsiteX2" fmla="*/ 206478 w 3834581"/>
                    <a:gd name="connsiteY2" fmla="*/ 825909 h 2411361"/>
                    <a:gd name="connsiteX3" fmla="*/ 353962 w 3834581"/>
                    <a:gd name="connsiteY3" fmla="*/ 604683 h 2411361"/>
                    <a:gd name="connsiteX4" fmla="*/ 516194 w 3834581"/>
                    <a:gd name="connsiteY4" fmla="*/ 368709 h 2411361"/>
                    <a:gd name="connsiteX5" fmla="*/ 737420 w 3834581"/>
                    <a:gd name="connsiteY5" fmla="*/ 147483 h 2411361"/>
                    <a:gd name="connsiteX6" fmla="*/ 1002891 w 3834581"/>
                    <a:gd name="connsiteY6" fmla="*/ 29496 h 2411361"/>
                    <a:gd name="connsiteX7" fmla="*/ 1253613 w 3834581"/>
                    <a:gd name="connsiteY7" fmla="*/ 14748 h 2411361"/>
                    <a:gd name="connsiteX8" fmla="*/ 1533833 w 3834581"/>
                    <a:gd name="connsiteY8" fmla="*/ 117987 h 2411361"/>
                    <a:gd name="connsiteX9" fmla="*/ 1755058 w 3834581"/>
                    <a:gd name="connsiteY9" fmla="*/ 353961 h 2411361"/>
                    <a:gd name="connsiteX10" fmla="*/ 1946787 w 3834581"/>
                    <a:gd name="connsiteY10" fmla="*/ 707922 h 2411361"/>
                    <a:gd name="connsiteX11" fmla="*/ 2109020 w 3834581"/>
                    <a:gd name="connsiteY11" fmla="*/ 1238864 h 2411361"/>
                    <a:gd name="connsiteX12" fmla="*/ 2256504 w 3834581"/>
                    <a:gd name="connsiteY12" fmla="*/ 1725561 h 2411361"/>
                    <a:gd name="connsiteX13" fmla="*/ 2374491 w 3834581"/>
                    <a:gd name="connsiteY13" fmla="*/ 2020529 h 2411361"/>
                    <a:gd name="connsiteX14" fmla="*/ 2551471 w 3834581"/>
                    <a:gd name="connsiteY14" fmla="*/ 2241754 h 2411361"/>
                    <a:gd name="connsiteX15" fmla="*/ 2757949 w 3834581"/>
                    <a:gd name="connsiteY15" fmla="*/ 2374490 h 2411361"/>
                    <a:gd name="connsiteX16" fmla="*/ 2979175 w 3834581"/>
                    <a:gd name="connsiteY16" fmla="*/ 2403987 h 2411361"/>
                    <a:gd name="connsiteX17" fmla="*/ 3229897 w 3834581"/>
                    <a:gd name="connsiteY17" fmla="*/ 2330245 h 2411361"/>
                    <a:gd name="connsiteX18" fmla="*/ 3451123 w 3834581"/>
                    <a:gd name="connsiteY18" fmla="*/ 2123767 h 2411361"/>
                    <a:gd name="connsiteX19" fmla="*/ 3628104 w 3834581"/>
                    <a:gd name="connsiteY19" fmla="*/ 1843548 h 2411361"/>
                    <a:gd name="connsiteX20" fmla="*/ 3760839 w 3834581"/>
                    <a:gd name="connsiteY20" fmla="*/ 1519083 h 2411361"/>
                    <a:gd name="connsiteX21" fmla="*/ 3834581 w 3834581"/>
                    <a:gd name="connsiteY21" fmla="*/ 1238864 h 241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34581" h="2411361">
                      <a:moveTo>
                        <a:pt x="0" y="1342103"/>
                      </a:moveTo>
                      <a:cubicBezTo>
                        <a:pt x="27039" y="1259757"/>
                        <a:pt x="54078" y="1177412"/>
                        <a:pt x="88491" y="1091380"/>
                      </a:cubicBezTo>
                      <a:cubicBezTo>
                        <a:pt x="122904" y="1005348"/>
                        <a:pt x="162233" y="907025"/>
                        <a:pt x="206478" y="825909"/>
                      </a:cubicBezTo>
                      <a:cubicBezTo>
                        <a:pt x="250723" y="744793"/>
                        <a:pt x="302343" y="680883"/>
                        <a:pt x="353962" y="604683"/>
                      </a:cubicBezTo>
                      <a:cubicBezTo>
                        <a:pt x="405581" y="528483"/>
                        <a:pt x="452284" y="444909"/>
                        <a:pt x="516194" y="368709"/>
                      </a:cubicBezTo>
                      <a:cubicBezTo>
                        <a:pt x="580104" y="292509"/>
                        <a:pt x="656304" y="204019"/>
                        <a:pt x="737420" y="147483"/>
                      </a:cubicBezTo>
                      <a:cubicBezTo>
                        <a:pt x="818536" y="90948"/>
                        <a:pt x="916859" y="51619"/>
                        <a:pt x="1002891" y="29496"/>
                      </a:cubicBezTo>
                      <a:cubicBezTo>
                        <a:pt x="1088923" y="7373"/>
                        <a:pt x="1165123" y="0"/>
                        <a:pt x="1253613" y="14748"/>
                      </a:cubicBezTo>
                      <a:cubicBezTo>
                        <a:pt x="1342103" y="29496"/>
                        <a:pt x="1450259" y="61452"/>
                        <a:pt x="1533833" y="117987"/>
                      </a:cubicBezTo>
                      <a:cubicBezTo>
                        <a:pt x="1617407" y="174522"/>
                        <a:pt x="1686232" y="255639"/>
                        <a:pt x="1755058" y="353961"/>
                      </a:cubicBezTo>
                      <a:cubicBezTo>
                        <a:pt x="1823884" y="452283"/>
                        <a:pt x="1887793" y="560438"/>
                        <a:pt x="1946787" y="707922"/>
                      </a:cubicBezTo>
                      <a:cubicBezTo>
                        <a:pt x="2005781" y="855406"/>
                        <a:pt x="2057401" y="1069258"/>
                        <a:pt x="2109020" y="1238864"/>
                      </a:cubicBezTo>
                      <a:cubicBezTo>
                        <a:pt x="2160639" y="1408470"/>
                        <a:pt x="2212259" y="1595284"/>
                        <a:pt x="2256504" y="1725561"/>
                      </a:cubicBezTo>
                      <a:cubicBezTo>
                        <a:pt x="2300749" y="1855839"/>
                        <a:pt x="2325330" y="1934497"/>
                        <a:pt x="2374491" y="2020529"/>
                      </a:cubicBezTo>
                      <a:cubicBezTo>
                        <a:pt x="2423652" y="2106561"/>
                        <a:pt x="2487561" y="2182761"/>
                        <a:pt x="2551471" y="2241754"/>
                      </a:cubicBezTo>
                      <a:cubicBezTo>
                        <a:pt x="2615381" y="2300748"/>
                        <a:pt x="2686665" y="2347451"/>
                        <a:pt x="2757949" y="2374490"/>
                      </a:cubicBezTo>
                      <a:cubicBezTo>
                        <a:pt x="2829233" y="2401529"/>
                        <a:pt x="2900517" y="2411361"/>
                        <a:pt x="2979175" y="2403987"/>
                      </a:cubicBezTo>
                      <a:cubicBezTo>
                        <a:pt x="3057833" y="2396613"/>
                        <a:pt x="3151239" y="2376948"/>
                        <a:pt x="3229897" y="2330245"/>
                      </a:cubicBezTo>
                      <a:cubicBezTo>
                        <a:pt x="3308555" y="2283542"/>
                        <a:pt x="3384755" y="2204883"/>
                        <a:pt x="3451123" y="2123767"/>
                      </a:cubicBezTo>
                      <a:cubicBezTo>
                        <a:pt x="3517491" y="2042651"/>
                        <a:pt x="3576485" y="1944329"/>
                        <a:pt x="3628104" y="1843548"/>
                      </a:cubicBezTo>
                      <a:cubicBezTo>
                        <a:pt x="3679723" y="1742767"/>
                        <a:pt x="3726426" y="1619864"/>
                        <a:pt x="3760839" y="1519083"/>
                      </a:cubicBezTo>
                      <a:cubicBezTo>
                        <a:pt x="3795252" y="1418302"/>
                        <a:pt x="3814916" y="1328583"/>
                        <a:pt x="3834581" y="1238864"/>
                      </a:cubicBezTo>
                    </a:path>
                  </a:pathLst>
                </a:custGeom>
                <a:ln w="5080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3" name="Freeform 12"/>
                <p:cNvSpPr/>
                <p:nvPr/>
              </p:nvSpPr>
              <p:spPr>
                <a:xfrm>
                  <a:off x="3787324" y="1394461"/>
                  <a:ext cx="3832679" cy="2413002"/>
                </a:xfrm>
                <a:custGeom>
                  <a:avLst/>
                  <a:gdLst>
                    <a:gd name="connsiteX0" fmla="*/ 0 w 3834581"/>
                    <a:gd name="connsiteY0" fmla="*/ 1342103 h 2411361"/>
                    <a:gd name="connsiteX1" fmla="*/ 88491 w 3834581"/>
                    <a:gd name="connsiteY1" fmla="*/ 1091380 h 2411361"/>
                    <a:gd name="connsiteX2" fmla="*/ 206478 w 3834581"/>
                    <a:gd name="connsiteY2" fmla="*/ 825909 h 2411361"/>
                    <a:gd name="connsiteX3" fmla="*/ 353962 w 3834581"/>
                    <a:gd name="connsiteY3" fmla="*/ 604683 h 2411361"/>
                    <a:gd name="connsiteX4" fmla="*/ 516194 w 3834581"/>
                    <a:gd name="connsiteY4" fmla="*/ 368709 h 2411361"/>
                    <a:gd name="connsiteX5" fmla="*/ 737420 w 3834581"/>
                    <a:gd name="connsiteY5" fmla="*/ 147483 h 2411361"/>
                    <a:gd name="connsiteX6" fmla="*/ 1002891 w 3834581"/>
                    <a:gd name="connsiteY6" fmla="*/ 29496 h 2411361"/>
                    <a:gd name="connsiteX7" fmla="*/ 1253613 w 3834581"/>
                    <a:gd name="connsiteY7" fmla="*/ 14748 h 2411361"/>
                    <a:gd name="connsiteX8" fmla="*/ 1533833 w 3834581"/>
                    <a:gd name="connsiteY8" fmla="*/ 117987 h 2411361"/>
                    <a:gd name="connsiteX9" fmla="*/ 1755058 w 3834581"/>
                    <a:gd name="connsiteY9" fmla="*/ 353961 h 2411361"/>
                    <a:gd name="connsiteX10" fmla="*/ 1946787 w 3834581"/>
                    <a:gd name="connsiteY10" fmla="*/ 707922 h 2411361"/>
                    <a:gd name="connsiteX11" fmla="*/ 2109020 w 3834581"/>
                    <a:gd name="connsiteY11" fmla="*/ 1238864 h 2411361"/>
                    <a:gd name="connsiteX12" fmla="*/ 2256504 w 3834581"/>
                    <a:gd name="connsiteY12" fmla="*/ 1725561 h 2411361"/>
                    <a:gd name="connsiteX13" fmla="*/ 2374491 w 3834581"/>
                    <a:gd name="connsiteY13" fmla="*/ 2020529 h 2411361"/>
                    <a:gd name="connsiteX14" fmla="*/ 2551471 w 3834581"/>
                    <a:gd name="connsiteY14" fmla="*/ 2241754 h 2411361"/>
                    <a:gd name="connsiteX15" fmla="*/ 2757949 w 3834581"/>
                    <a:gd name="connsiteY15" fmla="*/ 2374490 h 2411361"/>
                    <a:gd name="connsiteX16" fmla="*/ 2979175 w 3834581"/>
                    <a:gd name="connsiteY16" fmla="*/ 2403987 h 2411361"/>
                    <a:gd name="connsiteX17" fmla="*/ 3229897 w 3834581"/>
                    <a:gd name="connsiteY17" fmla="*/ 2330245 h 2411361"/>
                    <a:gd name="connsiteX18" fmla="*/ 3451123 w 3834581"/>
                    <a:gd name="connsiteY18" fmla="*/ 2123767 h 2411361"/>
                    <a:gd name="connsiteX19" fmla="*/ 3628104 w 3834581"/>
                    <a:gd name="connsiteY19" fmla="*/ 1843548 h 2411361"/>
                    <a:gd name="connsiteX20" fmla="*/ 3760839 w 3834581"/>
                    <a:gd name="connsiteY20" fmla="*/ 1519083 h 2411361"/>
                    <a:gd name="connsiteX21" fmla="*/ 3834581 w 3834581"/>
                    <a:gd name="connsiteY21" fmla="*/ 1238864 h 241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34581" h="2411361">
                      <a:moveTo>
                        <a:pt x="0" y="1342103"/>
                      </a:moveTo>
                      <a:cubicBezTo>
                        <a:pt x="27039" y="1259757"/>
                        <a:pt x="54078" y="1177412"/>
                        <a:pt x="88491" y="1091380"/>
                      </a:cubicBezTo>
                      <a:cubicBezTo>
                        <a:pt x="122904" y="1005348"/>
                        <a:pt x="162233" y="907025"/>
                        <a:pt x="206478" y="825909"/>
                      </a:cubicBezTo>
                      <a:cubicBezTo>
                        <a:pt x="250723" y="744793"/>
                        <a:pt x="302343" y="680883"/>
                        <a:pt x="353962" y="604683"/>
                      </a:cubicBezTo>
                      <a:cubicBezTo>
                        <a:pt x="405581" y="528483"/>
                        <a:pt x="452284" y="444909"/>
                        <a:pt x="516194" y="368709"/>
                      </a:cubicBezTo>
                      <a:cubicBezTo>
                        <a:pt x="580104" y="292509"/>
                        <a:pt x="656304" y="204019"/>
                        <a:pt x="737420" y="147483"/>
                      </a:cubicBezTo>
                      <a:cubicBezTo>
                        <a:pt x="818536" y="90948"/>
                        <a:pt x="916859" y="51619"/>
                        <a:pt x="1002891" y="29496"/>
                      </a:cubicBezTo>
                      <a:cubicBezTo>
                        <a:pt x="1088923" y="7373"/>
                        <a:pt x="1165123" y="0"/>
                        <a:pt x="1253613" y="14748"/>
                      </a:cubicBezTo>
                      <a:cubicBezTo>
                        <a:pt x="1342103" y="29496"/>
                        <a:pt x="1450259" y="61452"/>
                        <a:pt x="1533833" y="117987"/>
                      </a:cubicBezTo>
                      <a:cubicBezTo>
                        <a:pt x="1617407" y="174522"/>
                        <a:pt x="1686232" y="255639"/>
                        <a:pt x="1755058" y="353961"/>
                      </a:cubicBezTo>
                      <a:cubicBezTo>
                        <a:pt x="1823884" y="452283"/>
                        <a:pt x="1887793" y="560438"/>
                        <a:pt x="1946787" y="707922"/>
                      </a:cubicBezTo>
                      <a:cubicBezTo>
                        <a:pt x="2005781" y="855406"/>
                        <a:pt x="2057401" y="1069258"/>
                        <a:pt x="2109020" y="1238864"/>
                      </a:cubicBezTo>
                      <a:cubicBezTo>
                        <a:pt x="2160639" y="1408470"/>
                        <a:pt x="2212259" y="1595284"/>
                        <a:pt x="2256504" y="1725561"/>
                      </a:cubicBezTo>
                      <a:cubicBezTo>
                        <a:pt x="2300749" y="1855839"/>
                        <a:pt x="2325330" y="1934497"/>
                        <a:pt x="2374491" y="2020529"/>
                      </a:cubicBezTo>
                      <a:cubicBezTo>
                        <a:pt x="2423652" y="2106561"/>
                        <a:pt x="2487561" y="2182761"/>
                        <a:pt x="2551471" y="2241754"/>
                      </a:cubicBezTo>
                      <a:cubicBezTo>
                        <a:pt x="2615381" y="2300748"/>
                        <a:pt x="2686665" y="2347451"/>
                        <a:pt x="2757949" y="2374490"/>
                      </a:cubicBezTo>
                      <a:cubicBezTo>
                        <a:pt x="2829233" y="2401529"/>
                        <a:pt x="2900517" y="2411361"/>
                        <a:pt x="2979175" y="2403987"/>
                      </a:cubicBezTo>
                      <a:cubicBezTo>
                        <a:pt x="3057833" y="2396613"/>
                        <a:pt x="3151239" y="2376948"/>
                        <a:pt x="3229897" y="2330245"/>
                      </a:cubicBezTo>
                      <a:cubicBezTo>
                        <a:pt x="3308555" y="2283542"/>
                        <a:pt x="3384755" y="2204883"/>
                        <a:pt x="3451123" y="2123767"/>
                      </a:cubicBezTo>
                      <a:cubicBezTo>
                        <a:pt x="3517491" y="2042651"/>
                        <a:pt x="3576485" y="1944329"/>
                        <a:pt x="3628104" y="1843548"/>
                      </a:cubicBezTo>
                      <a:cubicBezTo>
                        <a:pt x="3679723" y="1742767"/>
                        <a:pt x="3726426" y="1619864"/>
                        <a:pt x="3760839" y="1519083"/>
                      </a:cubicBezTo>
                      <a:cubicBezTo>
                        <a:pt x="3795252" y="1418302"/>
                        <a:pt x="3814916" y="1328583"/>
                        <a:pt x="3834581" y="1238864"/>
                      </a:cubicBezTo>
                    </a:path>
                  </a:pathLst>
                </a:custGeom>
                <a:ln w="5080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nvGrpSpPr>
              <p:cNvPr id="5" name="Group 6"/>
              <p:cNvGrpSpPr>
                <a:grpSpLocks/>
              </p:cNvGrpSpPr>
              <p:nvPr/>
            </p:nvGrpSpPr>
            <p:grpSpPr bwMode="auto">
              <a:xfrm>
                <a:off x="4572000" y="2286000"/>
                <a:ext cx="2666999" cy="762000"/>
                <a:chOff x="0" y="1371600"/>
                <a:chExt cx="7620000" cy="2438400"/>
              </a:xfrm>
            </p:grpSpPr>
            <p:sp>
              <p:nvSpPr>
                <p:cNvPr id="10" name="Freeform 9"/>
                <p:cNvSpPr/>
                <p:nvPr/>
              </p:nvSpPr>
              <p:spPr>
                <a:xfrm>
                  <a:off x="0" y="1369062"/>
                  <a:ext cx="3832681" cy="2412998"/>
                </a:xfrm>
                <a:custGeom>
                  <a:avLst/>
                  <a:gdLst>
                    <a:gd name="connsiteX0" fmla="*/ 0 w 3834581"/>
                    <a:gd name="connsiteY0" fmla="*/ 1342103 h 2411361"/>
                    <a:gd name="connsiteX1" fmla="*/ 88491 w 3834581"/>
                    <a:gd name="connsiteY1" fmla="*/ 1091380 h 2411361"/>
                    <a:gd name="connsiteX2" fmla="*/ 206478 w 3834581"/>
                    <a:gd name="connsiteY2" fmla="*/ 825909 h 2411361"/>
                    <a:gd name="connsiteX3" fmla="*/ 353962 w 3834581"/>
                    <a:gd name="connsiteY3" fmla="*/ 604683 h 2411361"/>
                    <a:gd name="connsiteX4" fmla="*/ 516194 w 3834581"/>
                    <a:gd name="connsiteY4" fmla="*/ 368709 h 2411361"/>
                    <a:gd name="connsiteX5" fmla="*/ 737420 w 3834581"/>
                    <a:gd name="connsiteY5" fmla="*/ 147483 h 2411361"/>
                    <a:gd name="connsiteX6" fmla="*/ 1002891 w 3834581"/>
                    <a:gd name="connsiteY6" fmla="*/ 29496 h 2411361"/>
                    <a:gd name="connsiteX7" fmla="*/ 1253613 w 3834581"/>
                    <a:gd name="connsiteY7" fmla="*/ 14748 h 2411361"/>
                    <a:gd name="connsiteX8" fmla="*/ 1533833 w 3834581"/>
                    <a:gd name="connsiteY8" fmla="*/ 117987 h 2411361"/>
                    <a:gd name="connsiteX9" fmla="*/ 1755058 w 3834581"/>
                    <a:gd name="connsiteY9" fmla="*/ 353961 h 2411361"/>
                    <a:gd name="connsiteX10" fmla="*/ 1946787 w 3834581"/>
                    <a:gd name="connsiteY10" fmla="*/ 707922 h 2411361"/>
                    <a:gd name="connsiteX11" fmla="*/ 2109020 w 3834581"/>
                    <a:gd name="connsiteY11" fmla="*/ 1238864 h 2411361"/>
                    <a:gd name="connsiteX12" fmla="*/ 2256504 w 3834581"/>
                    <a:gd name="connsiteY12" fmla="*/ 1725561 h 2411361"/>
                    <a:gd name="connsiteX13" fmla="*/ 2374491 w 3834581"/>
                    <a:gd name="connsiteY13" fmla="*/ 2020529 h 2411361"/>
                    <a:gd name="connsiteX14" fmla="*/ 2551471 w 3834581"/>
                    <a:gd name="connsiteY14" fmla="*/ 2241754 h 2411361"/>
                    <a:gd name="connsiteX15" fmla="*/ 2757949 w 3834581"/>
                    <a:gd name="connsiteY15" fmla="*/ 2374490 h 2411361"/>
                    <a:gd name="connsiteX16" fmla="*/ 2979175 w 3834581"/>
                    <a:gd name="connsiteY16" fmla="*/ 2403987 h 2411361"/>
                    <a:gd name="connsiteX17" fmla="*/ 3229897 w 3834581"/>
                    <a:gd name="connsiteY17" fmla="*/ 2330245 h 2411361"/>
                    <a:gd name="connsiteX18" fmla="*/ 3451123 w 3834581"/>
                    <a:gd name="connsiteY18" fmla="*/ 2123767 h 2411361"/>
                    <a:gd name="connsiteX19" fmla="*/ 3628104 w 3834581"/>
                    <a:gd name="connsiteY19" fmla="*/ 1843548 h 2411361"/>
                    <a:gd name="connsiteX20" fmla="*/ 3760839 w 3834581"/>
                    <a:gd name="connsiteY20" fmla="*/ 1519083 h 2411361"/>
                    <a:gd name="connsiteX21" fmla="*/ 3834581 w 3834581"/>
                    <a:gd name="connsiteY21" fmla="*/ 1238864 h 241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34581" h="2411361">
                      <a:moveTo>
                        <a:pt x="0" y="1342103"/>
                      </a:moveTo>
                      <a:cubicBezTo>
                        <a:pt x="27039" y="1259757"/>
                        <a:pt x="54078" y="1177412"/>
                        <a:pt x="88491" y="1091380"/>
                      </a:cubicBezTo>
                      <a:cubicBezTo>
                        <a:pt x="122904" y="1005348"/>
                        <a:pt x="162233" y="907025"/>
                        <a:pt x="206478" y="825909"/>
                      </a:cubicBezTo>
                      <a:cubicBezTo>
                        <a:pt x="250723" y="744793"/>
                        <a:pt x="302343" y="680883"/>
                        <a:pt x="353962" y="604683"/>
                      </a:cubicBezTo>
                      <a:cubicBezTo>
                        <a:pt x="405581" y="528483"/>
                        <a:pt x="452284" y="444909"/>
                        <a:pt x="516194" y="368709"/>
                      </a:cubicBezTo>
                      <a:cubicBezTo>
                        <a:pt x="580104" y="292509"/>
                        <a:pt x="656304" y="204019"/>
                        <a:pt x="737420" y="147483"/>
                      </a:cubicBezTo>
                      <a:cubicBezTo>
                        <a:pt x="818536" y="90948"/>
                        <a:pt x="916859" y="51619"/>
                        <a:pt x="1002891" y="29496"/>
                      </a:cubicBezTo>
                      <a:cubicBezTo>
                        <a:pt x="1088923" y="7373"/>
                        <a:pt x="1165123" y="0"/>
                        <a:pt x="1253613" y="14748"/>
                      </a:cubicBezTo>
                      <a:cubicBezTo>
                        <a:pt x="1342103" y="29496"/>
                        <a:pt x="1450259" y="61452"/>
                        <a:pt x="1533833" y="117987"/>
                      </a:cubicBezTo>
                      <a:cubicBezTo>
                        <a:pt x="1617407" y="174522"/>
                        <a:pt x="1686232" y="255639"/>
                        <a:pt x="1755058" y="353961"/>
                      </a:cubicBezTo>
                      <a:cubicBezTo>
                        <a:pt x="1823884" y="452283"/>
                        <a:pt x="1887793" y="560438"/>
                        <a:pt x="1946787" y="707922"/>
                      </a:cubicBezTo>
                      <a:cubicBezTo>
                        <a:pt x="2005781" y="855406"/>
                        <a:pt x="2057401" y="1069258"/>
                        <a:pt x="2109020" y="1238864"/>
                      </a:cubicBezTo>
                      <a:cubicBezTo>
                        <a:pt x="2160639" y="1408470"/>
                        <a:pt x="2212259" y="1595284"/>
                        <a:pt x="2256504" y="1725561"/>
                      </a:cubicBezTo>
                      <a:cubicBezTo>
                        <a:pt x="2300749" y="1855839"/>
                        <a:pt x="2325330" y="1934497"/>
                        <a:pt x="2374491" y="2020529"/>
                      </a:cubicBezTo>
                      <a:cubicBezTo>
                        <a:pt x="2423652" y="2106561"/>
                        <a:pt x="2487561" y="2182761"/>
                        <a:pt x="2551471" y="2241754"/>
                      </a:cubicBezTo>
                      <a:cubicBezTo>
                        <a:pt x="2615381" y="2300748"/>
                        <a:pt x="2686665" y="2347451"/>
                        <a:pt x="2757949" y="2374490"/>
                      </a:cubicBezTo>
                      <a:cubicBezTo>
                        <a:pt x="2829233" y="2401529"/>
                        <a:pt x="2900517" y="2411361"/>
                        <a:pt x="2979175" y="2403987"/>
                      </a:cubicBezTo>
                      <a:cubicBezTo>
                        <a:pt x="3057833" y="2396613"/>
                        <a:pt x="3151239" y="2376948"/>
                        <a:pt x="3229897" y="2330245"/>
                      </a:cubicBezTo>
                      <a:cubicBezTo>
                        <a:pt x="3308555" y="2283542"/>
                        <a:pt x="3384755" y="2204883"/>
                        <a:pt x="3451123" y="2123767"/>
                      </a:cubicBezTo>
                      <a:cubicBezTo>
                        <a:pt x="3517491" y="2042651"/>
                        <a:pt x="3576485" y="1944329"/>
                        <a:pt x="3628104" y="1843548"/>
                      </a:cubicBezTo>
                      <a:cubicBezTo>
                        <a:pt x="3679723" y="1742767"/>
                        <a:pt x="3726426" y="1619864"/>
                        <a:pt x="3760839" y="1519083"/>
                      </a:cubicBezTo>
                      <a:cubicBezTo>
                        <a:pt x="3795252" y="1418302"/>
                        <a:pt x="3814916" y="1328583"/>
                        <a:pt x="3834581" y="1238864"/>
                      </a:cubicBezTo>
                    </a:path>
                  </a:pathLst>
                </a:custGeom>
                <a:ln w="5080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1" name="Freeform 10"/>
                <p:cNvSpPr/>
                <p:nvPr/>
              </p:nvSpPr>
              <p:spPr>
                <a:xfrm>
                  <a:off x="3787324" y="1394461"/>
                  <a:ext cx="3832679" cy="2413002"/>
                </a:xfrm>
                <a:custGeom>
                  <a:avLst/>
                  <a:gdLst>
                    <a:gd name="connsiteX0" fmla="*/ 0 w 3834581"/>
                    <a:gd name="connsiteY0" fmla="*/ 1342103 h 2411361"/>
                    <a:gd name="connsiteX1" fmla="*/ 88491 w 3834581"/>
                    <a:gd name="connsiteY1" fmla="*/ 1091380 h 2411361"/>
                    <a:gd name="connsiteX2" fmla="*/ 206478 w 3834581"/>
                    <a:gd name="connsiteY2" fmla="*/ 825909 h 2411361"/>
                    <a:gd name="connsiteX3" fmla="*/ 353962 w 3834581"/>
                    <a:gd name="connsiteY3" fmla="*/ 604683 h 2411361"/>
                    <a:gd name="connsiteX4" fmla="*/ 516194 w 3834581"/>
                    <a:gd name="connsiteY4" fmla="*/ 368709 h 2411361"/>
                    <a:gd name="connsiteX5" fmla="*/ 737420 w 3834581"/>
                    <a:gd name="connsiteY5" fmla="*/ 147483 h 2411361"/>
                    <a:gd name="connsiteX6" fmla="*/ 1002891 w 3834581"/>
                    <a:gd name="connsiteY6" fmla="*/ 29496 h 2411361"/>
                    <a:gd name="connsiteX7" fmla="*/ 1253613 w 3834581"/>
                    <a:gd name="connsiteY7" fmla="*/ 14748 h 2411361"/>
                    <a:gd name="connsiteX8" fmla="*/ 1533833 w 3834581"/>
                    <a:gd name="connsiteY8" fmla="*/ 117987 h 2411361"/>
                    <a:gd name="connsiteX9" fmla="*/ 1755058 w 3834581"/>
                    <a:gd name="connsiteY9" fmla="*/ 353961 h 2411361"/>
                    <a:gd name="connsiteX10" fmla="*/ 1946787 w 3834581"/>
                    <a:gd name="connsiteY10" fmla="*/ 707922 h 2411361"/>
                    <a:gd name="connsiteX11" fmla="*/ 2109020 w 3834581"/>
                    <a:gd name="connsiteY11" fmla="*/ 1238864 h 2411361"/>
                    <a:gd name="connsiteX12" fmla="*/ 2256504 w 3834581"/>
                    <a:gd name="connsiteY12" fmla="*/ 1725561 h 2411361"/>
                    <a:gd name="connsiteX13" fmla="*/ 2374491 w 3834581"/>
                    <a:gd name="connsiteY13" fmla="*/ 2020529 h 2411361"/>
                    <a:gd name="connsiteX14" fmla="*/ 2551471 w 3834581"/>
                    <a:gd name="connsiteY14" fmla="*/ 2241754 h 2411361"/>
                    <a:gd name="connsiteX15" fmla="*/ 2757949 w 3834581"/>
                    <a:gd name="connsiteY15" fmla="*/ 2374490 h 2411361"/>
                    <a:gd name="connsiteX16" fmla="*/ 2979175 w 3834581"/>
                    <a:gd name="connsiteY16" fmla="*/ 2403987 h 2411361"/>
                    <a:gd name="connsiteX17" fmla="*/ 3229897 w 3834581"/>
                    <a:gd name="connsiteY17" fmla="*/ 2330245 h 2411361"/>
                    <a:gd name="connsiteX18" fmla="*/ 3451123 w 3834581"/>
                    <a:gd name="connsiteY18" fmla="*/ 2123767 h 2411361"/>
                    <a:gd name="connsiteX19" fmla="*/ 3628104 w 3834581"/>
                    <a:gd name="connsiteY19" fmla="*/ 1843548 h 2411361"/>
                    <a:gd name="connsiteX20" fmla="*/ 3760839 w 3834581"/>
                    <a:gd name="connsiteY20" fmla="*/ 1519083 h 2411361"/>
                    <a:gd name="connsiteX21" fmla="*/ 3834581 w 3834581"/>
                    <a:gd name="connsiteY21" fmla="*/ 1238864 h 241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34581" h="2411361">
                      <a:moveTo>
                        <a:pt x="0" y="1342103"/>
                      </a:moveTo>
                      <a:cubicBezTo>
                        <a:pt x="27039" y="1259757"/>
                        <a:pt x="54078" y="1177412"/>
                        <a:pt x="88491" y="1091380"/>
                      </a:cubicBezTo>
                      <a:cubicBezTo>
                        <a:pt x="122904" y="1005348"/>
                        <a:pt x="162233" y="907025"/>
                        <a:pt x="206478" y="825909"/>
                      </a:cubicBezTo>
                      <a:cubicBezTo>
                        <a:pt x="250723" y="744793"/>
                        <a:pt x="302343" y="680883"/>
                        <a:pt x="353962" y="604683"/>
                      </a:cubicBezTo>
                      <a:cubicBezTo>
                        <a:pt x="405581" y="528483"/>
                        <a:pt x="452284" y="444909"/>
                        <a:pt x="516194" y="368709"/>
                      </a:cubicBezTo>
                      <a:cubicBezTo>
                        <a:pt x="580104" y="292509"/>
                        <a:pt x="656304" y="204019"/>
                        <a:pt x="737420" y="147483"/>
                      </a:cubicBezTo>
                      <a:cubicBezTo>
                        <a:pt x="818536" y="90948"/>
                        <a:pt x="916859" y="51619"/>
                        <a:pt x="1002891" y="29496"/>
                      </a:cubicBezTo>
                      <a:cubicBezTo>
                        <a:pt x="1088923" y="7373"/>
                        <a:pt x="1165123" y="0"/>
                        <a:pt x="1253613" y="14748"/>
                      </a:cubicBezTo>
                      <a:cubicBezTo>
                        <a:pt x="1342103" y="29496"/>
                        <a:pt x="1450259" y="61452"/>
                        <a:pt x="1533833" y="117987"/>
                      </a:cubicBezTo>
                      <a:cubicBezTo>
                        <a:pt x="1617407" y="174522"/>
                        <a:pt x="1686232" y="255639"/>
                        <a:pt x="1755058" y="353961"/>
                      </a:cubicBezTo>
                      <a:cubicBezTo>
                        <a:pt x="1823884" y="452283"/>
                        <a:pt x="1887793" y="560438"/>
                        <a:pt x="1946787" y="707922"/>
                      </a:cubicBezTo>
                      <a:cubicBezTo>
                        <a:pt x="2005781" y="855406"/>
                        <a:pt x="2057401" y="1069258"/>
                        <a:pt x="2109020" y="1238864"/>
                      </a:cubicBezTo>
                      <a:cubicBezTo>
                        <a:pt x="2160639" y="1408470"/>
                        <a:pt x="2212259" y="1595284"/>
                        <a:pt x="2256504" y="1725561"/>
                      </a:cubicBezTo>
                      <a:cubicBezTo>
                        <a:pt x="2300749" y="1855839"/>
                        <a:pt x="2325330" y="1934497"/>
                        <a:pt x="2374491" y="2020529"/>
                      </a:cubicBezTo>
                      <a:cubicBezTo>
                        <a:pt x="2423652" y="2106561"/>
                        <a:pt x="2487561" y="2182761"/>
                        <a:pt x="2551471" y="2241754"/>
                      </a:cubicBezTo>
                      <a:cubicBezTo>
                        <a:pt x="2615381" y="2300748"/>
                        <a:pt x="2686665" y="2347451"/>
                        <a:pt x="2757949" y="2374490"/>
                      </a:cubicBezTo>
                      <a:cubicBezTo>
                        <a:pt x="2829233" y="2401529"/>
                        <a:pt x="2900517" y="2411361"/>
                        <a:pt x="2979175" y="2403987"/>
                      </a:cubicBezTo>
                      <a:cubicBezTo>
                        <a:pt x="3057833" y="2396613"/>
                        <a:pt x="3151239" y="2376948"/>
                        <a:pt x="3229897" y="2330245"/>
                      </a:cubicBezTo>
                      <a:cubicBezTo>
                        <a:pt x="3308555" y="2283542"/>
                        <a:pt x="3384755" y="2204883"/>
                        <a:pt x="3451123" y="2123767"/>
                      </a:cubicBezTo>
                      <a:cubicBezTo>
                        <a:pt x="3517491" y="2042651"/>
                        <a:pt x="3576485" y="1944329"/>
                        <a:pt x="3628104" y="1843548"/>
                      </a:cubicBezTo>
                      <a:cubicBezTo>
                        <a:pt x="3679723" y="1742767"/>
                        <a:pt x="3726426" y="1619864"/>
                        <a:pt x="3760839" y="1519083"/>
                      </a:cubicBezTo>
                      <a:cubicBezTo>
                        <a:pt x="3795252" y="1418302"/>
                        <a:pt x="3814916" y="1328583"/>
                        <a:pt x="3834581" y="1238864"/>
                      </a:cubicBezTo>
                    </a:path>
                  </a:pathLst>
                </a:custGeom>
                <a:ln w="5080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cxnSp>
            <p:nvCxnSpPr>
              <p:cNvPr id="8" name="Straight Connector 7"/>
              <p:cNvCxnSpPr/>
              <p:nvPr/>
            </p:nvCxnSpPr>
            <p:spPr>
              <a:xfrm rot="5400000">
                <a:off x="3317081" y="2095501"/>
                <a:ext cx="2054225" cy="15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5400000">
                <a:off x="3924301" y="2094706"/>
                <a:ext cx="2057400" cy="317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 name="Group 13"/>
            <p:cNvGrpSpPr>
              <a:grpSpLocks/>
            </p:cNvGrpSpPr>
            <p:nvPr/>
          </p:nvGrpSpPr>
          <p:grpSpPr bwMode="auto">
            <a:xfrm>
              <a:off x="5257800" y="3811588"/>
              <a:ext cx="2667000" cy="2055812"/>
              <a:chOff x="3962400" y="3807123"/>
              <a:chExt cx="2667000" cy="2055812"/>
            </a:xfrm>
          </p:grpSpPr>
          <p:grpSp>
            <p:nvGrpSpPr>
              <p:cNvPr id="7" name="Group 16"/>
              <p:cNvGrpSpPr>
                <a:grpSpLocks/>
              </p:cNvGrpSpPr>
              <p:nvPr/>
            </p:nvGrpSpPr>
            <p:grpSpPr bwMode="auto">
              <a:xfrm>
                <a:off x="3962400" y="4034135"/>
                <a:ext cx="2666999" cy="762000"/>
                <a:chOff x="0" y="1371600"/>
                <a:chExt cx="7620000" cy="2438400"/>
              </a:xfrm>
            </p:grpSpPr>
            <p:sp>
              <p:nvSpPr>
                <p:cNvPr id="20" name="Freeform 19"/>
                <p:cNvSpPr/>
                <p:nvPr/>
              </p:nvSpPr>
              <p:spPr>
                <a:xfrm>
                  <a:off x="0" y="1371600"/>
                  <a:ext cx="3832681" cy="2413002"/>
                </a:xfrm>
                <a:custGeom>
                  <a:avLst/>
                  <a:gdLst>
                    <a:gd name="connsiteX0" fmla="*/ 0 w 3834581"/>
                    <a:gd name="connsiteY0" fmla="*/ 1342103 h 2411361"/>
                    <a:gd name="connsiteX1" fmla="*/ 88491 w 3834581"/>
                    <a:gd name="connsiteY1" fmla="*/ 1091380 h 2411361"/>
                    <a:gd name="connsiteX2" fmla="*/ 206478 w 3834581"/>
                    <a:gd name="connsiteY2" fmla="*/ 825909 h 2411361"/>
                    <a:gd name="connsiteX3" fmla="*/ 353962 w 3834581"/>
                    <a:gd name="connsiteY3" fmla="*/ 604683 h 2411361"/>
                    <a:gd name="connsiteX4" fmla="*/ 516194 w 3834581"/>
                    <a:gd name="connsiteY4" fmla="*/ 368709 h 2411361"/>
                    <a:gd name="connsiteX5" fmla="*/ 737420 w 3834581"/>
                    <a:gd name="connsiteY5" fmla="*/ 147483 h 2411361"/>
                    <a:gd name="connsiteX6" fmla="*/ 1002891 w 3834581"/>
                    <a:gd name="connsiteY6" fmla="*/ 29496 h 2411361"/>
                    <a:gd name="connsiteX7" fmla="*/ 1253613 w 3834581"/>
                    <a:gd name="connsiteY7" fmla="*/ 14748 h 2411361"/>
                    <a:gd name="connsiteX8" fmla="*/ 1533833 w 3834581"/>
                    <a:gd name="connsiteY8" fmla="*/ 117987 h 2411361"/>
                    <a:gd name="connsiteX9" fmla="*/ 1755058 w 3834581"/>
                    <a:gd name="connsiteY9" fmla="*/ 353961 h 2411361"/>
                    <a:gd name="connsiteX10" fmla="*/ 1946787 w 3834581"/>
                    <a:gd name="connsiteY10" fmla="*/ 707922 h 2411361"/>
                    <a:gd name="connsiteX11" fmla="*/ 2109020 w 3834581"/>
                    <a:gd name="connsiteY11" fmla="*/ 1238864 h 2411361"/>
                    <a:gd name="connsiteX12" fmla="*/ 2256504 w 3834581"/>
                    <a:gd name="connsiteY12" fmla="*/ 1725561 h 2411361"/>
                    <a:gd name="connsiteX13" fmla="*/ 2374491 w 3834581"/>
                    <a:gd name="connsiteY13" fmla="*/ 2020529 h 2411361"/>
                    <a:gd name="connsiteX14" fmla="*/ 2551471 w 3834581"/>
                    <a:gd name="connsiteY14" fmla="*/ 2241754 h 2411361"/>
                    <a:gd name="connsiteX15" fmla="*/ 2757949 w 3834581"/>
                    <a:gd name="connsiteY15" fmla="*/ 2374490 h 2411361"/>
                    <a:gd name="connsiteX16" fmla="*/ 2979175 w 3834581"/>
                    <a:gd name="connsiteY16" fmla="*/ 2403987 h 2411361"/>
                    <a:gd name="connsiteX17" fmla="*/ 3229897 w 3834581"/>
                    <a:gd name="connsiteY17" fmla="*/ 2330245 h 2411361"/>
                    <a:gd name="connsiteX18" fmla="*/ 3451123 w 3834581"/>
                    <a:gd name="connsiteY18" fmla="*/ 2123767 h 2411361"/>
                    <a:gd name="connsiteX19" fmla="*/ 3628104 w 3834581"/>
                    <a:gd name="connsiteY19" fmla="*/ 1843548 h 2411361"/>
                    <a:gd name="connsiteX20" fmla="*/ 3760839 w 3834581"/>
                    <a:gd name="connsiteY20" fmla="*/ 1519083 h 2411361"/>
                    <a:gd name="connsiteX21" fmla="*/ 3834581 w 3834581"/>
                    <a:gd name="connsiteY21" fmla="*/ 1238864 h 241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34581" h="2411361">
                      <a:moveTo>
                        <a:pt x="0" y="1342103"/>
                      </a:moveTo>
                      <a:cubicBezTo>
                        <a:pt x="27039" y="1259757"/>
                        <a:pt x="54078" y="1177412"/>
                        <a:pt x="88491" y="1091380"/>
                      </a:cubicBezTo>
                      <a:cubicBezTo>
                        <a:pt x="122904" y="1005348"/>
                        <a:pt x="162233" y="907025"/>
                        <a:pt x="206478" y="825909"/>
                      </a:cubicBezTo>
                      <a:cubicBezTo>
                        <a:pt x="250723" y="744793"/>
                        <a:pt x="302343" y="680883"/>
                        <a:pt x="353962" y="604683"/>
                      </a:cubicBezTo>
                      <a:cubicBezTo>
                        <a:pt x="405581" y="528483"/>
                        <a:pt x="452284" y="444909"/>
                        <a:pt x="516194" y="368709"/>
                      </a:cubicBezTo>
                      <a:cubicBezTo>
                        <a:pt x="580104" y="292509"/>
                        <a:pt x="656304" y="204019"/>
                        <a:pt x="737420" y="147483"/>
                      </a:cubicBezTo>
                      <a:cubicBezTo>
                        <a:pt x="818536" y="90948"/>
                        <a:pt x="916859" y="51619"/>
                        <a:pt x="1002891" y="29496"/>
                      </a:cubicBezTo>
                      <a:cubicBezTo>
                        <a:pt x="1088923" y="7373"/>
                        <a:pt x="1165123" y="0"/>
                        <a:pt x="1253613" y="14748"/>
                      </a:cubicBezTo>
                      <a:cubicBezTo>
                        <a:pt x="1342103" y="29496"/>
                        <a:pt x="1450259" y="61452"/>
                        <a:pt x="1533833" y="117987"/>
                      </a:cubicBezTo>
                      <a:cubicBezTo>
                        <a:pt x="1617407" y="174522"/>
                        <a:pt x="1686232" y="255639"/>
                        <a:pt x="1755058" y="353961"/>
                      </a:cubicBezTo>
                      <a:cubicBezTo>
                        <a:pt x="1823884" y="452283"/>
                        <a:pt x="1887793" y="560438"/>
                        <a:pt x="1946787" y="707922"/>
                      </a:cubicBezTo>
                      <a:cubicBezTo>
                        <a:pt x="2005781" y="855406"/>
                        <a:pt x="2057401" y="1069258"/>
                        <a:pt x="2109020" y="1238864"/>
                      </a:cubicBezTo>
                      <a:cubicBezTo>
                        <a:pt x="2160639" y="1408470"/>
                        <a:pt x="2212259" y="1595284"/>
                        <a:pt x="2256504" y="1725561"/>
                      </a:cubicBezTo>
                      <a:cubicBezTo>
                        <a:pt x="2300749" y="1855839"/>
                        <a:pt x="2325330" y="1934497"/>
                        <a:pt x="2374491" y="2020529"/>
                      </a:cubicBezTo>
                      <a:cubicBezTo>
                        <a:pt x="2423652" y="2106561"/>
                        <a:pt x="2487561" y="2182761"/>
                        <a:pt x="2551471" y="2241754"/>
                      </a:cubicBezTo>
                      <a:cubicBezTo>
                        <a:pt x="2615381" y="2300748"/>
                        <a:pt x="2686665" y="2347451"/>
                        <a:pt x="2757949" y="2374490"/>
                      </a:cubicBezTo>
                      <a:cubicBezTo>
                        <a:pt x="2829233" y="2401529"/>
                        <a:pt x="2900517" y="2411361"/>
                        <a:pt x="2979175" y="2403987"/>
                      </a:cubicBezTo>
                      <a:cubicBezTo>
                        <a:pt x="3057833" y="2396613"/>
                        <a:pt x="3151239" y="2376948"/>
                        <a:pt x="3229897" y="2330245"/>
                      </a:cubicBezTo>
                      <a:cubicBezTo>
                        <a:pt x="3308555" y="2283542"/>
                        <a:pt x="3384755" y="2204883"/>
                        <a:pt x="3451123" y="2123767"/>
                      </a:cubicBezTo>
                      <a:cubicBezTo>
                        <a:pt x="3517491" y="2042651"/>
                        <a:pt x="3576485" y="1944329"/>
                        <a:pt x="3628104" y="1843548"/>
                      </a:cubicBezTo>
                      <a:cubicBezTo>
                        <a:pt x="3679723" y="1742767"/>
                        <a:pt x="3726426" y="1619864"/>
                        <a:pt x="3760839" y="1519083"/>
                      </a:cubicBezTo>
                      <a:cubicBezTo>
                        <a:pt x="3795252" y="1418302"/>
                        <a:pt x="3814916" y="1328583"/>
                        <a:pt x="3834581" y="1238864"/>
                      </a:cubicBezTo>
                    </a:path>
                  </a:pathLst>
                </a:custGeom>
                <a:ln w="5080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1" name="Freeform 20"/>
                <p:cNvSpPr/>
                <p:nvPr/>
              </p:nvSpPr>
              <p:spPr>
                <a:xfrm>
                  <a:off x="3787324" y="1397002"/>
                  <a:ext cx="3832679" cy="2412998"/>
                </a:xfrm>
                <a:custGeom>
                  <a:avLst/>
                  <a:gdLst>
                    <a:gd name="connsiteX0" fmla="*/ 0 w 3834581"/>
                    <a:gd name="connsiteY0" fmla="*/ 1342103 h 2411361"/>
                    <a:gd name="connsiteX1" fmla="*/ 88491 w 3834581"/>
                    <a:gd name="connsiteY1" fmla="*/ 1091380 h 2411361"/>
                    <a:gd name="connsiteX2" fmla="*/ 206478 w 3834581"/>
                    <a:gd name="connsiteY2" fmla="*/ 825909 h 2411361"/>
                    <a:gd name="connsiteX3" fmla="*/ 353962 w 3834581"/>
                    <a:gd name="connsiteY3" fmla="*/ 604683 h 2411361"/>
                    <a:gd name="connsiteX4" fmla="*/ 516194 w 3834581"/>
                    <a:gd name="connsiteY4" fmla="*/ 368709 h 2411361"/>
                    <a:gd name="connsiteX5" fmla="*/ 737420 w 3834581"/>
                    <a:gd name="connsiteY5" fmla="*/ 147483 h 2411361"/>
                    <a:gd name="connsiteX6" fmla="*/ 1002891 w 3834581"/>
                    <a:gd name="connsiteY6" fmla="*/ 29496 h 2411361"/>
                    <a:gd name="connsiteX7" fmla="*/ 1253613 w 3834581"/>
                    <a:gd name="connsiteY7" fmla="*/ 14748 h 2411361"/>
                    <a:gd name="connsiteX8" fmla="*/ 1533833 w 3834581"/>
                    <a:gd name="connsiteY8" fmla="*/ 117987 h 2411361"/>
                    <a:gd name="connsiteX9" fmla="*/ 1755058 w 3834581"/>
                    <a:gd name="connsiteY9" fmla="*/ 353961 h 2411361"/>
                    <a:gd name="connsiteX10" fmla="*/ 1946787 w 3834581"/>
                    <a:gd name="connsiteY10" fmla="*/ 707922 h 2411361"/>
                    <a:gd name="connsiteX11" fmla="*/ 2109020 w 3834581"/>
                    <a:gd name="connsiteY11" fmla="*/ 1238864 h 2411361"/>
                    <a:gd name="connsiteX12" fmla="*/ 2256504 w 3834581"/>
                    <a:gd name="connsiteY12" fmla="*/ 1725561 h 2411361"/>
                    <a:gd name="connsiteX13" fmla="*/ 2374491 w 3834581"/>
                    <a:gd name="connsiteY13" fmla="*/ 2020529 h 2411361"/>
                    <a:gd name="connsiteX14" fmla="*/ 2551471 w 3834581"/>
                    <a:gd name="connsiteY14" fmla="*/ 2241754 h 2411361"/>
                    <a:gd name="connsiteX15" fmla="*/ 2757949 w 3834581"/>
                    <a:gd name="connsiteY15" fmla="*/ 2374490 h 2411361"/>
                    <a:gd name="connsiteX16" fmla="*/ 2979175 w 3834581"/>
                    <a:gd name="connsiteY16" fmla="*/ 2403987 h 2411361"/>
                    <a:gd name="connsiteX17" fmla="*/ 3229897 w 3834581"/>
                    <a:gd name="connsiteY17" fmla="*/ 2330245 h 2411361"/>
                    <a:gd name="connsiteX18" fmla="*/ 3451123 w 3834581"/>
                    <a:gd name="connsiteY18" fmla="*/ 2123767 h 2411361"/>
                    <a:gd name="connsiteX19" fmla="*/ 3628104 w 3834581"/>
                    <a:gd name="connsiteY19" fmla="*/ 1843548 h 2411361"/>
                    <a:gd name="connsiteX20" fmla="*/ 3760839 w 3834581"/>
                    <a:gd name="connsiteY20" fmla="*/ 1519083 h 2411361"/>
                    <a:gd name="connsiteX21" fmla="*/ 3834581 w 3834581"/>
                    <a:gd name="connsiteY21" fmla="*/ 1238864 h 241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34581" h="2411361">
                      <a:moveTo>
                        <a:pt x="0" y="1342103"/>
                      </a:moveTo>
                      <a:cubicBezTo>
                        <a:pt x="27039" y="1259757"/>
                        <a:pt x="54078" y="1177412"/>
                        <a:pt x="88491" y="1091380"/>
                      </a:cubicBezTo>
                      <a:cubicBezTo>
                        <a:pt x="122904" y="1005348"/>
                        <a:pt x="162233" y="907025"/>
                        <a:pt x="206478" y="825909"/>
                      </a:cubicBezTo>
                      <a:cubicBezTo>
                        <a:pt x="250723" y="744793"/>
                        <a:pt x="302343" y="680883"/>
                        <a:pt x="353962" y="604683"/>
                      </a:cubicBezTo>
                      <a:cubicBezTo>
                        <a:pt x="405581" y="528483"/>
                        <a:pt x="452284" y="444909"/>
                        <a:pt x="516194" y="368709"/>
                      </a:cubicBezTo>
                      <a:cubicBezTo>
                        <a:pt x="580104" y="292509"/>
                        <a:pt x="656304" y="204019"/>
                        <a:pt x="737420" y="147483"/>
                      </a:cubicBezTo>
                      <a:cubicBezTo>
                        <a:pt x="818536" y="90948"/>
                        <a:pt x="916859" y="51619"/>
                        <a:pt x="1002891" y="29496"/>
                      </a:cubicBezTo>
                      <a:cubicBezTo>
                        <a:pt x="1088923" y="7373"/>
                        <a:pt x="1165123" y="0"/>
                        <a:pt x="1253613" y="14748"/>
                      </a:cubicBezTo>
                      <a:cubicBezTo>
                        <a:pt x="1342103" y="29496"/>
                        <a:pt x="1450259" y="61452"/>
                        <a:pt x="1533833" y="117987"/>
                      </a:cubicBezTo>
                      <a:cubicBezTo>
                        <a:pt x="1617407" y="174522"/>
                        <a:pt x="1686232" y="255639"/>
                        <a:pt x="1755058" y="353961"/>
                      </a:cubicBezTo>
                      <a:cubicBezTo>
                        <a:pt x="1823884" y="452283"/>
                        <a:pt x="1887793" y="560438"/>
                        <a:pt x="1946787" y="707922"/>
                      </a:cubicBezTo>
                      <a:cubicBezTo>
                        <a:pt x="2005781" y="855406"/>
                        <a:pt x="2057401" y="1069258"/>
                        <a:pt x="2109020" y="1238864"/>
                      </a:cubicBezTo>
                      <a:cubicBezTo>
                        <a:pt x="2160639" y="1408470"/>
                        <a:pt x="2212259" y="1595284"/>
                        <a:pt x="2256504" y="1725561"/>
                      </a:cubicBezTo>
                      <a:cubicBezTo>
                        <a:pt x="2300749" y="1855839"/>
                        <a:pt x="2325330" y="1934497"/>
                        <a:pt x="2374491" y="2020529"/>
                      </a:cubicBezTo>
                      <a:cubicBezTo>
                        <a:pt x="2423652" y="2106561"/>
                        <a:pt x="2487561" y="2182761"/>
                        <a:pt x="2551471" y="2241754"/>
                      </a:cubicBezTo>
                      <a:cubicBezTo>
                        <a:pt x="2615381" y="2300748"/>
                        <a:pt x="2686665" y="2347451"/>
                        <a:pt x="2757949" y="2374490"/>
                      </a:cubicBezTo>
                      <a:cubicBezTo>
                        <a:pt x="2829233" y="2401529"/>
                        <a:pt x="2900517" y="2411361"/>
                        <a:pt x="2979175" y="2403987"/>
                      </a:cubicBezTo>
                      <a:cubicBezTo>
                        <a:pt x="3057833" y="2396613"/>
                        <a:pt x="3151239" y="2376948"/>
                        <a:pt x="3229897" y="2330245"/>
                      </a:cubicBezTo>
                      <a:cubicBezTo>
                        <a:pt x="3308555" y="2283542"/>
                        <a:pt x="3384755" y="2204883"/>
                        <a:pt x="3451123" y="2123767"/>
                      </a:cubicBezTo>
                      <a:cubicBezTo>
                        <a:pt x="3517491" y="2042651"/>
                        <a:pt x="3576485" y="1944329"/>
                        <a:pt x="3628104" y="1843548"/>
                      </a:cubicBezTo>
                      <a:cubicBezTo>
                        <a:pt x="3679723" y="1742767"/>
                        <a:pt x="3726426" y="1619864"/>
                        <a:pt x="3760839" y="1519083"/>
                      </a:cubicBezTo>
                      <a:cubicBezTo>
                        <a:pt x="3795252" y="1418302"/>
                        <a:pt x="3814916" y="1328583"/>
                        <a:pt x="3834581" y="1238864"/>
                      </a:cubicBezTo>
                    </a:path>
                  </a:pathLst>
                </a:custGeom>
                <a:ln w="5080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nvGrpSpPr>
              <p:cNvPr id="14" name="Group 19"/>
              <p:cNvGrpSpPr>
                <a:grpSpLocks/>
              </p:cNvGrpSpPr>
              <p:nvPr/>
            </p:nvGrpSpPr>
            <p:grpSpPr bwMode="auto">
              <a:xfrm>
                <a:off x="3962400" y="5024735"/>
                <a:ext cx="2666999" cy="762000"/>
                <a:chOff x="0" y="1371600"/>
                <a:chExt cx="7620000" cy="2438400"/>
              </a:xfrm>
            </p:grpSpPr>
            <p:sp>
              <p:nvSpPr>
                <p:cNvPr id="18" name="Freeform 17"/>
                <p:cNvSpPr/>
                <p:nvPr/>
              </p:nvSpPr>
              <p:spPr>
                <a:xfrm>
                  <a:off x="0" y="1371600"/>
                  <a:ext cx="3832681" cy="2413002"/>
                </a:xfrm>
                <a:custGeom>
                  <a:avLst/>
                  <a:gdLst>
                    <a:gd name="connsiteX0" fmla="*/ 0 w 3834581"/>
                    <a:gd name="connsiteY0" fmla="*/ 1342103 h 2411361"/>
                    <a:gd name="connsiteX1" fmla="*/ 88491 w 3834581"/>
                    <a:gd name="connsiteY1" fmla="*/ 1091380 h 2411361"/>
                    <a:gd name="connsiteX2" fmla="*/ 206478 w 3834581"/>
                    <a:gd name="connsiteY2" fmla="*/ 825909 h 2411361"/>
                    <a:gd name="connsiteX3" fmla="*/ 353962 w 3834581"/>
                    <a:gd name="connsiteY3" fmla="*/ 604683 h 2411361"/>
                    <a:gd name="connsiteX4" fmla="*/ 516194 w 3834581"/>
                    <a:gd name="connsiteY4" fmla="*/ 368709 h 2411361"/>
                    <a:gd name="connsiteX5" fmla="*/ 737420 w 3834581"/>
                    <a:gd name="connsiteY5" fmla="*/ 147483 h 2411361"/>
                    <a:gd name="connsiteX6" fmla="*/ 1002891 w 3834581"/>
                    <a:gd name="connsiteY6" fmla="*/ 29496 h 2411361"/>
                    <a:gd name="connsiteX7" fmla="*/ 1253613 w 3834581"/>
                    <a:gd name="connsiteY7" fmla="*/ 14748 h 2411361"/>
                    <a:gd name="connsiteX8" fmla="*/ 1533833 w 3834581"/>
                    <a:gd name="connsiteY8" fmla="*/ 117987 h 2411361"/>
                    <a:gd name="connsiteX9" fmla="*/ 1755058 w 3834581"/>
                    <a:gd name="connsiteY9" fmla="*/ 353961 h 2411361"/>
                    <a:gd name="connsiteX10" fmla="*/ 1946787 w 3834581"/>
                    <a:gd name="connsiteY10" fmla="*/ 707922 h 2411361"/>
                    <a:gd name="connsiteX11" fmla="*/ 2109020 w 3834581"/>
                    <a:gd name="connsiteY11" fmla="*/ 1238864 h 2411361"/>
                    <a:gd name="connsiteX12" fmla="*/ 2256504 w 3834581"/>
                    <a:gd name="connsiteY12" fmla="*/ 1725561 h 2411361"/>
                    <a:gd name="connsiteX13" fmla="*/ 2374491 w 3834581"/>
                    <a:gd name="connsiteY13" fmla="*/ 2020529 h 2411361"/>
                    <a:gd name="connsiteX14" fmla="*/ 2551471 w 3834581"/>
                    <a:gd name="connsiteY14" fmla="*/ 2241754 h 2411361"/>
                    <a:gd name="connsiteX15" fmla="*/ 2757949 w 3834581"/>
                    <a:gd name="connsiteY15" fmla="*/ 2374490 h 2411361"/>
                    <a:gd name="connsiteX16" fmla="*/ 2979175 w 3834581"/>
                    <a:gd name="connsiteY16" fmla="*/ 2403987 h 2411361"/>
                    <a:gd name="connsiteX17" fmla="*/ 3229897 w 3834581"/>
                    <a:gd name="connsiteY17" fmla="*/ 2330245 h 2411361"/>
                    <a:gd name="connsiteX18" fmla="*/ 3451123 w 3834581"/>
                    <a:gd name="connsiteY18" fmla="*/ 2123767 h 2411361"/>
                    <a:gd name="connsiteX19" fmla="*/ 3628104 w 3834581"/>
                    <a:gd name="connsiteY19" fmla="*/ 1843548 h 2411361"/>
                    <a:gd name="connsiteX20" fmla="*/ 3760839 w 3834581"/>
                    <a:gd name="connsiteY20" fmla="*/ 1519083 h 2411361"/>
                    <a:gd name="connsiteX21" fmla="*/ 3834581 w 3834581"/>
                    <a:gd name="connsiteY21" fmla="*/ 1238864 h 241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34581" h="2411361">
                      <a:moveTo>
                        <a:pt x="0" y="1342103"/>
                      </a:moveTo>
                      <a:cubicBezTo>
                        <a:pt x="27039" y="1259757"/>
                        <a:pt x="54078" y="1177412"/>
                        <a:pt x="88491" y="1091380"/>
                      </a:cubicBezTo>
                      <a:cubicBezTo>
                        <a:pt x="122904" y="1005348"/>
                        <a:pt x="162233" y="907025"/>
                        <a:pt x="206478" y="825909"/>
                      </a:cubicBezTo>
                      <a:cubicBezTo>
                        <a:pt x="250723" y="744793"/>
                        <a:pt x="302343" y="680883"/>
                        <a:pt x="353962" y="604683"/>
                      </a:cubicBezTo>
                      <a:cubicBezTo>
                        <a:pt x="405581" y="528483"/>
                        <a:pt x="452284" y="444909"/>
                        <a:pt x="516194" y="368709"/>
                      </a:cubicBezTo>
                      <a:cubicBezTo>
                        <a:pt x="580104" y="292509"/>
                        <a:pt x="656304" y="204019"/>
                        <a:pt x="737420" y="147483"/>
                      </a:cubicBezTo>
                      <a:cubicBezTo>
                        <a:pt x="818536" y="90948"/>
                        <a:pt x="916859" y="51619"/>
                        <a:pt x="1002891" y="29496"/>
                      </a:cubicBezTo>
                      <a:cubicBezTo>
                        <a:pt x="1088923" y="7373"/>
                        <a:pt x="1165123" y="0"/>
                        <a:pt x="1253613" y="14748"/>
                      </a:cubicBezTo>
                      <a:cubicBezTo>
                        <a:pt x="1342103" y="29496"/>
                        <a:pt x="1450259" y="61452"/>
                        <a:pt x="1533833" y="117987"/>
                      </a:cubicBezTo>
                      <a:cubicBezTo>
                        <a:pt x="1617407" y="174522"/>
                        <a:pt x="1686232" y="255639"/>
                        <a:pt x="1755058" y="353961"/>
                      </a:cubicBezTo>
                      <a:cubicBezTo>
                        <a:pt x="1823884" y="452283"/>
                        <a:pt x="1887793" y="560438"/>
                        <a:pt x="1946787" y="707922"/>
                      </a:cubicBezTo>
                      <a:cubicBezTo>
                        <a:pt x="2005781" y="855406"/>
                        <a:pt x="2057401" y="1069258"/>
                        <a:pt x="2109020" y="1238864"/>
                      </a:cubicBezTo>
                      <a:cubicBezTo>
                        <a:pt x="2160639" y="1408470"/>
                        <a:pt x="2212259" y="1595284"/>
                        <a:pt x="2256504" y="1725561"/>
                      </a:cubicBezTo>
                      <a:cubicBezTo>
                        <a:pt x="2300749" y="1855839"/>
                        <a:pt x="2325330" y="1934497"/>
                        <a:pt x="2374491" y="2020529"/>
                      </a:cubicBezTo>
                      <a:cubicBezTo>
                        <a:pt x="2423652" y="2106561"/>
                        <a:pt x="2487561" y="2182761"/>
                        <a:pt x="2551471" y="2241754"/>
                      </a:cubicBezTo>
                      <a:cubicBezTo>
                        <a:pt x="2615381" y="2300748"/>
                        <a:pt x="2686665" y="2347451"/>
                        <a:pt x="2757949" y="2374490"/>
                      </a:cubicBezTo>
                      <a:cubicBezTo>
                        <a:pt x="2829233" y="2401529"/>
                        <a:pt x="2900517" y="2411361"/>
                        <a:pt x="2979175" y="2403987"/>
                      </a:cubicBezTo>
                      <a:cubicBezTo>
                        <a:pt x="3057833" y="2396613"/>
                        <a:pt x="3151239" y="2376948"/>
                        <a:pt x="3229897" y="2330245"/>
                      </a:cubicBezTo>
                      <a:cubicBezTo>
                        <a:pt x="3308555" y="2283542"/>
                        <a:pt x="3384755" y="2204883"/>
                        <a:pt x="3451123" y="2123767"/>
                      </a:cubicBezTo>
                      <a:cubicBezTo>
                        <a:pt x="3517491" y="2042651"/>
                        <a:pt x="3576485" y="1944329"/>
                        <a:pt x="3628104" y="1843548"/>
                      </a:cubicBezTo>
                      <a:cubicBezTo>
                        <a:pt x="3679723" y="1742767"/>
                        <a:pt x="3726426" y="1619864"/>
                        <a:pt x="3760839" y="1519083"/>
                      </a:cubicBezTo>
                      <a:cubicBezTo>
                        <a:pt x="3795252" y="1418302"/>
                        <a:pt x="3814916" y="1328583"/>
                        <a:pt x="3834581" y="1238864"/>
                      </a:cubicBezTo>
                    </a:path>
                  </a:pathLst>
                </a:custGeom>
                <a:ln w="5080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9" name="Freeform 18"/>
                <p:cNvSpPr/>
                <p:nvPr/>
              </p:nvSpPr>
              <p:spPr>
                <a:xfrm>
                  <a:off x="3787324" y="1397002"/>
                  <a:ext cx="3832679" cy="2412998"/>
                </a:xfrm>
                <a:custGeom>
                  <a:avLst/>
                  <a:gdLst>
                    <a:gd name="connsiteX0" fmla="*/ 0 w 3834581"/>
                    <a:gd name="connsiteY0" fmla="*/ 1342103 h 2411361"/>
                    <a:gd name="connsiteX1" fmla="*/ 88491 w 3834581"/>
                    <a:gd name="connsiteY1" fmla="*/ 1091380 h 2411361"/>
                    <a:gd name="connsiteX2" fmla="*/ 206478 w 3834581"/>
                    <a:gd name="connsiteY2" fmla="*/ 825909 h 2411361"/>
                    <a:gd name="connsiteX3" fmla="*/ 353962 w 3834581"/>
                    <a:gd name="connsiteY3" fmla="*/ 604683 h 2411361"/>
                    <a:gd name="connsiteX4" fmla="*/ 516194 w 3834581"/>
                    <a:gd name="connsiteY4" fmla="*/ 368709 h 2411361"/>
                    <a:gd name="connsiteX5" fmla="*/ 737420 w 3834581"/>
                    <a:gd name="connsiteY5" fmla="*/ 147483 h 2411361"/>
                    <a:gd name="connsiteX6" fmla="*/ 1002891 w 3834581"/>
                    <a:gd name="connsiteY6" fmla="*/ 29496 h 2411361"/>
                    <a:gd name="connsiteX7" fmla="*/ 1253613 w 3834581"/>
                    <a:gd name="connsiteY7" fmla="*/ 14748 h 2411361"/>
                    <a:gd name="connsiteX8" fmla="*/ 1533833 w 3834581"/>
                    <a:gd name="connsiteY8" fmla="*/ 117987 h 2411361"/>
                    <a:gd name="connsiteX9" fmla="*/ 1755058 w 3834581"/>
                    <a:gd name="connsiteY9" fmla="*/ 353961 h 2411361"/>
                    <a:gd name="connsiteX10" fmla="*/ 1946787 w 3834581"/>
                    <a:gd name="connsiteY10" fmla="*/ 707922 h 2411361"/>
                    <a:gd name="connsiteX11" fmla="*/ 2109020 w 3834581"/>
                    <a:gd name="connsiteY11" fmla="*/ 1238864 h 2411361"/>
                    <a:gd name="connsiteX12" fmla="*/ 2256504 w 3834581"/>
                    <a:gd name="connsiteY12" fmla="*/ 1725561 h 2411361"/>
                    <a:gd name="connsiteX13" fmla="*/ 2374491 w 3834581"/>
                    <a:gd name="connsiteY13" fmla="*/ 2020529 h 2411361"/>
                    <a:gd name="connsiteX14" fmla="*/ 2551471 w 3834581"/>
                    <a:gd name="connsiteY14" fmla="*/ 2241754 h 2411361"/>
                    <a:gd name="connsiteX15" fmla="*/ 2757949 w 3834581"/>
                    <a:gd name="connsiteY15" fmla="*/ 2374490 h 2411361"/>
                    <a:gd name="connsiteX16" fmla="*/ 2979175 w 3834581"/>
                    <a:gd name="connsiteY16" fmla="*/ 2403987 h 2411361"/>
                    <a:gd name="connsiteX17" fmla="*/ 3229897 w 3834581"/>
                    <a:gd name="connsiteY17" fmla="*/ 2330245 h 2411361"/>
                    <a:gd name="connsiteX18" fmla="*/ 3451123 w 3834581"/>
                    <a:gd name="connsiteY18" fmla="*/ 2123767 h 2411361"/>
                    <a:gd name="connsiteX19" fmla="*/ 3628104 w 3834581"/>
                    <a:gd name="connsiteY19" fmla="*/ 1843548 h 2411361"/>
                    <a:gd name="connsiteX20" fmla="*/ 3760839 w 3834581"/>
                    <a:gd name="connsiteY20" fmla="*/ 1519083 h 2411361"/>
                    <a:gd name="connsiteX21" fmla="*/ 3834581 w 3834581"/>
                    <a:gd name="connsiteY21" fmla="*/ 1238864 h 241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34581" h="2411361">
                      <a:moveTo>
                        <a:pt x="0" y="1342103"/>
                      </a:moveTo>
                      <a:cubicBezTo>
                        <a:pt x="27039" y="1259757"/>
                        <a:pt x="54078" y="1177412"/>
                        <a:pt x="88491" y="1091380"/>
                      </a:cubicBezTo>
                      <a:cubicBezTo>
                        <a:pt x="122904" y="1005348"/>
                        <a:pt x="162233" y="907025"/>
                        <a:pt x="206478" y="825909"/>
                      </a:cubicBezTo>
                      <a:cubicBezTo>
                        <a:pt x="250723" y="744793"/>
                        <a:pt x="302343" y="680883"/>
                        <a:pt x="353962" y="604683"/>
                      </a:cubicBezTo>
                      <a:cubicBezTo>
                        <a:pt x="405581" y="528483"/>
                        <a:pt x="452284" y="444909"/>
                        <a:pt x="516194" y="368709"/>
                      </a:cubicBezTo>
                      <a:cubicBezTo>
                        <a:pt x="580104" y="292509"/>
                        <a:pt x="656304" y="204019"/>
                        <a:pt x="737420" y="147483"/>
                      </a:cubicBezTo>
                      <a:cubicBezTo>
                        <a:pt x="818536" y="90948"/>
                        <a:pt x="916859" y="51619"/>
                        <a:pt x="1002891" y="29496"/>
                      </a:cubicBezTo>
                      <a:cubicBezTo>
                        <a:pt x="1088923" y="7373"/>
                        <a:pt x="1165123" y="0"/>
                        <a:pt x="1253613" y="14748"/>
                      </a:cubicBezTo>
                      <a:cubicBezTo>
                        <a:pt x="1342103" y="29496"/>
                        <a:pt x="1450259" y="61452"/>
                        <a:pt x="1533833" y="117987"/>
                      </a:cubicBezTo>
                      <a:cubicBezTo>
                        <a:pt x="1617407" y="174522"/>
                        <a:pt x="1686232" y="255639"/>
                        <a:pt x="1755058" y="353961"/>
                      </a:cubicBezTo>
                      <a:cubicBezTo>
                        <a:pt x="1823884" y="452283"/>
                        <a:pt x="1887793" y="560438"/>
                        <a:pt x="1946787" y="707922"/>
                      </a:cubicBezTo>
                      <a:cubicBezTo>
                        <a:pt x="2005781" y="855406"/>
                        <a:pt x="2057401" y="1069258"/>
                        <a:pt x="2109020" y="1238864"/>
                      </a:cubicBezTo>
                      <a:cubicBezTo>
                        <a:pt x="2160639" y="1408470"/>
                        <a:pt x="2212259" y="1595284"/>
                        <a:pt x="2256504" y="1725561"/>
                      </a:cubicBezTo>
                      <a:cubicBezTo>
                        <a:pt x="2300749" y="1855839"/>
                        <a:pt x="2325330" y="1934497"/>
                        <a:pt x="2374491" y="2020529"/>
                      </a:cubicBezTo>
                      <a:cubicBezTo>
                        <a:pt x="2423652" y="2106561"/>
                        <a:pt x="2487561" y="2182761"/>
                        <a:pt x="2551471" y="2241754"/>
                      </a:cubicBezTo>
                      <a:cubicBezTo>
                        <a:pt x="2615381" y="2300748"/>
                        <a:pt x="2686665" y="2347451"/>
                        <a:pt x="2757949" y="2374490"/>
                      </a:cubicBezTo>
                      <a:cubicBezTo>
                        <a:pt x="2829233" y="2401529"/>
                        <a:pt x="2900517" y="2411361"/>
                        <a:pt x="2979175" y="2403987"/>
                      </a:cubicBezTo>
                      <a:cubicBezTo>
                        <a:pt x="3057833" y="2396613"/>
                        <a:pt x="3151239" y="2376948"/>
                        <a:pt x="3229897" y="2330245"/>
                      </a:cubicBezTo>
                      <a:cubicBezTo>
                        <a:pt x="3308555" y="2283542"/>
                        <a:pt x="3384755" y="2204883"/>
                        <a:pt x="3451123" y="2123767"/>
                      </a:cubicBezTo>
                      <a:cubicBezTo>
                        <a:pt x="3517491" y="2042651"/>
                        <a:pt x="3576485" y="1944329"/>
                        <a:pt x="3628104" y="1843548"/>
                      </a:cubicBezTo>
                      <a:cubicBezTo>
                        <a:pt x="3679723" y="1742767"/>
                        <a:pt x="3726426" y="1619864"/>
                        <a:pt x="3760839" y="1519083"/>
                      </a:cubicBezTo>
                      <a:cubicBezTo>
                        <a:pt x="3795252" y="1418302"/>
                        <a:pt x="3814916" y="1328583"/>
                        <a:pt x="3834581" y="1238864"/>
                      </a:cubicBezTo>
                    </a:path>
                  </a:pathLst>
                </a:custGeom>
                <a:ln w="5080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cxnSp>
            <p:nvCxnSpPr>
              <p:cNvPr id="17" name="Straight Connector 16"/>
              <p:cNvCxnSpPr/>
              <p:nvPr/>
            </p:nvCxnSpPr>
            <p:spPr>
              <a:xfrm rot="5400000">
                <a:off x="3392488" y="4834235"/>
                <a:ext cx="2055812" cy="15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6328" name="TextBox 21"/>
            <p:cNvSpPr txBox="1">
              <a:spLocks noChangeArrowheads="1"/>
            </p:cNvSpPr>
            <p:nvPr/>
          </p:nvSpPr>
          <p:spPr bwMode="auto">
            <a:xfrm>
              <a:off x="5715000" y="2819400"/>
              <a:ext cx="1066800" cy="461665"/>
            </a:xfrm>
            <a:prstGeom prst="rect">
              <a:avLst/>
            </a:prstGeom>
            <a:noFill/>
            <a:ln w="9525">
              <a:noFill/>
              <a:miter lim="800000"/>
              <a:headEnd/>
              <a:tailEnd/>
            </a:ln>
          </p:spPr>
          <p:txBody>
            <a:bodyPr>
              <a:spAutoFit/>
            </a:bodyPr>
            <a:lstStyle/>
            <a:p>
              <a:r>
                <a:rPr lang="en-US" sz="2400" b="1">
                  <a:latin typeface="Symbol" pitchFamily="18" charset="2"/>
                </a:rPr>
                <a:t>f</a:t>
              </a:r>
            </a:p>
          </p:txBody>
        </p:sp>
        <p:sp>
          <p:nvSpPr>
            <p:cNvPr id="56329" name="TextBox 22"/>
            <p:cNvSpPr txBox="1">
              <a:spLocks noChangeArrowheads="1"/>
            </p:cNvSpPr>
            <p:nvPr/>
          </p:nvSpPr>
          <p:spPr bwMode="auto">
            <a:xfrm>
              <a:off x="5562600" y="5862935"/>
              <a:ext cx="1066800" cy="461665"/>
            </a:xfrm>
            <a:prstGeom prst="rect">
              <a:avLst/>
            </a:prstGeom>
            <a:noFill/>
            <a:ln w="9525">
              <a:noFill/>
              <a:miter lim="800000"/>
              <a:headEnd/>
              <a:tailEnd/>
            </a:ln>
          </p:spPr>
          <p:txBody>
            <a:bodyPr>
              <a:spAutoFit/>
            </a:bodyPr>
            <a:lstStyle/>
            <a:p>
              <a:r>
                <a:rPr lang="en-US" sz="2400" b="1">
                  <a:latin typeface="Symbol" pitchFamily="18" charset="2"/>
                </a:rPr>
                <a:t>f= 0</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94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ood sine wave.wmv">
            <a:hlinkClick r:id="" action="ppaction://media"/>
          </p:cNvPr>
          <p:cNvPicPr>
            <a:picLocks noRot="1" noChangeAspect="1"/>
          </p:cNvPicPr>
          <p:nvPr>
            <a:videoFile r:link="rId1"/>
          </p:nvPr>
        </p:nvPicPr>
        <p:blipFill>
          <a:blip r:embed="rId5" cstate="print"/>
          <a:srcRect/>
          <a:stretch>
            <a:fillRect/>
          </a:stretch>
        </p:blipFill>
        <p:spPr bwMode="auto">
          <a:xfrm>
            <a:off x="0" y="3759200"/>
            <a:ext cx="4648200" cy="3098800"/>
          </a:xfrm>
          <a:prstGeom prst="rect">
            <a:avLst/>
          </a:prstGeom>
          <a:noFill/>
          <a:ln w="9525">
            <a:noFill/>
            <a:miter lim="800000"/>
            <a:headEnd/>
            <a:tailEnd/>
          </a:ln>
        </p:spPr>
      </p:pic>
      <p:sp>
        <p:nvSpPr>
          <p:cNvPr id="57347" name="Title 1"/>
          <p:cNvSpPr>
            <a:spLocks noGrp="1"/>
          </p:cNvSpPr>
          <p:nvPr>
            <p:ph type="title"/>
          </p:nvPr>
        </p:nvSpPr>
        <p:spPr>
          <a:xfrm>
            <a:off x="-914400" y="0"/>
            <a:ext cx="6553200" cy="685800"/>
          </a:xfrm>
        </p:spPr>
        <p:txBody>
          <a:bodyPr>
            <a:normAutofit fontScale="90000"/>
          </a:bodyPr>
          <a:lstStyle/>
          <a:p>
            <a:pPr eaLnBrk="1" hangingPunct="1"/>
            <a:r>
              <a:rPr lang="en-US" sz="4000" dirty="0" smtClean="0"/>
              <a:t>Complex Shapes: Registry</a:t>
            </a:r>
          </a:p>
        </p:txBody>
      </p:sp>
      <p:sp>
        <p:nvSpPr>
          <p:cNvPr id="57348" name="TextBox 27"/>
          <p:cNvSpPr txBox="1">
            <a:spLocks noChangeArrowheads="1"/>
          </p:cNvSpPr>
          <p:nvPr/>
        </p:nvSpPr>
        <p:spPr bwMode="auto">
          <a:xfrm>
            <a:off x="6934200" y="3124200"/>
            <a:ext cx="3733800" cy="923330"/>
          </a:xfrm>
          <a:prstGeom prst="rect">
            <a:avLst/>
          </a:prstGeom>
          <a:noFill/>
          <a:ln w="9525">
            <a:noFill/>
            <a:miter lim="800000"/>
            <a:headEnd/>
            <a:tailEnd/>
          </a:ln>
        </p:spPr>
        <p:txBody>
          <a:bodyPr>
            <a:spAutoFit/>
          </a:bodyPr>
          <a:lstStyle/>
          <a:p>
            <a:r>
              <a:rPr lang="en-US" dirty="0">
                <a:latin typeface="Calibri" pitchFamily="34" charset="0"/>
              </a:rPr>
              <a:t>Far field interactions</a:t>
            </a:r>
          </a:p>
          <a:p>
            <a:r>
              <a:rPr lang="en-US" dirty="0" err="1">
                <a:latin typeface="Calibri" pitchFamily="34" charset="0"/>
              </a:rPr>
              <a:t>Quadrupolar</a:t>
            </a:r>
            <a:r>
              <a:rPr lang="en-US" dirty="0">
                <a:latin typeface="Calibri" pitchFamily="34" charset="0"/>
              </a:rPr>
              <a:t> in </a:t>
            </a:r>
            <a:r>
              <a:rPr lang="en-US" dirty="0" smtClean="0">
                <a:latin typeface="Calibri" pitchFamily="34" charset="0"/>
              </a:rPr>
              <a:t>nature</a:t>
            </a:r>
          </a:p>
          <a:p>
            <a:r>
              <a:rPr lang="en-US" dirty="0" smtClean="0">
                <a:latin typeface="Calibri" pitchFamily="34" charset="0"/>
              </a:rPr>
              <a:t> </a:t>
            </a:r>
            <a:r>
              <a:rPr lang="en-US" dirty="0">
                <a:latin typeface="Symbol" pitchFamily="18" charset="2"/>
              </a:rPr>
              <a:t>b</a:t>
            </a:r>
            <a:r>
              <a:rPr lang="en-US" dirty="0">
                <a:latin typeface="Calibri" pitchFamily="34" charset="0"/>
              </a:rPr>
              <a:t> = -3.75</a:t>
            </a:r>
          </a:p>
        </p:txBody>
      </p:sp>
      <p:pic>
        <p:nvPicPr>
          <p:cNvPr id="34" name="Dumbell Short_2.wmv">
            <a:hlinkClick r:id="" action="ppaction://media"/>
          </p:cNvPr>
          <p:cNvPicPr>
            <a:picLocks noRot="1" noChangeAspect="1"/>
          </p:cNvPicPr>
          <p:nvPr>
            <a:videoFile r:link="rId2"/>
          </p:nvPr>
        </p:nvPicPr>
        <p:blipFill>
          <a:blip r:embed="rId6" cstate="print"/>
          <a:srcRect/>
          <a:stretch>
            <a:fillRect/>
          </a:stretch>
        </p:blipFill>
        <p:spPr bwMode="auto">
          <a:xfrm>
            <a:off x="290513" y="1009650"/>
            <a:ext cx="4121150" cy="2732088"/>
          </a:xfrm>
          <a:prstGeom prst="rect">
            <a:avLst/>
          </a:prstGeom>
          <a:noFill/>
          <a:ln w="9525">
            <a:noFill/>
            <a:miter lim="800000"/>
            <a:headEnd/>
            <a:tailEnd/>
          </a:ln>
        </p:spPr>
      </p:pic>
      <p:pic>
        <p:nvPicPr>
          <p:cNvPr id="57350" name="Picture 4"/>
          <p:cNvPicPr>
            <a:picLocks noChangeAspect="1" noChangeArrowheads="1"/>
          </p:cNvPicPr>
          <p:nvPr/>
        </p:nvPicPr>
        <p:blipFill>
          <a:blip r:embed="rId7" cstate="print"/>
          <a:srcRect/>
          <a:stretch>
            <a:fillRect/>
          </a:stretch>
        </p:blipFill>
        <p:spPr bwMode="auto">
          <a:xfrm>
            <a:off x="4876800" y="609600"/>
            <a:ext cx="2105025" cy="1081087"/>
          </a:xfrm>
          <a:prstGeom prst="rect">
            <a:avLst/>
          </a:prstGeom>
          <a:noFill/>
          <a:ln w="9525">
            <a:noFill/>
            <a:miter lim="800000"/>
            <a:headEnd/>
            <a:tailEnd/>
          </a:ln>
        </p:spPr>
      </p:pic>
      <p:pic>
        <p:nvPicPr>
          <p:cNvPr id="57351" name="Picture 5"/>
          <p:cNvPicPr>
            <a:picLocks noChangeAspect="1" noChangeArrowheads="1"/>
          </p:cNvPicPr>
          <p:nvPr/>
        </p:nvPicPr>
        <p:blipFill>
          <a:blip r:embed="rId8" cstate="print"/>
          <a:srcRect/>
          <a:stretch>
            <a:fillRect/>
          </a:stretch>
        </p:blipFill>
        <p:spPr bwMode="auto">
          <a:xfrm>
            <a:off x="4800600" y="3810000"/>
            <a:ext cx="2062163" cy="1114425"/>
          </a:xfrm>
          <a:prstGeom prst="rect">
            <a:avLst/>
          </a:prstGeom>
          <a:noFill/>
          <a:ln w="9525">
            <a:noFill/>
            <a:miter lim="800000"/>
            <a:headEnd/>
            <a:tailEnd/>
          </a:ln>
        </p:spPr>
      </p:pic>
      <p:pic>
        <p:nvPicPr>
          <p:cNvPr id="57352" name="Picture 1"/>
          <p:cNvPicPr>
            <a:picLocks noChangeAspect="1" noChangeArrowheads="1"/>
          </p:cNvPicPr>
          <p:nvPr/>
        </p:nvPicPr>
        <p:blipFill>
          <a:blip r:embed="rId9" cstate="print"/>
          <a:srcRect/>
          <a:stretch>
            <a:fillRect/>
          </a:stretch>
        </p:blipFill>
        <p:spPr bwMode="auto">
          <a:xfrm>
            <a:off x="6934200" y="1066800"/>
            <a:ext cx="3291668" cy="1981200"/>
          </a:xfrm>
          <a:prstGeom prst="rect">
            <a:avLst/>
          </a:prstGeom>
          <a:noFill/>
          <a:ln w="9525">
            <a:noFill/>
            <a:miter lim="800000"/>
            <a:headEnd/>
            <a:tailEnd/>
          </a:ln>
        </p:spPr>
      </p:pic>
      <p:pic>
        <p:nvPicPr>
          <p:cNvPr id="9" name="Dumbell Short_2.wmv">
            <a:hlinkClick r:id="" action="ppaction://media"/>
          </p:cNvPr>
          <p:cNvPicPr>
            <a:picLocks noRot="1" noChangeAspect="1"/>
          </p:cNvPicPr>
          <p:nvPr>
            <a:videoFile r:link="rId3"/>
          </p:nvPr>
        </p:nvPicPr>
        <p:blipFill>
          <a:blip r:embed="rId10" cstate="print"/>
          <a:stretch>
            <a:fillRect/>
          </a:stretch>
        </p:blipFill>
        <p:spPr>
          <a:xfrm>
            <a:off x="0" y="685800"/>
            <a:ext cx="4686300" cy="31242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4"/>
                                        </p:tgtEl>
                                      </p:cBhvr>
                                    </p:cmd>
                                  </p:childTnLst>
                                </p:cTn>
                              </p:par>
                            </p:childTnLst>
                          </p:cTn>
                        </p:par>
                      </p:childTnLst>
                    </p:cTn>
                  </p:par>
                </p:childTnLst>
              </p:cTn>
              <p:nextCondLst>
                <p:cond evt="onClick" delay="0">
                  <p:tgtEl>
                    <p:spTgt spid="34"/>
                  </p:tgtEl>
                </p:cond>
              </p:nextCondLst>
            </p:seq>
            <p:video>
              <p:cMediaNode>
                <p:cTn id="7" fill="hold" display="0">
                  <p:stCondLst>
                    <p:cond delay="indefinite"/>
                  </p:stCondLst>
                  <p:endCondLst>
                    <p:cond evt="onNext" delay="0">
                      <p:tgtEl>
                        <p:sldTgt/>
                      </p:tgtEl>
                    </p:cond>
                    <p:cond evt="onPrev" delay="0">
                      <p:tgtEl>
                        <p:sldTgt/>
                      </p:tgtEl>
                    </p:cond>
                  </p:endCondLst>
                </p:cTn>
                <p:tgtEl>
                  <p:spTgt spid="34"/>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video>
              <p:cMediaNode>
                <p:cTn id="13" fill="hold" display="0">
                  <p:stCondLst>
                    <p:cond delay="indefinite"/>
                  </p:stCondLst>
                  <p:endCondLst>
                    <p:cond evt="onNext" delay="0">
                      <p:tgtEl>
                        <p:sldTgt/>
                      </p:tgtEl>
                    </p:cond>
                    <p:cond evt="onPrev" delay="0">
                      <p:tgtEl>
                        <p:sldTgt/>
                      </p:tgtEl>
                    </p:cond>
                  </p:endCondLst>
                </p:cTn>
                <p:tgtEl>
                  <p:spTgt spid="10"/>
                </p:tgtEl>
              </p:cMediaNode>
            </p:video>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9"/>
                                        </p:tgtEl>
                                      </p:cBhvr>
                                    </p:cmd>
                                  </p:childTnLst>
                                </p:cTn>
                              </p:par>
                            </p:childTnLst>
                          </p:cTn>
                        </p:par>
                      </p:childTnLst>
                    </p:cTn>
                  </p:par>
                </p:childTnLst>
              </p:cTn>
              <p:nextCondLst>
                <p:cond evt="onClick" delay="0">
                  <p:tgtEl>
                    <p:spTgt spid="9"/>
                  </p:tgtEl>
                </p:cond>
              </p:nextCondLst>
            </p:seq>
            <p:video>
              <p:cMediaNode>
                <p:cTn id="19" fill="hold" display="0">
                  <p:stCondLst>
                    <p:cond delay="indefinite"/>
                  </p:stCondLst>
                  <p:endCondLst>
                    <p:cond evt="onNext" delay="0">
                      <p:tgtEl>
                        <p:sldTgt/>
                      </p:tgtEl>
                    </p:cond>
                    <p:cond evt="onPrev" delay="0">
                      <p:tgtEl>
                        <p:sldTgt/>
                      </p:tgtEl>
                    </p:cond>
                  </p:endCondLst>
                </p:cTn>
                <p:tgtEl>
                  <p:spTgt spid="9"/>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304800" y="228600"/>
            <a:ext cx="7772400" cy="900113"/>
          </a:xfrm>
        </p:spPr>
        <p:txBody>
          <a:bodyPr>
            <a:normAutofit fontScale="90000"/>
          </a:bodyPr>
          <a:lstStyle/>
          <a:p>
            <a:pPr algn="l" eaLnBrk="1" hangingPunct="1"/>
            <a:r>
              <a:rPr lang="en-US" dirty="0" smtClean="0"/>
              <a:t>Complex Shapes: Registry</a:t>
            </a:r>
            <a:br>
              <a:rPr lang="en-US" dirty="0" smtClean="0"/>
            </a:br>
            <a:endParaRPr lang="en-US" dirty="0" smtClean="0"/>
          </a:p>
        </p:txBody>
      </p:sp>
      <p:pic>
        <p:nvPicPr>
          <p:cNvPr id="58371" name="Picture 4"/>
          <p:cNvPicPr>
            <a:picLocks noChangeAspect="1" noChangeArrowheads="1"/>
          </p:cNvPicPr>
          <p:nvPr/>
        </p:nvPicPr>
        <p:blipFill>
          <a:blip r:embed="rId2" cstate="print"/>
          <a:srcRect/>
          <a:stretch>
            <a:fillRect/>
          </a:stretch>
        </p:blipFill>
        <p:spPr bwMode="auto">
          <a:xfrm>
            <a:off x="5562600" y="1752600"/>
            <a:ext cx="2105025" cy="1081088"/>
          </a:xfrm>
          <a:prstGeom prst="rect">
            <a:avLst/>
          </a:prstGeom>
          <a:noFill/>
          <a:ln w="9525">
            <a:noFill/>
            <a:miter lim="800000"/>
            <a:headEnd/>
            <a:tailEnd/>
          </a:ln>
        </p:spPr>
      </p:pic>
      <p:pic>
        <p:nvPicPr>
          <p:cNvPr id="58372" name="Picture 5"/>
          <p:cNvPicPr>
            <a:picLocks noChangeAspect="1" noChangeArrowheads="1"/>
          </p:cNvPicPr>
          <p:nvPr/>
        </p:nvPicPr>
        <p:blipFill>
          <a:blip r:embed="rId3" cstate="print"/>
          <a:srcRect/>
          <a:stretch>
            <a:fillRect/>
          </a:stretch>
        </p:blipFill>
        <p:spPr bwMode="auto">
          <a:xfrm>
            <a:off x="2895600" y="1828800"/>
            <a:ext cx="2062163" cy="1114425"/>
          </a:xfrm>
          <a:prstGeom prst="rect">
            <a:avLst/>
          </a:prstGeom>
          <a:noFill/>
          <a:ln w="9525">
            <a:noFill/>
            <a:miter lim="800000"/>
            <a:headEnd/>
            <a:tailEnd/>
          </a:ln>
        </p:spPr>
      </p:pic>
      <p:pic>
        <p:nvPicPr>
          <p:cNvPr id="58373" name="Picture 8" descr="Fig 7.jpg"/>
          <p:cNvPicPr>
            <a:picLocks noChangeAspect="1"/>
          </p:cNvPicPr>
          <p:nvPr/>
        </p:nvPicPr>
        <p:blipFill>
          <a:blip r:embed="rId4" cstate="print"/>
          <a:srcRect/>
          <a:stretch>
            <a:fillRect/>
          </a:stretch>
        </p:blipFill>
        <p:spPr bwMode="auto">
          <a:xfrm>
            <a:off x="2209800" y="3200400"/>
            <a:ext cx="5029200" cy="3352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Content Placeholder 2"/>
          <p:cNvSpPr>
            <a:spLocks noGrp="1"/>
          </p:cNvSpPr>
          <p:nvPr>
            <p:ph idx="1"/>
          </p:nvPr>
        </p:nvSpPr>
        <p:spPr>
          <a:xfrm>
            <a:off x="609600" y="381000"/>
            <a:ext cx="7543800" cy="2819400"/>
          </a:xfrm>
        </p:spPr>
        <p:txBody>
          <a:bodyPr/>
          <a:lstStyle/>
          <a:p>
            <a:pPr>
              <a:buFont typeface="Arial" charset="0"/>
              <a:buNone/>
            </a:pPr>
            <a:r>
              <a:rPr lang="en-US" sz="2400" b="1" dirty="0" smtClean="0">
                <a:latin typeface="Garamond" pitchFamily="18" charset="0"/>
              </a:rPr>
              <a:t>On the attraction of floating particles </a:t>
            </a:r>
            <a:r>
              <a:rPr lang="en-US" sz="2400" dirty="0" smtClean="0">
                <a:latin typeface="Garamond" pitchFamily="18" charset="0"/>
              </a:rPr>
              <a:t> </a:t>
            </a:r>
          </a:p>
          <a:p>
            <a:pPr>
              <a:buFont typeface="Arial" charset="0"/>
              <a:buNone/>
            </a:pPr>
            <a:r>
              <a:rPr lang="en-US" sz="2000" b="1" dirty="0" smtClean="0"/>
              <a:t>W. A. Gifford and L. E. </a:t>
            </a:r>
            <a:r>
              <a:rPr lang="en-US" sz="2000" b="1" dirty="0" err="1" smtClean="0"/>
              <a:t>Scriven</a:t>
            </a:r>
            <a:r>
              <a:rPr lang="en-US" sz="2000" dirty="0" smtClean="0"/>
              <a:t> </a:t>
            </a:r>
          </a:p>
          <a:p>
            <a:pPr>
              <a:buFont typeface="Arial" charset="0"/>
              <a:buNone/>
            </a:pPr>
            <a:r>
              <a:rPr lang="en-US" sz="2000" i="1" dirty="0" smtClean="0"/>
              <a:t>Chem. Eng. Sci.</a:t>
            </a:r>
            <a:r>
              <a:rPr lang="en-US" sz="2000" dirty="0" smtClean="0"/>
              <a:t> </a:t>
            </a:r>
            <a:r>
              <a:rPr lang="en-US" sz="2000" b="1" dirty="0" smtClean="0"/>
              <a:t>1971</a:t>
            </a:r>
            <a:r>
              <a:rPr lang="en-US" sz="2000" dirty="0" smtClean="0"/>
              <a:t>, </a:t>
            </a:r>
            <a:r>
              <a:rPr lang="en-US" sz="2000" i="1" dirty="0" smtClean="0"/>
              <a:t>26</a:t>
            </a:r>
            <a:r>
              <a:rPr lang="en-US" sz="2000" dirty="0" smtClean="0"/>
              <a:t>, 287.</a:t>
            </a:r>
          </a:p>
          <a:p>
            <a:pPr>
              <a:buFont typeface="Arial" charset="0"/>
              <a:buNone/>
            </a:pPr>
            <a:r>
              <a:rPr lang="en-US" sz="1800" dirty="0" smtClean="0"/>
              <a:t>Received 8 August 1970;  accepted 17 August 1970.</a:t>
            </a:r>
            <a:r>
              <a:rPr lang="en-US" dirty="0" smtClean="0"/>
              <a:t> </a:t>
            </a:r>
          </a:p>
          <a:p>
            <a:pPr>
              <a:buFont typeface="Arial" charset="0"/>
              <a:buNone/>
            </a:pPr>
            <a:r>
              <a:rPr lang="en-US" sz="2000" dirty="0" smtClean="0"/>
              <a:t>	Capillary attraction between floating particles, a phenomenon of everyday experience as well as technological importance, is caused by interfacial tension and buoyancy forces ... </a:t>
            </a:r>
          </a:p>
          <a:p>
            <a:pPr>
              <a:buFont typeface="Arial" charset="0"/>
              <a:buNone/>
            </a:pPr>
            <a:endParaRPr lang="en-US" sz="2000" dirty="0" smtClean="0"/>
          </a:p>
        </p:txBody>
      </p:sp>
      <p:sp>
        <p:nvSpPr>
          <p:cNvPr id="1028" name="Rectangle 1"/>
          <p:cNvSpPr>
            <a:spLocks noChangeArrowheads="1"/>
          </p:cNvSpPr>
          <p:nvPr/>
        </p:nvSpPr>
        <p:spPr bwMode="auto">
          <a:xfrm>
            <a:off x="0" y="0"/>
            <a:ext cx="0" cy="369888"/>
          </a:xfrm>
          <a:prstGeom prst="rect">
            <a:avLst/>
          </a:prstGeom>
          <a:solidFill>
            <a:srgbClr val="FFFFFF"/>
          </a:solidFill>
          <a:ln w="9525">
            <a:noFill/>
            <a:miter lim="800000"/>
            <a:headEnd/>
            <a:tailEnd/>
          </a:ln>
          <a:effectLst>
            <a:prstShdw prst="shdw17" dist="17961" dir="2700000">
              <a:srgbClr val="999999"/>
            </a:prstShdw>
          </a:effectLst>
        </p:spPr>
        <p:txBody>
          <a:bodyPr wrap="none" lIns="0" rIns="0" anchor="ctr">
            <a:spAutoFit/>
          </a:bodyPr>
          <a:lstStyle/>
          <a:p>
            <a:pPr eaLnBrk="0" hangingPunct="0"/>
            <a:endParaRPr lang="en-US"/>
          </a:p>
        </p:txBody>
      </p:sp>
      <p:grpSp>
        <p:nvGrpSpPr>
          <p:cNvPr id="2" name="Group 17"/>
          <p:cNvGrpSpPr>
            <a:grpSpLocks/>
          </p:cNvGrpSpPr>
          <p:nvPr/>
        </p:nvGrpSpPr>
        <p:grpSpPr bwMode="auto">
          <a:xfrm>
            <a:off x="609600" y="5638800"/>
            <a:ext cx="6781800" cy="914400"/>
            <a:chOff x="609600" y="5334000"/>
            <a:chExt cx="8223250" cy="1219200"/>
          </a:xfrm>
        </p:grpSpPr>
        <p:grpSp>
          <p:nvGrpSpPr>
            <p:cNvPr id="3" name="Group 10"/>
            <p:cNvGrpSpPr>
              <a:grpSpLocks/>
            </p:cNvGrpSpPr>
            <p:nvPr/>
          </p:nvGrpSpPr>
          <p:grpSpPr bwMode="auto">
            <a:xfrm>
              <a:off x="609600" y="5334000"/>
              <a:ext cx="4641850" cy="914400"/>
              <a:chOff x="609600" y="5334000"/>
              <a:chExt cx="4641773" cy="914400"/>
            </a:xfrm>
          </p:grpSpPr>
          <p:sp>
            <p:nvSpPr>
              <p:cNvPr id="6" name="Oval 5"/>
              <p:cNvSpPr/>
              <p:nvPr/>
            </p:nvSpPr>
            <p:spPr>
              <a:xfrm>
                <a:off x="2513313" y="5486400"/>
                <a:ext cx="762255"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Freeform 8"/>
              <p:cNvSpPr/>
              <p:nvPr/>
            </p:nvSpPr>
            <p:spPr>
              <a:xfrm>
                <a:off x="3200497" y="5334000"/>
                <a:ext cx="2050004" cy="459317"/>
              </a:xfrm>
              <a:custGeom>
                <a:avLst/>
                <a:gdLst>
                  <a:gd name="connsiteX0" fmla="*/ 0 w 1531344"/>
                  <a:gd name="connsiteY0" fmla="*/ 422313 h 422313"/>
                  <a:gd name="connsiteX1" fmla="*/ 374573 w 1531344"/>
                  <a:gd name="connsiteY1" fmla="*/ 69773 h 422313"/>
                  <a:gd name="connsiteX2" fmla="*/ 1531344 w 1531344"/>
                  <a:gd name="connsiteY2" fmla="*/ 3672 h 422313"/>
                  <a:gd name="connsiteX3" fmla="*/ 1531344 w 1531344"/>
                  <a:gd name="connsiteY3" fmla="*/ 3672 h 422313"/>
                </a:gdLst>
                <a:ahLst/>
                <a:cxnLst>
                  <a:cxn ang="0">
                    <a:pos x="connsiteX0" y="connsiteY0"/>
                  </a:cxn>
                  <a:cxn ang="0">
                    <a:pos x="connsiteX1" y="connsiteY1"/>
                  </a:cxn>
                  <a:cxn ang="0">
                    <a:pos x="connsiteX2" y="connsiteY2"/>
                  </a:cxn>
                  <a:cxn ang="0">
                    <a:pos x="connsiteX3" y="connsiteY3"/>
                  </a:cxn>
                </a:cxnLst>
                <a:rect l="l" t="t" r="r" b="b"/>
                <a:pathLst>
                  <a:path w="1531344" h="422313">
                    <a:moveTo>
                      <a:pt x="0" y="422313"/>
                    </a:moveTo>
                    <a:cubicBezTo>
                      <a:pt x="59674" y="280929"/>
                      <a:pt x="119349" y="139546"/>
                      <a:pt x="374573" y="69773"/>
                    </a:cubicBezTo>
                    <a:cubicBezTo>
                      <a:pt x="629797" y="0"/>
                      <a:pt x="1531344" y="3672"/>
                      <a:pt x="1531344" y="3672"/>
                    </a:cubicBezTo>
                    <a:lnTo>
                      <a:pt x="1531344" y="3672"/>
                    </a:ln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0" name="Freeform 9"/>
              <p:cNvSpPr/>
              <p:nvPr/>
            </p:nvSpPr>
            <p:spPr>
              <a:xfrm flipH="1">
                <a:off x="609600" y="5334000"/>
                <a:ext cx="1913337" cy="423333"/>
              </a:xfrm>
              <a:custGeom>
                <a:avLst/>
                <a:gdLst>
                  <a:gd name="connsiteX0" fmla="*/ 0 w 1531344"/>
                  <a:gd name="connsiteY0" fmla="*/ 422313 h 422313"/>
                  <a:gd name="connsiteX1" fmla="*/ 374573 w 1531344"/>
                  <a:gd name="connsiteY1" fmla="*/ 69773 h 422313"/>
                  <a:gd name="connsiteX2" fmla="*/ 1531344 w 1531344"/>
                  <a:gd name="connsiteY2" fmla="*/ 3672 h 422313"/>
                  <a:gd name="connsiteX3" fmla="*/ 1531344 w 1531344"/>
                  <a:gd name="connsiteY3" fmla="*/ 3672 h 422313"/>
                </a:gdLst>
                <a:ahLst/>
                <a:cxnLst>
                  <a:cxn ang="0">
                    <a:pos x="connsiteX0" y="connsiteY0"/>
                  </a:cxn>
                  <a:cxn ang="0">
                    <a:pos x="connsiteX1" y="connsiteY1"/>
                  </a:cxn>
                  <a:cxn ang="0">
                    <a:pos x="connsiteX2" y="connsiteY2"/>
                  </a:cxn>
                  <a:cxn ang="0">
                    <a:pos x="connsiteX3" y="connsiteY3"/>
                  </a:cxn>
                </a:cxnLst>
                <a:rect l="l" t="t" r="r" b="b"/>
                <a:pathLst>
                  <a:path w="1531344" h="422313">
                    <a:moveTo>
                      <a:pt x="0" y="422313"/>
                    </a:moveTo>
                    <a:cubicBezTo>
                      <a:pt x="59674" y="280929"/>
                      <a:pt x="119349" y="139546"/>
                      <a:pt x="374573" y="69773"/>
                    </a:cubicBezTo>
                    <a:cubicBezTo>
                      <a:pt x="629797" y="0"/>
                      <a:pt x="1531344" y="3672"/>
                      <a:pt x="1531344" y="3672"/>
                    </a:cubicBezTo>
                    <a:lnTo>
                      <a:pt x="1531344" y="3672"/>
                    </a:ln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nvGrpSpPr>
            <p:cNvPr id="4" name="Group 11"/>
            <p:cNvGrpSpPr>
              <a:grpSpLocks/>
            </p:cNvGrpSpPr>
            <p:nvPr/>
          </p:nvGrpSpPr>
          <p:grpSpPr bwMode="auto">
            <a:xfrm>
              <a:off x="4191000" y="5334000"/>
              <a:ext cx="4641850" cy="914400"/>
              <a:chOff x="609600" y="5334000"/>
              <a:chExt cx="4641773" cy="914400"/>
            </a:xfrm>
          </p:grpSpPr>
          <p:sp>
            <p:nvSpPr>
              <p:cNvPr id="13" name="Oval 12"/>
              <p:cNvSpPr/>
              <p:nvPr/>
            </p:nvSpPr>
            <p:spPr>
              <a:xfrm>
                <a:off x="2514185" y="5486400"/>
                <a:ext cx="762255"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Freeform 13"/>
              <p:cNvSpPr/>
              <p:nvPr/>
            </p:nvSpPr>
            <p:spPr>
              <a:xfrm>
                <a:off x="3201370" y="5334000"/>
                <a:ext cx="2050003" cy="459317"/>
              </a:xfrm>
              <a:custGeom>
                <a:avLst/>
                <a:gdLst>
                  <a:gd name="connsiteX0" fmla="*/ 0 w 1531344"/>
                  <a:gd name="connsiteY0" fmla="*/ 422313 h 422313"/>
                  <a:gd name="connsiteX1" fmla="*/ 374573 w 1531344"/>
                  <a:gd name="connsiteY1" fmla="*/ 69773 h 422313"/>
                  <a:gd name="connsiteX2" fmla="*/ 1531344 w 1531344"/>
                  <a:gd name="connsiteY2" fmla="*/ 3672 h 422313"/>
                  <a:gd name="connsiteX3" fmla="*/ 1531344 w 1531344"/>
                  <a:gd name="connsiteY3" fmla="*/ 3672 h 422313"/>
                </a:gdLst>
                <a:ahLst/>
                <a:cxnLst>
                  <a:cxn ang="0">
                    <a:pos x="connsiteX0" y="connsiteY0"/>
                  </a:cxn>
                  <a:cxn ang="0">
                    <a:pos x="connsiteX1" y="connsiteY1"/>
                  </a:cxn>
                  <a:cxn ang="0">
                    <a:pos x="connsiteX2" y="connsiteY2"/>
                  </a:cxn>
                  <a:cxn ang="0">
                    <a:pos x="connsiteX3" y="connsiteY3"/>
                  </a:cxn>
                </a:cxnLst>
                <a:rect l="l" t="t" r="r" b="b"/>
                <a:pathLst>
                  <a:path w="1531344" h="422313">
                    <a:moveTo>
                      <a:pt x="0" y="422313"/>
                    </a:moveTo>
                    <a:cubicBezTo>
                      <a:pt x="59674" y="280929"/>
                      <a:pt x="119349" y="139546"/>
                      <a:pt x="374573" y="69773"/>
                    </a:cubicBezTo>
                    <a:cubicBezTo>
                      <a:pt x="629797" y="0"/>
                      <a:pt x="1531344" y="3672"/>
                      <a:pt x="1531344" y="3672"/>
                    </a:cubicBezTo>
                    <a:lnTo>
                      <a:pt x="1531344" y="3672"/>
                    </a:ln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5" name="Freeform 14"/>
              <p:cNvSpPr/>
              <p:nvPr/>
            </p:nvSpPr>
            <p:spPr>
              <a:xfrm flipH="1">
                <a:off x="610473" y="5334000"/>
                <a:ext cx="1913337" cy="423333"/>
              </a:xfrm>
              <a:custGeom>
                <a:avLst/>
                <a:gdLst>
                  <a:gd name="connsiteX0" fmla="*/ 0 w 1531344"/>
                  <a:gd name="connsiteY0" fmla="*/ 422313 h 422313"/>
                  <a:gd name="connsiteX1" fmla="*/ 374573 w 1531344"/>
                  <a:gd name="connsiteY1" fmla="*/ 69773 h 422313"/>
                  <a:gd name="connsiteX2" fmla="*/ 1531344 w 1531344"/>
                  <a:gd name="connsiteY2" fmla="*/ 3672 h 422313"/>
                  <a:gd name="connsiteX3" fmla="*/ 1531344 w 1531344"/>
                  <a:gd name="connsiteY3" fmla="*/ 3672 h 422313"/>
                </a:gdLst>
                <a:ahLst/>
                <a:cxnLst>
                  <a:cxn ang="0">
                    <a:pos x="connsiteX0" y="connsiteY0"/>
                  </a:cxn>
                  <a:cxn ang="0">
                    <a:pos x="connsiteX1" y="connsiteY1"/>
                  </a:cxn>
                  <a:cxn ang="0">
                    <a:pos x="connsiteX2" y="connsiteY2"/>
                  </a:cxn>
                  <a:cxn ang="0">
                    <a:pos x="connsiteX3" y="connsiteY3"/>
                  </a:cxn>
                </a:cxnLst>
                <a:rect l="l" t="t" r="r" b="b"/>
                <a:pathLst>
                  <a:path w="1531344" h="422313">
                    <a:moveTo>
                      <a:pt x="0" y="422313"/>
                    </a:moveTo>
                    <a:cubicBezTo>
                      <a:pt x="59674" y="280929"/>
                      <a:pt x="119349" y="139546"/>
                      <a:pt x="374573" y="69773"/>
                    </a:cubicBezTo>
                    <a:cubicBezTo>
                      <a:pt x="629797" y="0"/>
                      <a:pt x="1531344" y="3672"/>
                      <a:pt x="1531344" y="3672"/>
                    </a:cubicBezTo>
                    <a:lnTo>
                      <a:pt x="1531344" y="3672"/>
                    </a:ln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cxnSp>
          <p:nvCxnSpPr>
            <p:cNvPr id="17" name="Straight Arrow Connector 16"/>
            <p:cNvCxnSpPr/>
            <p:nvPr/>
          </p:nvCxnSpPr>
          <p:spPr>
            <a:xfrm rot="5400000">
              <a:off x="2553503" y="6210300"/>
              <a:ext cx="685800"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grpSp>
      <p:graphicFrame>
        <p:nvGraphicFramePr>
          <p:cNvPr id="1026" name="Object 14"/>
          <p:cNvGraphicFramePr>
            <a:graphicFrameLocks noChangeAspect="1"/>
          </p:cNvGraphicFramePr>
          <p:nvPr/>
        </p:nvGraphicFramePr>
        <p:xfrm>
          <a:off x="304800" y="3733800"/>
          <a:ext cx="1257300" cy="685800"/>
        </p:xfrm>
        <a:graphic>
          <a:graphicData uri="http://schemas.openxmlformats.org/presentationml/2006/ole">
            <p:oleObj spid="_x0000_s958466" name="Equation" r:id="rId3" imgW="838080" imgH="457200" progId="Equation.DSMT4">
              <p:embed/>
            </p:oleObj>
          </a:graphicData>
        </a:graphic>
      </p:graphicFrame>
      <p:sp>
        <p:nvSpPr>
          <p:cNvPr id="16" name="Content Placeholder 2"/>
          <p:cNvSpPr txBox="1">
            <a:spLocks/>
          </p:cNvSpPr>
          <p:nvPr/>
        </p:nvSpPr>
        <p:spPr bwMode="auto">
          <a:xfrm>
            <a:off x="2514600" y="3505200"/>
            <a:ext cx="6019800" cy="2286000"/>
          </a:xfrm>
          <a:prstGeom prst="rect">
            <a:avLst/>
          </a:prstGeom>
          <a:noFill/>
          <a:ln w="9525">
            <a:noFill/>
            <a:miter lim="800000"/>
            <a:headEnd/>
            <a:tailEnd/>
          </a:ln>
        </p:spPr>
        <p:txBody>
          <a:bodyPr/>
          <a:lstStyle/>
          <a:p>
            <a:pPr marL="342900" indent="-342900" eaLnBrk="0" hangingPunct="0">
              <a:spcBef>
                <a:spcPct val="20000"/>
              </a:spcBef>
              <a:buFont typeface="Arial" pitchFamily="34" charset="0"/>
              <a:buNone/>
              <a:defRPr/>
            </a:pPr>
            <a:r>
              <a:rPr lang="en-US" sz="2000" b="1" dirty="0">
                <a:latin typeface="+mn-lt"/>
                <a:cs typeface="+mn-cs"/>
              </a:rPr>
              <a:t>Finite Bo: </a:t>
            </a:r>
          </a:p>
          <a:p>
            <a:pPr marL="342900" indent="-342900" eaLnBrk="0" hangingPunct="0">
              <a:spcBef>
                <a:spcPct val="20000"/>
              </a:spcBef>
              <a:defRPr/>
            </a:pPr>
            <a:r>
              <a:rPr lang="en-US" sz="1400" b="1" i="1" dirty="0">
                <a:latin typeface="Arial" pitchFamily="34" charset="0"/>
                <a:cs typeface="Arial" pitchFamily="34" charset="0"/>
              </a:rPr>
              <a:t>sphere or infinite cylinder</a:t>
            </a:r>
            <a:endParaRPr lang="en-US" b="1" dirty="0">
              <a:latin typeface="+mn-lt"/>
              <a:cs typeface="+mn-cs"/>
            </a:endParaRPr>
          </a:p>
          <a:p>
            <a:pPr marL="342900" indent="-342900" eaLnBrk="0" hangingPunct="0">
              <a:spcBef>
                <a:spcPts val="0"/>
              </a:spcBef>
              <a:buFont typeface="Arial" pitchFamily="34" charset="0"/>
              <a:buChar char="•"/>
              <a:defRPr/>
            </a:pPr>
            <a:r>
              <a:rPr lang="en-US" sz="1600" dirty="0" smtClean="0">
                <a:latin typeface="+mn-lt"/>
                <a:cs typeface="+mn-cs"/>
              </a:rPr>
              <a:t>Nicolson </a:t>
            </a:r>
            <a:r>
              <a:rPr lang="en-US" sz="1600" dirty="0" smtClean="0"/>
              <a:t>Proc </a:t>
            </a:r>
            <a:r>
              <a:rPr lang="en-US" sz="1600" dirty="0" err="1" smtClean="0"/>
              <a:t>Camb</a:t>
            </a:r>
            <a:r>
              <a:rPr lang="en-US" sz="1600" dirty="0" smtClean="0"/>
              <a:t> Phil Soc 45 (</a:t>
            </a:r>
            <a:r>
              <a:rPr lang="en-US" sz="1600" dirty="0" smtClean="0">
                <a:latin typeface="+mn-lt"/>
                <a:cs typeface="+mn-cs"/>
              </a:rPr>
              <a:t>1949)</a:t>
            </a:r>
          </a:p>
          <a:p>
            <a:pPr marL="342900" indent="-342900" eaLnBrk="0" hangingPunct="0">
              <a:spcBef>
                <a:spcPts val="0"/>
              </a:spcBef>
              <a:buFont typeface="Arial" pitchFamily="34" charset="0"/>
              <a:buChar char="•"/>
              <a:defRPr/>
            </a:pPr>
            <a:r>
              <a:rPr lang="en-US" sz="1600" dirty="0" smtClean="0">
                <a:latin typeface="+mn-lt"/>
                <a:cs typeface="+mn-cs"/>
              </a:rPr>
              <a:t>Gifford </a:t>
            </a:r>
            <a:r>
              <a:rPr lang="en-US" sz="1600" dirty="0">
                <a:latin typeface="+mn-lt"/>
                <a:cs typeface="+mn-cs"/>
              </a:rPr>
              <a:t>and </a:t>
            </a:r>
            <a:r>
              <a:rPr lang="en-US" sz="1600" dirty="0" err="1">
                <a:latin typeface="+mn-lt"/>
                <a:cs typeface="+mn-cs"/>
              </a:rPr>
              <a:t>Scriven</a:t>
            </a:r>
            <a:r>
              <a:rPr lang="en-US" sz="1600" dirty="0">
                <a:latin typeface="+mn-lt"/>
                <a:cs typeface="+mn-cs"/>
              </a:rPr>
              <a:t>  </a:t>
            </a:r>
            <a:r>
              <a:rPr lang="en-US" sz="1600" i="1" dirty="0">
                <a:latin typeface="+mn-lt"/>
                <a:cs typeface="+mn-cs"/>
              </a:rPr>
              <a:t>Chem. Eng. Sci.</a:t>
            </a:r>
            <a:r>
              <a:rPr lang="en-US" sz="1600" dirty="0">
                <a:latin typeface="+mn-lt"/>
                <a:cs typeface="+mn-cs"/>
              </a:rPr>
              <a:t>, </a:t>
            </a:r>
            <a:r>
              <a:rPr lang="en-US" sz="1600" b="1" i="1" dirty="0">
                <a:latin typeface="+mn-lt"/>
                <a:cs typeface="+mn-cs"/>
              </a:rPr>
              <a:t>26</a:t>
            </a:r>
            <a:r>
              <a:rPr lang="en-US" sz="1600" dirty="0">
                <a:latin typeface="+mn-lt"/>
                <a:cs typeface="+mn-cs"/>
              </a:rPr>
              <a:t>, 287 (1971)</a:t>
            </a:r>
            <a:endParaRPr lang="en-US" sz="1600" i="1" dirty="0">
              <a:latin typeface="+mn-lt"/>
              <a:cs typeface="+mn-cs"/>
            </a:endParaRPr>
          </a:p>
          <a:p>
            <a:pPr marL="342900" indent="-342900" eaLnBrk="0" hangingPunct="0">
              <a:spcBef>
                <a:spcPts val="0"/>
              </a:spcBef>
              <a:buFont typeface="Arial" pitchFamily="34" charset="0"/>
              <a:buChar char="•"/>
              <a:defRPr/>
            </a:pPr>
            <a:r>
              <a:rPr lang="en-US" sz="1600" dirty="0">
                <a:latin typeface="+mn-lt"/>
                <a:cs typeface="+mn-cs"/>
              </a:rPr>
              <a:t>Chan et al </a:t>
            </a:r>
            <a:r>
              <a:rPr lang="en-US" sz="1600" i="1" dirty="0">
                <a:latin typeface="+mn-lt"/>
                <a:cs typeface="+mn-cs"/>
              </a:rPr>
              <a:t>J. Colloid Interface Sci.</a:t>
            </a:r>
            <a:r>
              <a:rPr lang="en-US" sz="1600" dirty="0">
                <a:latin typeface="+mn-lt"/>
                <a:cs typeface="+mn-cs"/>
              </a:rPr>
              <a:t> </a:t>
            </a:r>
            <a:r>
              <a:rPr lang="en-US" sz="1600" b="1" dirty="0">
                <a:latin typeface="+mn-lt"/>
                <a:cs typeface="+mn-cs"/>
              </a:rPr>
              <a:t>79</a:t>
            </a:r>
            <a:r>
              <a:rPr lang="en-US" sz="1600" dirty="0">
                <a:latin typeface="+mn-lt"/>
                <a:cs typeface="+mn-cs"/>
              </a:rPr>
              <a:t> (1981)</a:t>
            </a:r>
          </a:p>
          <a:p>
            <a:pPr marL="342900" indent="-342900" eaLnBrk="0" hangingPunct="0">
              <a:spcBef>
                <a:spcPts val="0"/>
              </a:spcBef>
              <a:buFont typeface="Arial" pitchFamily="34" charset="0"/>
              <a:buChar char="•"/>
              <a:defRPr/>
            </a:pPr>
            <a:r>
              <a:rPr lang="en-US" sz="1600" dirty="0">
                <a:latin typeface="+mn-lt"/>
                <a:cs typeface="+mn-cs"/>
              </a:rPr>
              <a:t>Singh and Joseph </a:t>
            </a:r>
            <a:r>
              <a:rPr lang="en-US" sz="1600" i="1" dirty="0">
                <a:latin typeface="+mn-lt"/>
                <a:cs typeface="+mn-cs"/>
              </a:rPr>
              <a:t>Journal Fluid Mech. </a:t>
            </a:r>
            <a:r>
              <a:rPr lang="en-US" sz="1600" dirty="0">
                <a:latin typeface="+mn-lt"/>
                <a:cs typeface="+mn-cs"/>
              </a:rPr>
              <a:t> </a:t>
            </a:r>
            <a:r>
              <a:rPr lang="en-US" sz="1600" b="1" i="1" dirty="0">
                <a:latin typeface="+mn-lt"/>
                <a:cs typeface="+mn-cs"/>
              </a:rPr>
              <a:t>530</a:t>
            </a:r>
            <a:r>
              <a:rPr lang="en-US" sz="1600" dirty="0">
                <a:latin typeface="+mn-lt"/>
                <a:cs typeface="+mn-cs"/>
              </a:rPr>
              <a:t> (2005)</a:t>
            </a:r>
            <a:r>
              <a:rPr lang="en-US" sz="1600" b="1" i="1" dirty="0">
                <a:latin typeface="Arial" pitchFamily="34" charset="0"/>
                <a:cs typeface="Arial" pitchFamily="34" charset="0"/>
              </a:rPr>
              <a:t> </a:t>
            </a:r>
            <a:r>
              <a:rPr lang="en-US" sz="1400" b="1" i="1" dirty="0">
                <a:latin typeface="Arial" pitchFamily="34" charset="0"/>
                <a:cs typeface="Arial" pitchFamily="34" charset="0"/>
              </a:rPr>
              <a:t>sphere or disk</a:t>
            </a:r>
            <a:endParaRPr lang="en-US" sz="1600" dirty="0"/>
          </a:p>
          <a:p>
            <a:pPr marL="342900" indent="-342900" eaLnBrk="0" hangingPunct="0">
              <a:spcBef>
                <a:spcPts val="0"/>
              </a:spcBef>
              <a:buFont typeface="Arial" pitchFamily="34" charset="0"/>
              <a:buChar char="•"/>
              <a:defRPr/>
            </a:pPr>
            <a:endParaRPr lang="en-US" sz="1600" dirty="0">
              <a:latin typeface="+mn-lt"/>
              <a:cs typeface="+mn-cs"/>
            </a:endParaRPr>
          </a:p>
          <a:p>
            <a:pPr marL="342900" indent="-342900" eaLnBrk="0" hangingPunct="0">
              <a:spcBef>
                <a:spcPts val="0"/>
              </a:spcBef>
              <a:defRPr/>
            </a:pPr>
            <a:endParaRPr lang="en-US" sz="1600" dirty="0">
              <a:solidFill>
                <a:srgbClr val="002060"/>
              </a:solidFill>
              <a:latin typeface="+mn-lt"/>
              <a:cs typeface="+mn-cs"/>
            </a:endParaRPr>
          </a:p>
        </p:txBody>
      </p:sp>
      <p:pic>
        <p:nvPicPr>
          <p:cNvPr id="1032" name="Picture 5" descr="froth flotation.jpg"/>
          <p:cNvPicPr>
            <a:picLocks noChangeAspect="1"/>
          </p:cNvPicPr>
          <p:nvPr/>
        </p:nvPicPr>
        <p:blipFill>
          <a:blip r:embed="rId4" cstate="print"/>
          <a:srcRect/>
          <a:stretch>
            <a:fillRect/>
          </a:stretch>
        </p:blipFill>
        <p:spPr bwMode="auto">
          <a:xfrm>
            <a:off x="7586663" y="0"/>
            <a:ext cx="1557337" cy="1560513"/>
          </a:xfrm>
          <a:prstGeom prst="rect">
            <a:avLst/>
          </a:prstGeom>
          <a:noFill/>
          <a:ln w="9525">
            <a:noFill/>
            <a:miter lim="800000"/>
            <a:headEnd/>
            <a:tailEnd/>
          </a:ln>
        </p:spPr>
      </p:pic>
      <p:sp>
        <p:nvSpPr>
          <p:cNvPr id="18" name="TextBox 17"/>
          <p:cNvSpPr txBox="1"/>
          <p:nvPr/>
        </p:nvSpPr>
        <p:spPr>
          <a:xfrm>
            <a:off x="3352800" y="6400800"/>
            <a:ext cx="1828800" cy="369332"/>
          </a:xfrm>
          <a:prstGeom prst="rect">
            <a:avLst/>
          </a:prstGeom>
          <a:noFill/>
        </p:spPr>
        <p:txBody>
          <a:bodyPr wrap="square" rtlCol="0">
            <a:spAutoFit/>
          </a:bodyPr>
          <a:lstStyle/>
          <a:p>
            <a:r>
              <a:rPr lang="en-US" dirty="0" smtClean="0"/>
              <a:t>Slope         Area</a:t>
            </a:r>
            <a:endParaRPr lang="en-US" dirty="0"/>
          </a:p>
        </p:txBody>
      </p:sp>
      <p:cxnSp>
        <p:nvCxnSpPr>
          <p:cNvPr id="20" name="Straight Arrow Connector 19"/>
          <p:cNvCxnSpPr>
            <a:stCxn id="18" idx="0"/>
            <a:endCxn id="18" idx="2"/>
          </p:cNvCxnSpPr>
          <p:nvPr/>
        </p:nvCxnSpPr>
        <p:spPr>
          <a:xfrm rot="16200000" flipH="1">
            <a:off x="4082534" y="6585466"/>
            <a:ext cx="369332"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16200000" flipH="1">
            <a:off x="4921528" y="6596340"/>
            <a:ext cx="369332"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386" name="Object 2"/>
          <p:cNvGraphicFramePr>
            <a:graphicFrameLocks noChangeAspect="1"/>
          </p:cNvGraphicFramePr>
          <p:nvPr/>
        </p:nvGraphicFramePr>
        <p:xfrm>
          <a:off x="381000" y="2895600"/>
          <a:ext cx="2286000" cy="533400"/>
        </p:xfrm>
        <a:graphic>
          <a:graphicData uri="http://schemas.openxmlformats.org/presentationml/2006/ole">
            <p:oleObj spid="_x0000_s1071106" name="Equation" r:id="rId4" imgW="1041120" imgH="241200" progId="Equation.DSMT4">
              <p:embed/>
            </p:oleObj>
          </a:graphicData>
        </a:graphic>
      </p:graphicFrame>
      <p:sp>
        <p:nvSpPr>
          <p:cNvPr id="16396" name="Title 13"/>
          <p:cNvSpPr>
            <a:spLocks noGrp="1"/>
          </p:cNvSpPr>
          <p:nvPr>
            <p:ph type="title"/>
          </p:nvPr>
        </p:nvSpPr>
        <p:spPr>
          <a:xfrm>
            <a:off x="304800" y="-228600"/>
            <a:ext cx="8229600" cy="1143000"/>
          </a:xfrm>
        </p:spPr>
        <p:txBody>
          <a:bodyPr/>
          <a:lstStyle/>
          <a:p>
            <a:r>
              <a:rPr lang="en-US" sz="3200" smtClean="0"/>
              <a:t>Interfacial deflections around cylinder</a:t>
            </a:r>
            <a:endParaRPr lang="en-US" smtClean="0"/>
          </a:p>
        </p:txBody>
      </p:sp>
      <p:graphicFrame>
        <p:nvGraphicFramePr>
          <p:cNvPr id="16388" name="Object 12"/>
          <p:cNvGraphicFramePr>
            <a:graphicFrameLocks noChangeAspect="1"/>
          </p:cNvGraphicFramePr>
          <p:nvPr/>
        </p:nvGraphicFramePr>
        <p:xfrm>
          <a:off x="457200" y="4724400"/>
          <a:ext cx="3030538" cy="503238"/>
        </p:xfrm>
        <a:graphic>
          <a:graphicData uri="http://schemas.openxmlformats.org/presentationml/2006/ole">
            <p:oleObj spid="_x0000_s1071107" name="Equation" r:id="rId5" imgW="1688760" imgH="279360" progId="Equation.DSMT4">
              <p:embed/>
            </p:oleObj>
          </a:graphicData>
        </a:graphic>
      </p:graphicFrame>
      <p:graphicFrame>
        <p:nvGraphicFramePr>
          <p:cNvPr id="16389" name="Object 9"/>
          <p:cNvGraphicFramePr>
            <a:graphicFrameLocks noChangeAspect="1"/>
          </p:cNvGraphicFramePr>
          <p:nvPr/>
        </p:nvGraphicFramePr>
        <p:xfrm>
          <a:off x="5638800" y="2438400"/>
          <a:ext cx="2655888" cy="747713"/>
        </p:xfrm>
        <a:graphic>
          <a:graphicData uri="http://schemas.openxmlformats.org/presentationml/2006/ole">
            <p:oleObj spid="_x0000_s1071108" name="Equation" r:id="rId6" imgW="1396800" imgH="393480" progId="Equation.DSMT4">
              <p:embed/>
            </p:oleObj>
          </a:graphicData>
        </a:graphic>
      </p:graphicFrame>
      <p:graphicFrame>
        <p:nvGraphicFramePr>
          <p:cNvPr id="16390" name="Object 5"/>
          <p:cNvGraphicFramePr>
            <a:graphicFrameLocks noChangeAspect="1"/>
          </p:cNvGraphicFramePr>
          <p:nvPr/>
        </p:nvGraphicFramePr>
        <p:xfrm>
          <a:off x="5638800" y="3429000"/>
          <a:ext cx="2936875" cy="1039813"/>
        </p:xfrm>
        <a:graphic>
          <a:graphicData uri="http://schemas.openxmlformats.org/presentationml/2006/ole">
            <p:oleObj spid="_x0000_s1071109" name="Equation" r:id="rId7" imgW="1434960" imgH="507960" progId="Equation.DSMT4">
              <p:embed/>
            </p:oleObj>
          </a:graphicData>
        </a:graphic>
      </p:graphicFrame>
      <p:sp>
        <p:nvSpPr>
          <p:cNvPr id="16397" name="TextBox 5"/>
          <p:cNvSpPr txBox="1">
            <a:spLocks noChangeArrowheads="1"/>
          </p:cNvSpPr>
          <p:nvPr/>
        </p:nvSpPr>
        <p:spPr bwMode="auto">
          <a:xfrm>
            <a:off x="5181600" y="4800600"/>
            <a:ext cx="4572000" cy="646113"/>
          </a:xfrm>
          <a:prstGeom prst="rect">
            <a:avLst/>
          </a:prstGeom>
          <a:noFill/>
          <a:ln w="9525">
            <a:noFill/>
            <a:miter lim="800000"/>
            <a:headEnd/>
            <a:tailEnd/>
          </a:ln>
        </p:spPr>
        <p:txBody>
          <a:bodyPr>
            <a:spAutoFit/>
          </a:bodyPr>
          <a:lstStyle/>
          <a:p>
            <a:r>
              <a:rPr lang="en-US">
                <a:latin typeface="Calibri" pitchFamily="34" charset="0"/>
              </a:rPr>
              <a:t>Aspect ratio dictates preferred location:  shortest face preferred</a:t>
            </a:r>
          </a:p>
        </p:txBody>
      </p:sp>
      <p:grpSp>
        <p:nvGrpSpPr>
          <p:cNvPr id="2" name="Group 35"/>
          <p:cNvGrpSpPr>
            <a:grpSpLocks/>
          </p:cNvGrpSpPr>
          <p:nvPr/>
        </p:nvGrpSpPr>
        <p:grpSpPr bwMode="auto">
          <a:xfrm>
            <a:off x="4800600" y="5638800"/>
            <a:ext cx="3981450" cy="1219200"/>
            <a:chOff x="304800" y="5638800"/>
            <a:chExt cx="3982108" cy="1219200"/>
          </a:xfrm>
        </p:grpSpPr>
        <p:pic>
          <p:nvPicPr>
            <p:cNvPr id="16399" name="Picture 12"/>
            <p:cNvPicPr>
              <a:picLocks noChangeAspect="1" noChangeArrowheads="1"/>
            </p:cNvPicPr>
            <p:nvPr/>
          </p:nvPicPr>
          <p:blipFill>
            <a:blip r:embed="rId8" cstate="print"/>
            <a:srcRect/>
            <a:stretch>
              <a:fillRect/>
            </a:stretch>
          </p:blipFill>
          <p:spPr bwMode="auto">
            <a:xfrm>
              <a:off x="2209800" y="5638800"/>
              <a:ext cx="2077108" cy="1219200"/>
            </a:xfrm>
            <a:prstGeom prst="rect">
              <a:avLst/>
            </a:prstGeom>
            <a:noFill/>
            <a:ln w="9525">
              <a:noFill/>
              <a:miter lim="800000"/>
              <a:headEnd/>
              <a:tailEnd/>
            </a:ln>
          </p:spPr>
        </p:pic>
        <p:pic>
          <p:nvPicPr>
            <p:cNvPr id="16400" name="Picture 13"/>
            <p:cNvPicPr>
              <a:picLocks noChangeAspect="1" noChangeArrowheads="1"/>
            </p:cNvPicPr>
            <p:nvPr/>
          </p:nvPicPr>
          <p:blipFill>
            <a:blip r:embed="rId9" cstate="print"/>
            <a:srcRect/>
            <a:stretch>
              <a:fillRect/>
            </a:stretch>
          </p:blipFill>
          <p:spPr bwMode="auto">
            <a:xfrm>
              <a:off x="304800" y="5867400"/>
              <a:ext cx="1616075" cy="808037"/>
            </a:xfrm>
            <a:prstGeom prst="rect">
              <a:avLst/>
            </a:prstGeom>
            <a:noFill/>
            <a:ln w="9525">
              <a:noFill/>
              <a:miter lim="800000"/>
              <a:headEnd/>
              <a:tailEnd/>
            </a:ln>
          </p:spPr>
        </p:pic>
      </p:grpSp>
      <p:pic>
        <p:nvPicPr>
          <p:cNvPr id="20487" name="Picture 7"/>
          <p:cNvPicPr>
            <a:picLocks noChangeAspect="1" noChangeArrowheads="1"/>
          </p:cNvPicPr>
          <p:nvPr/>
        </p:nvPicPr>
        <p:blipFill>
          <a:blip r:embed="rId10" cstate="print"/>
          <a:srcRect/>
          <a:stretch>
            <a:fillRect/>
          </a:stretch>
        </p:blipFill>
        <p:spPr bwMode="auto">
          <a:xfrm>
            <a:off x="457200" y="3733800"/>
            <a:ext cx="1393825" cy="625475"/>
          </a:xfrm>
          <a:prstGeom prst="rect">
            <a:avLst/>
          </a:prstGeom>
          <a:noFill/>
          <a:ln w="9525">
            <a:noFill/>
            <a:miter lim="800000"/>
            <a:headEnd/>
            <a:tailEnd/>
          </a:ln>
          <a:effectLst/>
        </p:spPr>
      </p:pic>
      <p:grpSp>
        <p:nvGrpSpPr>
          <p:cNvPr id="3" name="Group 21"/>
          <p:cNvGrpSpPr/>
          <p:nvPr/>
        </p:nvGrpSpPr>
        <p:grpSpPr>
          <a:xfrm>
            <a:off x="457200" y="685800"/>
            <a:ext cx="5334000" cy="1524000"/>
            <a:chOff x="228600" y="685800"/>
            <a:chExt cx="5334000" cy="1524000"/>
          </a:xfrm>
        </p:grpSpPr>
        <p:pic>
          <p:nvPicPr>
            <p:cNvPr id="16391" name="Picture 5"/>
            <p:cNvPicPr>
              <a:picLocks noChangeAspect="1" noChangeArrowheads="1"/>
            </p:cNvPicPr>
            <p:nvPr/>
          </p:nvPicPr>
          <p:blipFill>
            <a:blip r:embed="rId11" cstate="print"/>
            <a:srcRect t="27995" b="29266"/>
            <a:stretch>
              <a:fillRect/>
            </a:stretch>
          </p:blipFill>
          <p:spPr bwMode="auto">
            <a:xfrm>
              <a:off x="228600" y="685800"/>
              <a:ext cx="4495800" cy="1524000"/>
            </a:xfrm>
            <a:prstGeom prst="rect">
              <a:avLst/>
            </a:prstGeom>
            <a:solidFill>
              <a:srgbClr val="00B0F0"/>
            </a:solidFill>
            <a:ln w="9525">
              <a:noFill/>
              <a:miter lim="800000"/>
              <a:headEnd/>
              <a:tailEnd/>
            </a:ln>
          </p:spPr>
        </p:pic>
        <p:cxnSp>
          <p:nvCxnSpPr>
            <p:cNvPr id="19" name="Straight Arrow Connector 18"/>
            <p:cNvCxnSpPr/>
            <p:nvPr/>
          </p:nvCxnSpPr>
          <p:spPr>
            <a:xfrm>
              <a:off x="4191000" y="1143000"/>
              <a:ext cx="1295400" cy="1524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105400" y="1295400"/>
              <a:ext cx="457200" cy="400110"/>
            </a:xfrm>
            <a:prstGeom prst="rect">
              <a:avLst/>
            </a:prstGeom>
            <a:noFill/>
          </p:spPr>
          <p:txBody>
            <a:bodyPr wrap="square" rtlCol="0">
              <a:spAutoFit/>
            </a:bodyPr>
            <a:lstStyle/>
            <a:p>
              <a:r>
                <a:rPr lang="en-US" sz="2000" b="1" i="1" dirty="0" smtClean="0">
                  <a:latin typeface="Times New Roman" pitchFamily="18" charset="0"/>
                  <a:cs typeface="Times New Roman" pitchFamily="18" charset="0"/>
                </a:rPr>
                <a:t>t</a:t>
              </a:r>
              <a:endParaRPr lang="en-US" b="1" i="1" dirty="0">
                <a:latin typeface="Times New Roman" pitchFamily="18" charset="0"/>
                <a:cs typeface="Times New Roman" pitchFamily="18" charset="0"/>
              </a:endParaRPr>
            </a:p>
          </p:txBody>
        </p:sp>
      </p:grpSp>
      <p:cxnSp>
        <p:nvCxnSpPr>
          <p:cNvPr id="26" name="Straight Arrow Connector 25"/>
          <p:cNvCxnSpPr/>
          <p:nvPr/>
        </p:nvCxnSpPr>
        <p:spPr>
          <a:xfrm>
            <a:off x="4419600" y="1066800"/>
            <a:ext cx="1295400" cy="1588"/>
          </a:xfrm>
          <a:prstGeom prst="straightConnector1">
            <a:avLst/>
          </a:prstGeom>
          <a:ln w="28575">
            <a:solidFill>
              <a:schemeClr val="tx2">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4648200" y="762000"/>
            <a:ext cx="312906" cy="369332"/>
          </a:xfrm>
          <a:prstGeom prst="rect">
            <a:avLst/>
          </a:prstGeom>
        </p:spPr>
        <p:txBody>
          <a:bodyPr wrap="none">
            <a:spAutoFit/>
          </a:bodyPr>
          <a:lstStyle/>
          <a:p>
            <a:r>
              <a:rPr lang="en-US" b="1" i="1" dirty="0" smtClean="0">
                <a:latin typeface="Times New Roman" pitchFamily="18" charset="0"/>
                <a:cs typeface="Times New Roman" pitchFamily="18" charset="0"/>
              </a:rPr>
              <a:t>n</a:t>
            </a:r>
            <a:endParaRPr lang="en-US" b="1" i="1" dirty="0">
              <a:latin typeface="Times New Roman" pitchFamily="18" charset="0"/>
              <a:cs typeface="Times New Roman" pitchFamily="18" charset="0"/>
            </a:endParaRPr>
          </a:p>
        </p:txBody>
      </p:sp>
      <p:pic>
        <p:nvPicPr>
          <p:cNvPr id="30" name="Picture 5"/>
          <p:cNvPicPr>
            <a:picLocks noChangeAspect="1" noChangeArrowheads="1"/>
          </p:cNvPicPr>
          <p:nvPr/>
        </p:nvPicPr>
        <p:blipFill>
          <a:blip r:embed="rId12" cstate="print"/>
          <a:srcRect/>
          <a:stretch>
            <a:fillRect/>
          </a:stretch>
        </p:blipFill>
        <p:spPr bwMode="auto">
          <a:xfrm>
            <a:off x="7010400" y="1295400"/>
            <a:ext cx="1600200" cy="360363"/>
          </a:xfrm>
          <a:prstGeom prst="rect">
            <a:avLst/>
          </a:prstGeom>
          <a:noFill/>
          <a:ln w="9525">
            <a:noFill/>
            <a:miter lim="800000"/>
            <a:headEnd/>
            <a:tailEnd/>
          </a:ln>
        </p:spPr>
      </p:pic>
      <p:sp>
        <p:nvSpPr>
          <p:cNvPr id="20" name="TextBox 8"/>
          <p:cNvSpPr txBox="1">
            <a:spLocks noChangeArrowheads="1"/>
          </p:cNvSpPr>
          <p:nvPr/>
        </p:nvSpPr>
        <p:spPr bwMode="auto">
          <a:xfrm>
            <a:off x="228600" y="5486400"/>
            <a:ext cx="4038600" cy="369888"/>
          </a:xfrm>
          <a:prstGeom prst="rect">
            <a:avLst/>
          </a:prstGeom>
          <a:noFill/>
          <a:ln w="9525">
            <a:noFill/>
            <a:miter lim="800000"/>
            <a:headEnd/>
            <a:tailEnd/>
          </a:ln>
        </p:spPr>
        <p:txBody>
          <a:bodyPr wrap="square">
            <a:spAutoFit/>
          </a:bodyPr>
          <a:lstStyle/>
          <a:p>
            <a:r>
              <a:rPr lang="en-US" dirty="0"/>
              <a:t>Steepest slope  always on shortest face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5" name="Picture 12"/>
          <p:cNvPicPr>
            <a:picLocks noChangeAspect="1" noChangeArrowheads="1"/>
          </p:cNvPicPr>
          <p:nvPr/>
        </p:nvPicPr>
        <p:blipFill>
          <a:blip r:embed="rId6" cstate="print"/>
          <a:srcRect/>
          <a:stretch>
            <a:fillRect/>
          </a:stretch>
        </p:blipFill>
        <p:spPr bwMode="auto">
          <a:xfrm>
            <a:off x="1066800" y="4648200"/>
            <a:ext cx="1771650" cy="1039813"/>
          </a:xfrm>
          <a:prstGeom prst="rect">
            <a:avLst/>
          </a:prstGeom>
          <a:noFill/>
          <a:ln w="9525">
            <a:noFill/>
            <a:miter lim="800000"/>
            <a:headEnd/>
            <a:tailEnd/>
          </a:ln>
        </p:spPr>
      </p:pic>
      <p:sp>
        <p:nvSpPr>
          <p:cNvPr id="17416" name="Title 1"/>
          <p:cNvSpPr>
            <a:spLocks noGrp="1"/>
          </p:cNvSpPr>
          <p:nvPr>
            <p:ph type="title"/>
          </p:nvPr>
        </p:nvSpPr>
        <p:spPr>
          <a:xfrm>
            <a:off x="0" y="-152400"/>
            <a:ext cx="5334000" cy="1143000"/>
          </a:xfrm>
        </p:spPr>
        <p:txBody>
          <a:bodyPr/>
          <a:lstStyle/>
          <a:p>
            <a:pPr algn="l" eaLnBrk="1" hangingPunct="1"/>
            <a:r>
              <a:rPr lang="en-US" sz="3600" smtClean="0"/>
              <a:t>Preferred alignment</a:t>
            </a:r>
          </a:p>
        </p:txBody>
      </p:sp>
      <p:pic>
        <p:nvPicPr>
          <p:cNvPr id="11" name="Anti Cylinder.wmv">
            <a:hlinkClick r:id="" action="ppaction://media"/>
          </p:cNvPr>
          <p:cNvPicPr>
            <a:picLocks noRot="1" noChangeAspect="1"/>
          </p:cNvPicPr>
          <p:nvPr>
            <a:videoFile r:link="rId2"/>
          </p:nvPr>
        </p:nvPicPr>
        <p:blipFill>
          <a:blip r:embed="rId7" cstate="print"/>
          <a:srcRect/>
          <a:stretch>
            <a:fillRect/>
          </a:stretch>
        </p:blipFill>
        <p:spPr bwMode="auto">
          <a:xfrm>
            <a:off x="6400800" y="1447800"/>
            <a:ext cx="2362200" cy="1639888"/>
          </a:xfrm>
          <a:prstGeom prst="rect">
            <a:avLst/>
          </a:prstGeom>
          <a:noFill/>
          <a:ln w="9525">
            <a:noFill/>
            <a:miter lim="800000"/>
            <a:headEnd/>
            <a:tailEnd/>
          </a:ln>
        </p:spPr>
      </p:pic>
      <p:sp>
        <p:nvSpPr>
          <p:cNvPr id="17418" name="TextBox 5"/>
          <p:cNvSpPr txBox="1">
            <a:spLocks noChangeArrowheads="1"/>
          </p:cNvSpPr>
          <p:nvPr/>
        </p:nvSpPr>
        <p:spPr bwMode="auto">
          <a:xfrm>
            <a:off x="4114800" y="6019800"/>
            <a:ext cx="4572000" cy="369888"/>
          </a:xfrm>
          <a:prstGeom prst="rect">
            <a:avLst/>
          </a:prstGeom>
          <a:noFill/>
          <a:ln w="9525">
            <a:noFill/>
            <a:miter lim="800000"/>
            <a:headEnd/>
            <a:tailEnd/>
          </a:ln>
        </p:spPr>
        <p:txBody>
          <a:bodyPr>
            <a:spAutoFit/>
          </a:bodyPr>
          <a:lstStyle/>
          <a:p>
            <a:r>
              <a:rPr lang="en-US">
                <a:latin typeface="Calibri" pitchFamily="34" charset="0"/>
              </a:rPr>
              <a:t>Preferred location is shortest face</a:t>
            </a:r>
          </a:p>
        </p:txBody>
      </p:sp>
      <p:pic>
        <p:nvPicPr>
          <p:cNvPr id="17419" name="Picture 6" descr="E:\10-28-07 Meeting w Stebe\10-27-07\15 x 45 anti cylinders 5.tif"/>
          <p:cNvPicPr>
            <a:picLocks noChangeArrowheads="1"/>
          </p:cNvPicPr>
          <p:nvPr/>
        </p:nvPicPr>
        <p:blipFill>
          <a:blip r:embed="rId8" cstate="print"/>
          <a:srcRect/>
          <a:stretch>
            <a:fillRect/>
          </a:stretch>
        </p:blipFill>
        <p:spPr bwMode="auto">
          <a:xfrm>
            <a:off x="4191000" y="1447800"/>
            <a:ext cx="2286000" cy="1676400"/>
          </a:xfrm>
          <a:prstGeom prst="rect">
            <a:avLst/>
          </a:prstGeom>
          <a:noFill/>
          <a:ln w="9525">
            <a:noFill/>
            <a:miter lim="800000"/>
            <a:headEnd/>
            <a:tailEnd/>
          </a:ln>
        </p:spPr>
      </p:pic>
      <p:pic>
        <p:nvPicPr>
          <p:cNvPr id="17420" name="Picture 12" descr="C:\Documents and Settings\moni\Desktop\Photoshop Images\Long anti cylinder for presentation.jpg"/>
          <p:cNvPicPr>
            <a:picLocks noChangeAspect="1" noChangeArrowheads="1"/>
          </p:cNvPicPr>
          <p:nvPr/>
        </p:nvPicPr>
        <p:blipFill>
          <a:blip r:embed="rId9" cstate="print"/>
          <a:srcRect/>
          <a:stretch>
            <a:fillRect/>
          </a:stretch>
        </p:blipFill>
        <p:spPr bwMode="auto">
          <a:xfrm>
            <a:off x="4343399" y="4114800"/>
            <a:ext cx="2314893" cy="1752600"/>
          </a:xfrm>
          <a:prstGeom prst="rect">
            <a:avLst/>
          </a:prstGeom>
          <a:noFill/>
          <a:ln w="9525">
            <a:noFill/>
            <a:miter lim="800000"/>
            <a:headEnd/>
            <a:tailEnd/>
          </a:ln>
        </p:spPr>
      </p:pic>
      <p:pic>
        <p:nvPicPr>
          <p:cNvPr id="12" name="long anti.wmv">
            <a:hlinkClick r:id="" action="ppaction://media"/>
          </p:cNvPr>
          <p:cNvPicPr>
            <a:picLocks noRot="1" noChangeAspect="1"/>
          </p:cNvPicPr>
          <p:nvPr>
            <a:videoFile r:link="rId3"/>
          </p:nvPr>
        </p:nvPicPr>
        <p:blipFill>
          <a:blip r:embed="rId10" cstate="print"/>
          <a:srcRect/>
          <a:stretch>
            <a:fillRect/>
          </a:stretch>
        </p:blipFill>
        <p:spPr bwMode="auto">
          <a:xfrm>
            <a:off x="6400800" y="4114800"/>
            <a:ext cx="2359025" cy="1752600"/>
          </a:xfrm>
          <a:prstGeom prst="rect">
            <a:avLst/>
          </a:prstGeom>
          <a:noFill/>
          <a:ln w="9525">
            <a:noFill/>
            <a:miter lim="800000"/>
            <a:headEnd/>
            <a:tailEnd/>
          </a:ln>
        </p:spPr>
      </p:pic>
      <p:pic>
        <p:nvPicPr>
          <p:cNvPr id="17422" name="Picture 12"/>
          <p:cNvPicPr>
            <a:picLocks noChangeAspect="1" noChangeArrowheads="1"/>
          </p:cNvPicPr>
          <p:nvPr/>
        </p:nvPicPr>
        <p:blipFill>
          <a:blip r:embed="rId6" cstate="print"/>
          <a:srcRect/>
          <a:stretch>
            <a:fillRect/>
          </a:stretch>
        </p:blipFill>
        <p:spPr bwMode="auto">
          <a:xfrm>
            <a:off x="2286000" y="3657600"/>
            <a:ext cx="1771650" cy="1039813"/>
          </a:xfrm>
          <a:prstGeom prst="rect">
            <a:avLst/>
          </a:prstGeom>
          <a:noFill/>
          <a:ln w="9525">
            <a:noFill/>
            <a:miter lim="800000"/>
            <a:headEnd/>
            <a:tailEnd/>
          </a:ln>
        </p:spPr>
      </p:pic>
      <p:graphicFrame>
        <p:nvGraphicFramePr>
          <p:cNvPr id="17410" name="Object 13"/>
          <p:cNvGraphicFramePr>
            <a:graphicFrameLocks noChangeAspect="1"/>
          </p:cNvGraphicFramePr>
          <p:nvPr/>
        </p:nvGraphicFramePr>
        <p:xfrm>
          <a:off x="6934200" y="0"/>
          <a:ext cx="1974850" cy="962025"/>
        </p:xfrm>
        <a:graphic>
          <a:graphicData uri="http://schemas.openxmlformats.org/presentationml/2006/ole">
            <p:oleObj spid="_x0000_s1072130" name="Equation" r:id="rId11" imgW="965160" imgH="469800" progId="Equation.DSMT4">
              <p:embed/>
            </p:oleObj>
          </a:graphicData>
        </a:graphic>
      </p:graphicFrame>
      <p:graphicFrame>
        <p:nvGraphicFramePr>
          <p:cNvPr id="17411" name="Object 15"/>
          <p:cNvGraphicFramePr>
            <a:graphicFrameLocks noChangeAspect="1"/>
          </p:cNvGraphicFramePr>
          <p:nvPr/>
        </p:nvGraphicFramePr>
        <p:xfrm>
          <a:off x="300038" y="1905000"/>
          <a:ext cx="1550987" cy="1490663"/>
        </p:xfrm>
        <a:graphic>
          <a:graphicData uri="http://schemas.openxmlformats.org/presentationml/2006/ole">
            <p:oleObj spid="_x0000_s1072131" name="Equation" r:id="rId12" imgW="952200" imgH="914400" progId="Equation.DSMT4">
              <p:embed/>
            </p:oleObj>
          </a:graphicData>
        </a:graphic>
      </p:graphicFrame>
      <p:cxnSp>
        <p:nvCxnSpPr>
          <p:cNvPr id="18" name="Straight Connector 17"/>
          <p:cNvCxnSpPr/>
          <p:nvPr/>
        </p:nvCxnSpPr>
        <p:spPr>
          <a:xfrm>
            <a:off x="152400" y="3581400"/>
            <a:ext cx="8610600"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17424" name="Picture 13"/>
          <p:cNvPicPr>
            <a:picLocks noChangeAspect="1" noChangeArrowheads="1"/>
          </p:cNvPicPr>
          <p:nvPr/>
        </p:nvPicPr>
        <p:blipFill>
          <a:blip r:embed="rId13" cstate="print"/>
          <a:srcRect/>
          <a:stretch>
            <a:fillRect/>
          </a:stretch>
        </p:blipFill>
        <p:spPr bwMode="auto">
          <a:xfrm>
            <a:off x="1752600" y="1524000"/>
            <a:ext cx="1616075" cy="808038"/>
          </a:xfrm>
          <a:prstGeom prst="rect">
            <a:avLst/>
          </a:prstGeom>
          <a:noFill/>
          <a:ln w="9525">
            <a:noFill/>
            <a:miter lim="800000"/>
            <a:headEnd/>
            <a:tailEnd/>
          </a:ln>
        </p:spPr>
      </p:pic>
      <p:pic>
        <p:nvPicPr>
          <p:cNvPr id="17425" name="Picture 13"/>
          <p:cNvPicPr>
            <a:picLocks noChangeAspect="1" noChangeArrowheads="1"/>
          </p:cNvPicPr>
          <p:nvPr/>
        </p:nvPicPr>
        <p:blipFill>
          <a:blip r:embed="rId13" cstate="print"/>
          <a:srcRect/>
          <a:stretch>
            <a:fillRect/>
          </a:stretch>
        </p:blipFill>
        <p:spPr bwMode="auto">
          <a:xfrm>
            <a:off x="228600" y="1143000"/>
            <a:ext cx="1524000" cy="762000"/>
          </a:xfrm>
          <a:prstGeom prst="rect">
            <a:avLst/>
          </a:prstGeom>
          <a:noFill/>
          <a:ln w="9525">
            <a:noFill/>
            <a:miter lim="800000"/>
            <a:headEnd/>
            <a:tailEnd/>
          </a:ln>
        </p:spPr>
      </p:pic>
      <p:sp>
        <p:nvSpPr>
          <p:cNvPr id="17426" name="Rectangle 20"/>
          <p:cNvSpPr>
            <a:spLocks noChangeArrowheads="1"/>
          </p:cNvSpPr>
          <p:nvPr/>
        </p:nvSpPr>
        <p:spPr bwMode="auto">
          <a:xfrm>
            <a:off x="4648200" y="990600"/>
            <a:ext cx="2916238" cy="369888"/>
          </a:xfrm>
          <a:prstGeom prst="rect">
            <a:avLst/>
          </a:prstGeom>
          <a:noFill/>
          <a:ln w="9525">
            <a:noFill/>
            <a:miter lim="800000"/>
            <a:headEnd/>
            <a:tailEnd/>
          </a:ln>
        </p:spPr>
        <p:txBody>
          <a:bodyPr wrap="none">
            <a:spAutoFit/>
          </a:bodyPr>
          <a:lstStyle/>
          <a:p>
            <a:r>
              <a:rPr lang="en-US"/>
              <a:t>Curved side to curved side</a:t>
            </a:r>
          </a:p>
        </p:txBody>
      </p:sp>
      <p:sp>
        <p:nvSpPr>
          <p:cNvPr id="17427" name="Rectangle 21"/>
          <p:cNvSpPr>
            <a:spLocks noChangeArrowheads="1"/>
          </p:cNvSpPr>
          <p:nvPr/>
        </p:nvSpPr>
        <p:spPr bwMode="auto">
          <a:xfrm>
            <a:off x="4419600" y="3581400"/>
            <a:ext cx="2171700" cy="369888"/>
          </a:xfrm>
          <a:prstGeom prst="rect">
            <a:avLst/>
          </a:prstGeom>
          <a:noFill/>
          <a:ln w="9525">
            <a:noFill/>
            <a:miter lim="800000"/>
            <a:headEnd/>
            <a:tailEnd/>
          </a:ln>
        </p:spPr>
        <p:txBody>
          <a:bodyPr wrap="none">
            <a:spAutoFit/>
          </a:bodyPr>
          <a:lstStyle/>
          <a:p>
            <a:r>
              <a:rPr lang="en-US"/>
              <a:t>Flat side to flat side</a:t>
            </a:r>
          </a:p>
        </p:txBody>
      </p:sp>
      <p:graphicFrame>
        <p:nvGraphicFramePr>
          <p:cNvPr id="17412" name="Object 17"/>
          <p:cNvGraphicFramePr>
            <a:graphicFrameLocks noChangeAspect="1"/>
          </p:cNvGraphicFramePr>
          <p:nvPr/>
        </p:nvGraphicFramePr>
        <p:xfrm>
          <a:off x="152400" y="3581400"/>
          <a:ext cx="1476375" cy="1447800"/>
        </p:xfrm>
        <a:graphic>
          <a:graphicData uri="http://schemas.openxmlformats.org/presentationml/2006/ole">
            <p:oleObj spid="_x0000_s1072132" name="Equation" r:id="rId14" imgW="952200" imgH="914400" progId="Equation.DSMT4">
              <p:embed/>
            </p:oleObj>
          </a:graphicData>
        </a:graphic>
      </p:graphicFrame>
      <p:graphicFrame>
        <p:nvGraphicFramePr>
          <p:cNvPr id="17413" name="Object 8"/>
          <p:cNvGraphicFramePr>
            <a:graphicFrameLocks noChangeAspect="1"/>
          </p:cNvGraphicFramePr>
          <p:nvPr/>
        </p:nvGraphicFramePr>
        <p:xfrm>
          <a:off x="3124200" y="2057400"/>
          <a:ext cx="685800" cy="368300"/>
        </p:xfrm>
        <a:graphic>
          <a:graphicData uri="http://schemas.openxmlformats.org/presentationml/2006/ole">
            <p:oleObj spid="_x0000_s1072133" name="Equation" r:id="rId15" imgW="749160" imgH="482400" progId="Equation.DSMT4">
              <p:embed/>
            </p:oleObj>
          </a:graphicData>
        </a:graphic>
      </p:graphicFrame>
      <p:graphicFrame>
        <p:nvGraphicFramePr>
          <p:cNvPr id="17414" name="Object 6"/>
          <p:cNvGraphicFramePr>
            <a:graphicFrameLocks noChangeAspect="1"/>
          </p:cNvGraphicFramePr>
          <p:nvPr/>
        </p:nvGraphicFramePr>
        <p:xfrm>
          <a:off x="8066088" y="3657600"/>
          <a:ext cx="860425" cy="368300"/>
        </p:xfrm>
        <a:graphic>
          <a:graphicData uri="http://schemas.openxmlformats.org/presentationml/2006/ole">
            <p:oleObj spid="_x0000_s1072134" name="Equation" r:id="rId16" imgW="939600" imgH="482400" progId="Equation.DSMT4">
              <p:embed/>
            </p:oleObj>
          </a:graphicData>
        </a:graphic>
      </p:graphicFrame>
      <p:pic>
        <p:nvPicPr>
          <p:cNvPr id="20" name="Picture 17"/>
          <p:cNvPicPr>
            <a:picLocks noChangeAspect="1" noChangeArrowheads="1"/>
          </p:cNvPicPr>
          <p:nvPr/>
        </p:nvPicPr>
        <p:blipFill>
          <a:blip r:embed="rId17" cstate="print"/>
          <a:srcRect/>
          <a:stretch>
            <a:fillRect/>
          </a:stretch>
        </p:blipFill>
        <p:spPr bwMode="auto">
          <a:xfrm>
            <a:off x="-304800" y="-381000"/>
            <a:ext cx="7696200" cy="7696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1"/>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11"/>
                                        </p:tgtEl>
                                      </p:cBhvr>
                                    </p:cmd>
                                  </p:childTnLst>
                                </p:cTn>
                              </p:par>
                            </p:childTnLst>
                          </p:cTn>
                        </p:par>
                      </p:childTnLst>
                    </p:cTn>
                  </p:par>
                </p:childTnLst>
              </p:cTn>
              <p:nextCondLst>
                <p:cond evt="onClick" delay="0">
                  <p:tgtEl>
                    <p:spTgt spid="11"/>
                  </p:tgtEl>
                </p:cond>
              </p:nextCondLst>
            </p:seq>
            <p:video>
              <p:cMediaNode>
                <p:cTn id="14" fill="hold" display="0">
                  <p:stCondLst>
                    <p:cond delay="indefinite"/>
                  </p:stCondLst>
                  <p:endCondLst>
                    <p:cond evt="onNext" delay="0">
                      <p:tgtEl>
                        <p:sldTgt/>
                      </p:tgtEl>
                    </p:cond>
                    <p:cond evt="onPrev" delay="0">
                      <p:tgtEl>
                        <p:sldTgt/>
                      </p:tgtEl>
                    </p:cond>
                  </p:endCondLst>
                </p:cTn>
                <p:tgtEl>
                  <p:spTgt spid="11"/>
                </p:tgtEl>
              </p:cMediaNode>
            </p:video>
            <p:seq concurrent="1" nextAc="seek">
              <p:cTn id="15" restart="whenNotActive" fill="hold" evtFilter="cancelBubble" nodeType="interactiveSeq">
                <p:stCondLst>
                  <p:cond evt="onClick" delay="0">
                    <p:tgtEl>
                      <p:spTgt spid="12"/>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12"/>
                                        </p:tgtEl>
                                      </p:cBhvr>
                                    </p:cmd>
                                  </p:childTnLst>
                                </p:cTn>
                              </p:par>
                            </p:childTnLst>
                          </p:cTn>
                        </p:par>
                      </p:childTnLst>
                    </p:cTn>
                  </p:par>
                </p:childTnLst>
              </p:cTn>
              <p:nextCondLst>
                <p:cond evt="onClick" delay="0">
                  <p:tgtEl>
                    <p:spTgt spid="12"/>
                  </p:tgtEl>
                </p:cond>
              </p:nextCondLst>
            </p:seq>
            <p:video>
              <p:cMediaNode>
                <p:cTn id="20" fill="hold" display="0">
                  <p:stCondLst>
                    <p:cond delay="indefinite"/>
                  </p:stCondLst>
                  <p:endCondLst>
                    <p:cond evt="onNext" delay="0">
                      <p:tgtEl>
                        <p:sldTgt/>
                      </p:tgtEl>
                    </p:cond>
                    <p:cond evt="onPrev" delay="0">
                      <p:tgtEl>
                        <p:sldTgt/>
                      </p:tgtEl>
                    </p:cond>
                  </p:endCondLst>
                </p:cTn>
                <p:tgtEl>
                  <p:spTgt spid="12"/>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0" y="274638"/>
            <a:ext cx="9144000" cy="1143000"/>
          </a:xfrm>
        </p:spPr>
        <p:txBody>
          <a:bodyPr/>
          <a:lstStyle/>
          <a:p>
            <a:r>
              <a:rPr lang="en-US" sz="3200" smtClean="0"/>
              <a:t>Surface Evolver Results: Confirm Slope Argument</a:t>
            </a:r>
          </a:p>
        </p:txBody>
      </p:sp>
      <p:pic>
        <p:nvPicPr>
          <p:cNvPr id="55299" name="Picture 4"/>
          <p:cNvPicPr>
            <a:picLocks noChangeAspect="1" noChangeArrowheads="1"/>
          </p:cNvPicPr>
          <p:nvPr/>
        </p:nvPicPr>
        <p:blipFill>
          <a:blip r:embed="rId2" cstate="print"/>
          <a:srcRect t="20998" r="-2499" b="20998"/>
          <a:stretch>
            <a:fillRect/>
          </a:stretch>
        </p:blipFill>
        <p:spPr bwMode="auto">
          <a:xfrm>
            <a:off x="762000" y="1295400"/>
            <a:ext cx="1574800" cy="1485900"/>
          </a:xfrm>
          <a:prstGeom prst="rect">
            <a:avLst/>
          </a:prstGeom>
          <a:noFill/>
          <a:ln w="9525">
            <a:noFill/>
            <a:miter lim="800000"/>
            <a:headEnd/>
            <a:tailEnd/>
          </a:ln>
        </p:spPr>
      </p:pic>
      <p:pic>
        <p:nvPicPr>
          <p:cNvPr id="55300" name="Picture 5"/>
          <p:cNvPicPr>
            <a:picLocks noChangeAspect="1" noChangeArrowheads="1"/>
          </p:cNvPicPr>
          <p:nvPr/>
        </p:nvPicPr>
        <p:blipFill>
          <a:blip r:embed="rId3" cstate="print"/>
          <a:srcRect/>
          <a:stretch>
            <a:fillRect/>
          </a:stretch>
        </p:blipFill>
        <p:spPr bwMode="auto">
          <a:xfrm>
            <a:off x="1447800" y="4132263"/>
            <a:ext cx="4724400" cy="2725737"/>
          </a:xfrm>
          <a:prstGeom prst="rect">
            <a:avLst/>
          </a:prstGeom>
          <a:noFill/>
          <a:ln w="9525">
            <a:noFill/>
            <a:miter lim="800000"/>
            <a:headEnd/>
            <a:tailEnd/>
          </a:ln>
        </p:spPr>
      </p:pic>
      <p:pic>
        <p:nvPicPr>
          <p:cNvPr id="55301" name="Picture 13"/>
          <p:cNvPicPr>
            <a:picLocks noChangeAspect="1" noChangeArrowheads="1"/>
          </p:cNvPicPr>
          <p:nvPr/>
        </p:nvPicPr>
        <p:blipFill>
          <a:blip r:embed="rId4" cstate="print"/>
          <a:srcRect/>
          <a:stretch>
            <a:fillRect/>
          </a:stretch>
        </p:blipFill>
        <p:spPr bwMode="auto">
          <a:xfrm>
            <a:off x="6705600" y="4648200"/>
            <a:ext cx="1474788" cy="1066800"/>
          </a:xfrm>
          <a:prstGeom prst="rect">
            <a:avLst/>
          </a:prstGeom>
          <a:noFill/>
          <a:ln w="9525">
            <a:noFill/>
            <a:miter lim="800000"/>
            <a:headEnd/>
            <a:tailEnd/>
          </a:ln>
        </p:spPr>
      </p:pic>
      <p:pic>
        <p:nvPicPr>
          <p:cNvPr id="55302" name="Picture 7"/>
          <p:cNvPicPr>
            <a:picLocks noChangeAspect="1" noChangeArrowheads="1"/>
          </p:cNvPicPr>
          <p:nvPr/>
        </p:nvPicPr>
        <p:blipFill>
          <a:blip r:embed="rId5" cstate="print"/>
          <a:srcRect t="37505" b="37505"/>
          <a:stretch>
            <a:fillRect/>
          </a:stretch>
        </p:blipFill>
        <p:spPr bwMode="auto">
          <a:xfrm>
            <a:off x="3124200" y="1371600"/>
            <a:ext cx="5334000" cy="892175"/>
          </a:xfrm>
          <a:prstGeom prst="rect">
            <a:avLst/>
          </a:prstGeom>
          <a:noFill/>
          <a:ln w="9525">
            <a:noFill/>
            <a:miter lim="800000"/>
            <a:headEnd/>
            <a:tailEnd/>
          </a:ln>
        </p:spPr>
      </p:pic>
      <p:sp>
        <p:nvSpPr>
          <p:cNvPr id="55303" name="TextBox 23"/>
          <p:cNvSpPr txBox="1">
            <a:spLocks noChangeArrowheads="1"/>
          </p:cNvSpPr>
          <p:nvPr/>
        </p:nvSpPr>
        <p:spPr bwMode="auto">
          <a:xfrm>
            <a:off x="8382000" y="5181600"/>
            <a:ext cx="762000" cy="369888"/>
          </a:xfrm>
          <a:prstGeom prst="rect">
            <a:avLst/>
          </a:prstGeom>
          <a:noFill/>
          <a:ln w="9525">
            <a:noFill/>
            <a:miter lim="800000"/>
            <a:headEnd/>
            <a:tailEnd/>
          </a:ln>
        </p:spPr>
        <p:txBody>
          <a:bodyPr>
            <a:spAutoFit/>
          </a:bodyPr>
          <a:lstStyle/>
          <a:p>
            <a:r>
              <a:rPr lang="en-US"/>
              <a:t>1</a:t>
            </a:r>
          </a:p>
        </p:txBody>
      </p:sp>
      <p:sp>
        <p:nvSpPr>
          <p:cNvPr id="55304" name="TextBox 26"/>
          <p:cNvSpPr txBox="1">
            <a:spLocks noChangeArrowheads="1"/>
          </p:cNvSpPr>
          <p:nvPr/>
        </p:nvSpPr>
        <p:spPr bwMode="auto">
          <a:xfrm>
            <a:off x="6858000" y="5638800"/>
            <a:ext cx="1143000" cy="923925"/>
          </a:xfrm>
          <a:prstGeom prst="rect">
            <a:avLst/>
          </a:prstGeom>
          <a:noFill/>
          <a:ln w="9525">
            <a:noFill/>
            <a:miter lim="800000"/>
            <a:headEnd/>
            <a:tailEnd/>
          </a:ln>
        </p:spPr>
        <p:txBody>
          <a:bodyPr>
            <a:spAutoFit/>
          </a:bodyPr>
          <a:lstStyle/>
          <a:p>
            <a:r>
              <a:rPr lang="en-US"/>
              <a:t>0.66</a:t>
            </a:r>
          </a:p>
          <a:p>
            <a:r>
              <a:rPr lang="en-US"/>
              <a:t>2.0</a:t>
            </a:r>
          </a:p>
          <a:p>
            <a:r>
              <a:rPr lang="en-US"/>
              <a:t>4.0</a:t>
            </a:r>
          </a:p>
        </p:txBody>
      </p:sp>
      <p:sp>
        <p:nvSpPr>
          <p:cNvPr id="55305" name="TextBox 8"/>
          <p:cNvSpPr txBox="1">
            <a:spLocks noChangeArrowheads="1"/>
          </p:cNvSpPr>
          <p:nvPr/>
        </p:nvSpPr>
        <p:spPr bwMode="auto">
          <a:xfrm>
            <a:off x="1600200" y="3810000"/>
            <a:ext cx="4648200" cy="369888"/>
          </a:xfrm>
          <a:prstGeom prst="rect">
            <a:avLst/>
          </a:prstGeom>
          <a:noFill/>
          <a:ln w="9525">
            <a:noFill/>
            <a:miter lim="800000"/>
            <a:headEnd/>
            <a:tailEnd/>
          </a:ln>
        </p:spPr>
        <p:txBody>
          <a:bodyPr>
            <a:spAutoFit/>
          </a:bodyPr>
          <a:lstStyle/>
          <a:p>
            <a:r>
              <a:rPr lang="en-US" dirty="0"/>
              <a:t>Steepest slope  always on shortest face</a:t>
            </a:r>
          </a:p>
        </p:txBody>
      </p:sp>
      <p:sp>
        <p:nvSpPr>
          <p:cNvPr id="55306" name="TextBox 9"/>
          <p:cNvSpPr txBox="1">
            <a:spLocks noChangeArrowheads="1"/>
          </p:cNvSpPr>
          <p:nvPr/>
        </p:nvSpPr>
        <p:spPr bwMode="auto">
          <a:xfrm>
            <a:off x="1066800" y="5181600"/>
            <a:ext cx="533400" cy="369888"/>
          </a:xfrm>
          <a:prstGeom prst="rect">
            <a:avLst/>
          </a:prstGeom>
          <a:solidFill>
            <a:schemeClr val="bg1"/>
          </a:solidFill>
          <a:ln w="9525">
            <a:noFill/>
            <a:miter lim="800000"/>
            <a:headEnd/>
            <a:tailEnd/>
          </a:ln>
        </p:spPr>
        <p:txBody>
          <a:bodyPr>
            <a:spAutoFit/>
          </a:bodyPr>
          <a:lstStyle/>
          <a:p>
            <a:r>
              <a:rPr lang="en-US"/>
              <a:t>h</a:t>
            </a:r>
          </a:p>
        </p:txBody>
      </p:sp>
      <p:sp>
        <p:nvSpPr>
          <p:cNvPr id="55307" name="TextBox 10"/>
          <p:cNvSpPr txBox="1">
            <a:spLocks noChangeArrowheads="1"/>
          </p:cNvSpPr>
          <p:nvPr/>
        </p:nvSpPr>
        <p:spPr bwMode="auto">
          <a:xfrm>
            <a:off x="3657600" y="6488113"/>
            <a:ext cx="381000" cy="369887"/>
          </a:xfrm>
          <a:prstGeom prst="rect">
            <a:avLst/>
          </a:prstGeom>
          <a:solidFill>
            <a:schemeClr val="bg1"/>
          </a:solidFill>
          <a:ln w="9525">
            <a:noFill/>
            <a:miter lim="800000"/>
            <a:headEnd/>
            <a:tailEnd/>
          </a:ln>
        </p:spPr>
        <p:txBody>
          <a:bodyPr>
            <a:spAutoFit/>
          </a:bodyPr>
          <a:lstStyle/>
          <a:p>
            <a:r>
              <a:rPr lang="en-US"/>
              <a:t>d</a:t>
            </a:r>
          </a:p>
        </p:txBody>
      </p:sp>
      <p:pic>
        <p:nvPicPr>
          <p:cNvPr id="55308" name="Picture 11" descr="Anti SE.jpg"/>
          <p:cNvPicPr>
            <a:picLocks noChangeAspect="1"/>
          </p:cNvPicPr>
          <p:nvPr/>
        </p:nvPicPr>
        <p:blipFill>
          <a:blip r:embed="rId6" cstate="print"/>
          <a:srcRect/>
          <a:stretch>
            <a:fillRect/>
          </a:stretch>
        </p:blipFill>
        <p:spPr bwMode="auto">
          <a:xfrm>
            <a:off x="6629400" y="2362200"/>
            <a:ext cx="1905000" cy="1835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010400" cy="914400"/>
          </a:xfrm>
        </p:spPr>
        <p:txBody>
          <a:bodyPr rtlCol="0">
            <a:normAutofit fontScale="90000"/>
          </a:bodyPr>
          <a:lstStyle/>
          <a:p>
            <a:pPr eaLnBrk="1" fontAlgn="auto" hangingPunct="1">
              <a:spcAft>
                <a:spcPts val="0"/>
              </a:spcAft>
              <a:defRPr/>
            </a:pPr>
            <a:r>
              <a:rPr lang="en-US" sz="3200" dirty="0" smtClean="0">
                <a:latin typeface="Arial" pitchFamily="34" charset="0"/>
                <a:cs typeface="Arial" pitchFamily="34" charset="0"/>
              </a:rPr>
              <a:t>Cylinder alignment on curved interfaces</a:t>
            </a:r>
            <a:endParaRPr lang="en-US" sz="3200" dirty="0">
              <a:latin typeface="Arial" pitchFamily="34" charset="0"/>
              <a:cs typeface="Arial" pitchFamily="34" charset="0"/>
            </a:endParaRPr>
          </a:p>
        </p:txBody>
      </p:sp>
      <p:pic>
        <p:nvPicPr>
          <p:cNvPr id="49155" name="Picture 5"/>
          <p:cNvPicPr>
            <a:picLocks noChangeAspect="1" noChangeArrowheads="1"/>
          </p:cNvPicPr>
          <p:nvPr/>
        </p:nvPicPr>
        <p:blipFill>
          <a:blip r:embed="rId4" cstate="print"/>
          <a:srcRect t="47778"/>
          <a:stretch>
            <a:fillRect/>
          </a:stretch>
        </p:blipFill>
        <p:spPr bwMode="auto">
          <a:xfrm>
            <a:off x="4114800" y="3581400"/>
            <a:ext cx="1857375" cy="1082675"/>
          </a:xfrm>
          <a:prstGeom prst="rect">
            <a:avLst/>
          </a:prstGeom>
          <a:noFill/>
          <a:ln w="9525">
            <a:noFill/>
            <a:miter lim="800000"/>
            <a:headEnd/>
            <a:tailEnd/>
          </a:ln>
        </p:spPr>
      </p:pic>
      <p:pic>
        <p:nvPicPr>
          <p:cNvPr id="49156" name="Picture 6"/>
          <p:cNvPicPr>
            <a:picLocks noChangeAspect="1" noChangeArrowheads="1"/>
          </p:cNvPicPr>
          <p:nvPr/>
        </p:nvPicPr>
        <p:blipFill>
          <a:blip r:embed="rId5" cstate="print"/>
          <a:srcRect/>
          <a:stretch>
            <a:fillRect/>
          </a:stretch>
        </p:blipFill>
        <p:spPr bwMode="auto">
          <a:xfrm>
            <a:off x="6400800" y="3505200"/>
            <a:ext cx="1889125" cy="1133475"/>
          </a:xfrm>
          <a:prstGeom prst="rect">
            <a:avLst/>
          </a:prstGeom>
          <a:noFill/>
          <a:ln w="9525">
            <a:noFill/>
            <a:miter lim="800000"/>
            <a:headEnd/>
            <a:tailEnd/>
          </a:ln>
        </p:spPr>
      </p:pic>
      <p:cxnSp>
        <p:nvCxnSpPr>
          <p:cNvPr id="19" name="Straight Connector 18"/>
          <p:cNvCxnSpPr/>
          <p:nvPr/>
        </p:nvCxnSpPr>
        <p:spPr>
          <a:xfrm rot="16200000" flipH="1">
            <a:off x="1133475" y="3716338"/>
            <a:ext cx="5789613" cy="142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9161" name="Picture 1"/>
          <p:cNvPicPr>
            <a:picLocks noChangeAspect="1" noChangeArrowheads="1"/>
          </p:cNvPicPr>
          <p:nvPr/>
        </p:nvPicPr>
        <p:blipFill>
          <a:blip r:embed="rId6" cstate="print"/>
          <a:srcRect/>
          <a:stretch>
            <a:fillRect/>
          </a:stretch>
        </p:blipFill>
        <p:spPr bwMode="auto">
          <a:xfrm>
            <a:off x="0" y="1109663"/>
            <a:ext cx="3641725" cy="3001962"/>
          </a:xfrm>
          <a:prstGeom prst="rect">
            <a:avLst/>
          </a:prstGeom>
          <a:noFill/>
          <a:ln w="9525">
            <a:noFill/>
            <a:miter lim="800000"/>
            <a:headEnd/>
            <a:tailEnd/>
          </a:ln>
        </p:spPr>
      </p:pic>
      <p:sp>
        <p:nvSpPr>
          <p:cNvPr id="13" name="Rectangle 12"/>
          <p:cNvSpPr/>
          <p:nvPr/>
        </p:nvSpPr>
        <p:spPr>
          <a:xfrm>
            <a:off x="827088" y="3556000"/>
            <a:ext cx="1524000" cy="50800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Rectangle 13"/>
          <p:cNvSpPr/>
          <p:nvPr/>
        </p:nvSpPr>
        <p:spPr>
          <a:xfrm>
            <a:off x="4191000" y="838200"/>
            <a:ext cx="533400" cy="2514600"/>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a:defRPr/>
            </a:pPr>
            <a:r>
              <a:rPr lang="en-US" sz="3200" dirty="0"/>
              <a:t>Glass Walls</a:t>
            </a:r>
          </a:p>
        </p:txBody>
      </p:sp>
      <p:sp>
        <p:nvSpPr>
          <p:cNvPr id="15" name="Rectangle 14"/>
          <p:cNvSpPr/>
          <p:nvPr/>
        </p:nvSpPr>
        <p:spPr>
          <a:xfrm>
            <a:off x="8458200" y="838200"/>
            <a:ext cx="533400" cy="2514600"/>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a:defRPr/>
            </a:pPr>
            <a:r>
              <a:rPr lang="en-US" sz="3200" dirty="0"/>
              <a:t>Glass Walls</a:t>
            </a:r>
          </a:p>
        </p:txBody>
      </p:sp>
      <p:pic>
        <p:nvPicPr>
          <p:cNvPr id="292865" name="Picture 1"/>
          <p:cNvPicPr>
            <a:picLocks noChangeAspect="1" noChangeArrowheads="1"/>
          </p:cNvPicPr>
          <p:nvPr/>
        </p:nvPicPr>
        <p:blipFill>
          <a:blip r:embed="rId7" cstate="print"/>
          <a:srcRect l="1189" t="72193" r="4917"/>
          <a:stretch>
            <a:fillRect/>
          </a:stretch>
        </p:blipFill>
        <p:spPr bwMode="auto">
          <a:xfrm>
            <a:off x="381000" y="4876800"/>
            <a:ext cx="8148767" cy="1773132"/>
          </a:xfrm>
          <a:prstGeom prst="rect">
            <a:avLst/>
          </a:prstGeom>
          <a:noFill/>
          <a:ln w="9525">
            <a:noFill/>
            <a:miter lim="800000"/>
            <a:headEnd/>
            <a:tailEnd/>
          </a:ln>
          <a:effectLst/>
        </p:spPr>
      </p:pic>
      <p:sp>
        <p:nvSpPr>
          <p:cNvPr id="21" name="TextBox 20"/>
          <p:cNvSpPr txBox="1"/>
          <p:nvPr/>
        </p:nvSpPr>
        <p:spPr>
          <a:xfrm>
            <a:off x="0" y="4572000"/>
            <a:ext cx="2209800" cy="369332"/>
          </a:xfrm>
          <a:prstGeom prst="rect">
            <a:avLst/>
          </a:prstGeom>
          <a:noFill/>
        </p:spPr>
        <p:txBody>
          <a:bodyPr wrap="square" rtlCol="0">
            <a:spAutoFit/>
          </a:bodyPr>
          <a:lstStyle/>
          <a:p>
            <a:r>
              <a:rPr lang="en-US" dirty="0" smtClean="0"/>
              <a:t>Langmuir 2008</a:t>
            </a:r>
            <a:endParaRPr lang="en-US" dirty="0"/>
          </a:p>
        </p:txBody>
      </p:sp>
      <p:pic>
        <p:nvPicPr>
          <p:cNvPr id="12" name="rotation of cylinders with background curvature.wmv">
            <a:hlinkClick r:id="" action="ppaction://media"/>
          </p:cNvPr>
          <p:cNvPicPr>
            <a:picLocks noRot="1" noChangeAspect="1"/>
          </p:cNvPicPr>
          <p:nvPr>
            <a:videoFile r:link="rId1"/>
          </p:nvPr>
        </p:nvPicPr>
        <p:blipFill>
          <a:blip r:embed="rId8" cstate="print"/>
          <a:stretch>
            <a:fillRect/>
          </a:stretch>
        </p:blipFill>
        <p:spPr>
          <a:xfrm>
            <a:off x="4724400" y="812800"/>
            <a:ext cx="3810000" cy="2540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2"/>
                                        </p:tgtEl>
                                      </p:cBhvr>
                                    </p:cmd>
                                  </p:childTnLst>
                                </p:cTn>
                              </p:par>
                            </p:childTnLst>
                          </p:cTn>
                        </p:par>
                      </p:childTnLst>
                    </p:cTn>
                  </p:par>
                </p:childTnLst>
              </p:cTn>
              <p:nextCondLst>
                <p:cond evt="onClick" delay="0">
                  <p:tgtEl>
                    <p:spTgt spid="12"/>
                  </p:tgtEl>
                </p:cond>
              </p:nextCondLst>
            </p:seq>
            <p:video>
              <p:cMediaNode>
                <p:cTn id="7" fill="hold" display="0">
                  <p:stCondLst>
                    <p:cond delay="indefinite"/>
                  </p:stCondLst>
                  <p:endCondLst>
                    <p:cond evt="onNext" delay="0">
                      <p:tgtEl>
                        <p:sldTgt/>
                      </p:tgtEl>
                    </p:cond>
                    <p:cond evt="onPrev" delay="0">
                      <p:tgtEl>
                        <p:sldTgt/>
                      </p:tgtEl>
                    </p:cond>
                  </p:endCondLst>
                </p:cTn>
                <p:tgtEl>
                  <p:spTgt spid="12"/>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C:\Documents and Settings\moni\My Documents\Presentations\Histogram 10-31-07.jpg"/>
          <p:cNvPicPr>
            <a:picLocks noChangeAspect="1" noChangeArrowheads="1"/>
          </p:cNvPicPr>
          <p:nvPr/>
        </p:nvPicPr>
        <p:blipFill>
          <a:blip r:embed="rId3" cstate="print"/>
          <a:srcRect/>
          <a:stretch>
            <a:fillRect/>
          </a:stretch>
        </p:blipFill>
        <p:spPr bwMode="auto">
          <a:xfrm>
            <a:off x="5029200" y="1143000"/>
            <a:ext cx="4267200" cy="2776538"/>
          </a:xfrm>
          <a:prstGeom prst="rect">
            <a:avLst/>
          </a:prstGeom>
          <a:noFill/>
          <a:ln w="9525">
            <a:noFill/>
            <a:miter lim="800000"/>
            <a:headEnd/>
            <a:tailEnd/>
          </a:ln>
        </p:spPr>
      </p:pic>
      <p:pic>
        <p:nvPicPr>
          <p:cNvPr id="50179" name="Picture 7"/>
          <p:cNvPicPr>
            <a:picLocks noChangeAspect="1" noChangeArrowheads="1"/>
          </p:cNvPicPr>
          <p:nvPr/>
        </p:nvPicPr>
        <p:blipFill>
          <a:blip r:embed="rId4" cstate="print"/>
          <a:srcRect/>
          <a:stretch>
            <a:fillRect/>
          </a:stretch>
        </p:blipFill>
        <p:spPr bwMode="auto">
          <a:xfrm>
            <a:off x="0" y="685800"/>
            <a:ext cx="4724400" cy="3475038"/>
          </a:xfrm>
          <a:prstGeom prst="rect">
            <a:avLst/>
          </a:prstGeom>
          <a:noFill/>
          <a:ln w="9525">
            <a:noFill/>
            <a:miter lim="800000"/>
            <a:headEnd/>
            <a:tailEnd/>
          </a:ln>
        </p:spPr>
      </p:pic>
      <p:sp>
        <p:nvSpPr>
          <p:cNvPr id="50180" name="Title 1"/>
          <p:cNvSpPr>
            <a:spLocks noGrp="1"/>
          </p:cNvSpPr>
          <p:nvPr>
            <p:ph type="title"/>
          </p:nvPr>
        </p:nvSpPr>
        <p:spPr>
          <a:xfrm>
            <a:off x="838200" y="0"/>
            <a:ext cx="7620000" cy="639763"/>
          </a:xfrm>
        </p:spPr>
        <p:txBody>
          <a:bodyPr/>
          <a:lstStyle/>
          <a:p>
            <a:pPr eaLnBrk="1" hangingPunct="1"/>
            <a:r>
              <a:rPr lang="en-US" sz="3200" dirty="0" smtClean="0">
                <a:latin typeface="Arial" charset="0"/>
                <a:cs typeface="Arial" charset="0"/>
              </a:rPr>
              <a:t>Cylinder alignment on curved interfaces</a:t>
            </a:r>
            <a:endParaRPr lang="en-US" sz="3200" dirty="0" smtClean="0"/>
          </a:p>
        </p:txBody>
      </p:sp>
      <p:pic>
        <p:nvPicPr>
          <p:cNvPr id="50181" name="Picture 4" descr="C:\Documents and Settings\moni\Desktop\Photoshop Images\Quadrant 10-10-07\Transition.jpg"/>
          <p:cNvPicPr>
            <a:picLocks noChangeAspect="1" noChangeArrowheads="1"/>
          </p:cNvPicPr>
          <p:nvPr/>
        </p:nvPicPr>
        <p:blipFill>
          <a:blip r:embed="rId5" cstate="print"/>
          <a:srcRect/>
          <a:stretch>
            <a:fillRect/>
          </a:stretch>
        </p:blipFill>
        <p:spPr bwMode="auto">
          <a:xfrm>
            <a:off x="3094038" y="4800600"/>
            <a:ext cx="2925762" cy="1963738"/>
          </a:xfrm>
          <a:prstGeom prst="rect">
            <a:avLst/>
          </a:prstGeom>
          <a:noFill/>
          <a:ln w="9525">
            <a:noFill/>
            <a:miter lim="800000"/>
            <a:headEnd/>
            <a:tailEnd/>
          </a:ln>
        </p:spPr>
      </p:pic>
      <p:pic>
        <p:nvPicPr>
          <p:cNvPr id="50182" name="Picture 5" descr="C:\Documents and Settings\moni\Desktop\Photoshop Images\Quadrant 10-10-07\Concave up.jpg"/>
          <p:cNvPicPr>
            <a:picLocks noChangeAspect="1" noChangeArrowheads="1"/>
          </p:cNvPicPr>
          <p:nvPr/>
        </p:nvPicPr>
        <p:blipFill>
          <a:blip r:embed="rId6" cstate="print"/>
          <a:srcRect/>
          <a:stretch>
            <a:fillRect/>
          </a:stretch>
        </p:blipFill>
        <p:spPr bwMode="auto">
          <a:xfrm>
            <a:off x="6142038" y="4800600"/>
            <a:ext cx="2925762" cy="1951038"/>
          </a:xfrm>
          <a:prstGeom prst="rect">
            <a:avLst/>
          </a:prstGeom>
          <a:noFill/>
          <a:ln w="9525">
            <a:noFill/>
            <a:miter lim="800000"/>
            <a:headEnd/>
            <a:tailEnd/>
          </a:ln>
        </p:spPr>
      </p:pic>
      <p:pic>
        <p:nvPicPr>
          <p:cNvPr id="50183" name="Picture 6" descr="C:\Documents and Settings\moni\Desktop\Photoshop Images\Quadrant 10-10-07\Concave down.jpg"/>
          <p:cNvPicPr>
            <a:picLocks noChangeAspect="1" noChangeArrowheads="1"/>
          </p:cNvPicPr>
          <p:nvPr/>
        </p:nvPicPr>
        <p:blipFill>
          <a:blip r:embed="rId7" cstate="print"/>
          <a:srcRect/>
          <a:stretch>
            <a:fillRect/>
          </a:stretch>
        </p:blipFill>
        <p:spPr bwMode="auto">
          <a:xfrm>
            <a:off x="46038" y="4800600"/>
            <a:ext cx="2925762" cy="1951038"/>
          </a:xfrm>
          <a:prstGeom prst="rect">
            <a:avLst/>
          </a:prstGeom>
          <a:noFill/>
          <a:ln w="9525">
            <a:noFill/>
            <a:miter lim="800000"/>
            <a:headEnd/>
            <a:tailEnd/>
          </a:ln>
        </p:spPr>
      </p:pic>
      <p:cxnSp>
        <p:nvCxnSpPr>
          <p:cNvPr id="8" name="Straight Connector 7"/>
          <p:cNvCxnSpPr/>
          <p:nvPr/>
        </p:nvCxnSpPr>
        <p:spPr>
          <a:xfrm rot="5400000">
            <a:off x="534988" y="3962400"/>
            <a:ext cx="1827212" cy="1588"/>
          </a:xfrm>
          <a:prstGeom prst="line">
            <a:avLst/>
          </a:prstGeom>
          <a:ln w="508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962400" y="2971800"/>
            <a:ext cx="2816225" cy="1817688"/>
          </a:xfrm>
          <a:prstGeom prst="line">
            <a:avLst/>
          </a:prstGeom>
          <a:ln w="508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90" name="Object 2"/>
          <p:cNvGraphicFramePr>
            <a:graphicFrameLocks noChangeAspect="1"/>
          </p:cNvGraphicFramePr>
          <p:nvPr/>
        </p:nvGraphicFramePr>
        <p:xfrm>
          <a:off x="533400" y="2530475"/>
          <a:ext cx="4038600" cy="717550"/>
        </p:xfrm>
        <a:graphic>
          <a:graphicData uri="http://schemas.openxmlformats.org/presentationml/2006/ole">
            <p:oleObj spid="_x0000_s974850" name="Equation" r:id="rId4" imgW="2209680" imgH="393480" progId="Equation.DSMT4">
              <p:embed/>
            </p:oleObj>
          </a:graphicData>
        </a:graphic>
      </p:graphicFrame>
      <p:graphicFrame>
        <p:nvGraphicFramePr>
          <p:cNvPr id="12291" name="Object 3"/>
          <p:cNvGraphicFramePr>
            <a:graphicFrameLocks noChangeAspect="1"/>
          </p:cNvGraphicFramePr>
          <p:nvPr/>
        </p:nvGraphicFramePr>
        <p:xfrm>
          <a:off x="533400" y="1609725"/>
          <a:ext cx="2903538" cy="787400"/>
        </p:xfrm>
        <a:graphic>
          <a:graphicData uri="http://schemas.openxmlformats.org/presentationml/2006/ole">
            <p:oleObj spid="_x0000_s974851" name="Equation" r:id="rId5" imgW="1447560" imgH="393480" progId="Equation.DSMT4">
              <p:embed/>
            </p:oleObj>
          </a:graphicData>
        </a:graphic>
      </p:graphicFrame>
      <p:sp>
        <p:nvSpPr>
          <p:cNvPr id="12295" name="Rectangle 8"/>
          <p:cNvSpPr>
            <a:spLocks noChangeArrowheads="1"/>
          </p:cNvSpPr>
          <p:nvPr/>
        </p:nvSpPr>
        <p:spPr bwMode="auto">
          <a:xfrm>
            <a:off x="5410200" y="914400"/>
            <a:ext cx="3203575" cy="2308225"/>
          </a:xfrm>
          <a:prstGeom prst="rect">
            <a:avLst/>
          </a:prstGeom>
          <a:noFill/>
          <a:ln w="9525">
            <a:noFill/>
            <a:miter lim="800000"/>
            <a:headEnd/>
            <a:tailEnd/>
          </a:ln>
        </p:spPr>
        <p:txBody>
          <a:bodyPr>
            <a:spAutoFit/>
          </a:bodyPr>
          <a:lstStyle/>
          <a:p>
            <a:r>
              <a:rPr lang="en-US" dirty="0">
                <a:latin typeface="Calibri" pitchFamily="34" charset="0"/>
              </a:rPr>
              <a:t>Torque</a:t>
            </a:r>
          </a:p>
          <a:p>
            <a:endParaRPr lang="en-US" dirty="0">
              <a:latin typeface="Calibri" pitchFamily="34" charset="0"/>
            </a:endParaRPr>
          </a:p>
          <a:p>
            <a:r>
              <a:rPr lang="en-US" dirty="0">
                <a:latin typeface="Calibri" pitchFamily="34" charset="0"/>
              </a:rPr>
              <a:t>Two mechanical </a:t>
            </a:r>
            <a:r>
              <a:rPr lang="en-US" dirty="0" err="1">
                <a:latin typeface="Calibri" pitchFamily="34" charset="0"/>
              </a:rPr>
              <a:t>equilibria</a:t>
            </a:r>
            <a:r>
              <a:rPr lang="en-US" dirty="0">
                <a:latin typeface="Calibri" pitchFamily="34" charset="0"/>
              </a:rPr>
              <a:t>:</a:t>
            </a:r>
          </a:p>
          <a:p>
            <a:endParaRPr lang="en-US" dirty="0">
              <a:latin typeface="Calibri" pitchFamily="34" charset="0"/>
            </a:endParaRPr>
          </a:p>
          <a:p>
            <a:r>
              <a:rPr lang="en-US" dirty="0">
                <a:latin typeface="Symbol" pitchFamily="18" charset="2"/>
              </a:rPr>
              <a:t>      a=0</a:t>
            </a:r>
            <a:r>
              <a:rPr lang="en-US" dirty="0">
                <a:latin typeface="Calibri" pitchFamily="34" charset="0"/>
              </a:rPr>
              <a:t> perpendicular to wall</a:t>
            </a:r>
          </a:p>
          <a:p>
            <a:endParaRPr lang="en-US" dirty="0">
              <a:latin typeface="Calibri" pitchFamily="34" charset="0"/>
            </a:endParaRPr>
          </a:p>
          <a:p>
            <a:r>
              <a:rPr lang="en-US" dirty="0">
                <a:latin typeface="Symbol" pitchFamily="18" charset="2"/>
              </a:rPr>
              <a:t>      a=p/2 </a:t>
            </a:r>
            <a:r>
              <a:rPr lang="en-US" dirty="0">
                <a:latin typeface="Calibri" pitchFamily="34" charset="0"/>
              </a:rPr>
              <a:t>parallel to wall</a:t>
            </a:r>
          </a:p>
          <a:p>
            <a:endParaRPr lang="en-US" dirty="0">
              <a:latin typeface="Calibri" pitchFamily="34" charset="0"/>
            </a:endParaRPr>
          </a:p>
        </p:txBody>
      </p:sp>
      <p:graphicFrame>
        <p:nvGraphicFramePr>
          <p:cNvPr id="12292" name="Object 4"/>
          <p:cNvGraphicFramePr>
            <a:graphicFrameLocks noChangeAspect="1"/>
          </p:cNvGraphicFramePr>
          <p:nvPr/>
        </p:nvGraphicFramePr>
        <p:xfrm>
          <a:off x="4572000" y="457200"/>
          <a:ext cx="2147888" cy="3462338"/>
        </p:xfrm>
        <a:graphic>
          <a:graphicData uri="http://schemas.openxmlformats.org/presentationml/2006/ole">
            <p:oleObj spid="_x0000_s974852" name="Equation" r:id="rId6" imgW="177480" imgH="253800" progId="Equation.DSMT4">
              <p:embed/>
            </p:oleObj>
          </a:graphicData>
        </a:graphic>
      </p:graphicFrame>
      <p:sp>
        <p:nvSpPr>
          <p:cNvPr id="12" name="Text Box 28"/>
          <p:cNvSpPr txBox="1">
            <a:spLocks noChangeArrowheads="1"/>
          </p:cNvSpPr>
          <p:nvPr/>
        </p:nvSpPr>
        <p:spPr bwMode="auto">
          <a:xfrm>
            <a:off x="304800" y="990600"/>
            <a:ext cx="4800600" cy="708025"/>
          </a:xfrm>
          <a:prstGeom prst="rect">
            <a:avLst/>
          </a:prstGeom>
          <a:noFill/>
          <a:ln w="9525">
            <a:noFill/>
            <a:miter lim="800000"/>
            <a:headEnd/>
            <a:tailEnd/>
          </a:ln>
        </p:spPr>
        <p:txBody>
          <a:bodyPr>
            <a:spAutoFit/>
          </a:bodyPr>
          <a:lstStyle/>
          <a:p>
            <a:pPr>
              <a:spcBef>
                <a:spcPct val="50000"/>
              </a:spcBef>
              <a:defRPr/>
            </a:pPr>
            <a:r>
              <a:rPr lang="en-US" sz="2000" dirty="0">
                <a:solidFill>
                  <a:schemeClr val="tx1">
                    <a:lumMod val="75000"/>
                    <a:lumOff val="25000"/>
                  </a:schemeClr>
                </a:solidFill>
                <a:latin typeface="Calibri" pitchFamily="34" charset="0"/>
              </a:rPr>
              <a:t>A</a:t>
            </a:r>
            <a:r>
              <a:rPr lang="en-US" sz="2000" baseline="-25000" dirty="0">
                <a:solidFill>
                  <a:schemeClr val="tx1">
                    <a:lumMod val="75000"/>
                    <a:lumOff val="25000"/>
                  </a:schemeClr>
                </a:solidFill>
                <a:latin typeface="Calibri" pitchFamily="34" charset="0"/>
              </a:rPr>
              <a:t>LV</a:t>
            </a:r>
            <a:r>
              <a:rPr lang="en-US" sz="2000" dirty="0">
                <a:solidFill>
                  <a:schemeClr val="tx1">
                    <a:lumMod val="75000"/>
                    <a:lumOff val="25000"/>
                  </a:schemeClr>
                </a:solidFill>
                <a:latin typeface="Calibri" pitchFamily="34" charset="0"/>
              </a:rPr>
              <a:t>  </a:t>
            </a:r>
            <a:r>
              <a:rPr lang="en-US" dirty="0">
                <a:solidFill>
                  <a:schemeClr val="tx1">
                    <a:lumMod val="75000"/>
                    <a:lumOff val="25000"/>
                  </a:schemeClr>
                </a:solidFill>
                <a:latin typeface="Calibri" pitchFamily="34" charset="0"/>
              </a:rPr>
              <a:t>for a </a:t>
            </a:r>
            <a:r>
              <a:rPr lang="en-US" sz="2000" dirty="0" err="1">
                <a:solidFill>
                  <a:schemeClr val="tx1">
                    <a:lumMod val="75000"/>
                    <a:lumOff val="25000"/>
                  </a:schemeClr>
                </a:solidFill>
                <a:latin typeface="Calibri" pitchFamily="34" charset="0"/>
              </a:rPr>
              <a:t>quadrupole</a:t>
            </a:r>
            <a:r>
              <a:rPr lang="en-US" sz="2000" dirty="0">
                <a:solidFill>
                  <a:schemeClr val="tx1">
                    <a:lumMod val="75000"/>
                    <a:lumOff val="25000"/>
                  </a:schemeClr>
                </a:solidFill>
                <a:latin typeface="Calibri" pitchFamily="34" charset="0"/>
              </a:rPr>
              <a:t> on curved interface in small slope limit</a:t>
            </a:r>
          </a:p>
        </p:txBody>
      </p:sp>
      <p:sp>
        <p:nvSpPr>
          <p:cNvPr id="15" name="Title 1"/>
          <p:cNvSpPr txBox="1">
            <a:spLocks/>
          </p:cNvSpPr>
          <p:nvPr/>
        </p:nvSpPr>
        <p:spPr bwMode="auto">
          <a:xfrm>
            <a:off x="14288" y="-28575"/>
            <a:ext cx="9296400" cy="838200"/>
          </a:xfrm>
          <a:prstGeom prst="rect">
            <a:avLst/>
          </a:prstGeom>
          <a:noFill/>
          <a:ln w="9525">
            <a:noFill/>
            <a:miter lim="800000"/>
            <a:headEnd/>
            <a:tailEnd/>
          </a:ln>
        </p:spPr>
        <p:txBody>
          <a:bodyPr anchor="ctr"/>
          <a:lstStyle/>
          <a:p>
            <a:pPr>
              <a:defRPr/>
            </a:pPr>
            <a:r>
              <a:rPr lang="en-US" sz="2400" dirty="0" err="1">
                <a:latin typeface="Symbol" pitchFamily="18" charset="2"/>
                <a:ea typeface="+mj-ea"/>
              </a:rPr>
              <a:t>g</a:t>
            </a:r>
            <a:r>
              <a:rPr lang="en-US" sz="2400" dirty="0" err="1">
                <a:ea typeface="+mj-ea"/>
              </a:rPr>
              <a:t>A</a:t>
            </a:r>
            <a:r>
              <a:rPr lang="en-US" sz="2400" baseline="-25000" dirty="0" err="1">
                <a:ea typeface="+mj-ea"/>
              </a:rPr>
              <a:t>LV</a:t>
            </a:r>
            <a:r>
              <a:rPr lang="en-US" sz="2400" dirty="0">
                <a:ea typeface="+mj-ea"/>
              </a:rPr>
              <a:t> depends on cylinder alignment</a:t>
            </a:r>
          </a:p>
        </p:txBody>
      </p:sp>
      <p:pic>
        <p:nvPicPr>
          <p:cNvPr id="12298" name="Picture 5"/>
          <p:cNvPicPr>
            <a:picLocks noChangeAspect="1" noChangeArrowheads="1"/>
          </p:cNvPicPr>
          <p:nvPr/>
        </p:nvPicPr>
        <p:blipFill>
          <a:blip r:embed="rId7" cstate="print"/>
          <a:srcRect t="6241" b="15131"/>
          <a:stretch>
            <a:fillRect/>
          </a:stretch>
        </p:blipFill>
        <p:spPr bwMode="auto">
          <a:xfrm>
            <a:off x="974725" y="3400425"/>
            <a:ext cx="2759075" cy="2771775"/>
          </a:xfrm>
          <a:prstGeom prst="rect">
            <a:avLst/>
          </a:prstGeom>
          <a:noFill/>
          <a:ln w="9525">
            <a:noFill/>
            <a:miter lim="800000"/>
            <a:headEnd/>
            <a:tailEnd/>
          </a:ln>
        </p:spPr>
      </p:pic>
      <p:graphicFrame>
        <p:nvGraphicFramePr>
          <p:cNvPr id="12293" name="Object 5"/>
          <p:cNvGraphicFramePr>
            <a:graphicFrameLocks noChangeAspect="1"/>
          </p:cNvGraphicFramePr>
          <p:nvPr/>
        </p:nvGraphicFramePr>
        <p:xfrm>
          <a:off x="6400800" y="4114800"/>
          <a:ext cx="2427288" cy="879475"/>
        </p:xfrm>
        <a:graphic>
          <a:graphicData uri="http://schemas.openxmlformats.org/presentationml/2006/ole">
            <p:oleObj spid="_x0000_s974853" name="Equation" r:id="rId8" imgW="1155600" imgH="419040" progId="Equation.DSMT4">
              <p:embed/>
            </p:oleObj>
          </a:graphicData>
        </a:graphic>
      </p:graphicFrame>
      <p:sp>
        <p:nvSpPr>
          <p:cNvPr id="12299" name="Rectangle 9"/>
          <p:cNvSpPr>
            <a:spLocks noChangeArrowheads="1"/>
          </p:cNvSpPr>
          <p:nvPr/>
        </p:nvSpPr>
        <p:spPr bwMode="auto">
          <a:xfrm>
            <a:off x="4495800" y="3581400"/>
            <a:ext cx="4343400" cy="1846263"/>
          </a:xfrm>
          <a:prstGeom prst="rect">
            <a:avLst/>
          </a:prstGeom>
          <a:noFill/>
          <a:ln w="9525">
            <a:noFill/>
            <a:miter lim="800000"/>
            <a:headEnd/>
            <a:tailEnd/>
          </a:ln>
        </p:spPr>
        <p:txBody>
          <a:bodyPr>
            <a:spAutoFit/>
          </a:bodyPr>
          <a:lstStyle/>
          <a:p>
            <a:r>
              <a:rPr lang="en-US" sz="2400">
                <a:latin typeface="Calibri" pitchFamily="34" charset="0"/>
              </a:rPr>
              <a:t>Stable state: depends on sign of C</a:t>
            </a:r>
          </a:p>
          <a:p>
            <a:endParaRPr lang="en-US">
              <a:latin typeface="Calibri" pitchFamily="34" charset="0"/>
            </a:endParaRPr>
          </a:p>
          <a:p>
            <a:r>
              <a:rPr lang="en-US">
                <a:latin typeface="Calibri" pitchFamily="34" charset="0"/>
              </a:rPr>
              <a:t>	</a:t>
            </a:r>
          </a:p>
          <a:p>
            <a:endParaRPr lang="en-US">
              <a:latin typeface="Calibri" pitchFamily="34" charset="0"/>
            </a:endParaRPr>
          </a:p>
          <a:p>
            <a:endParaRPr lang="en-US">
              <a:latin typeface="Calibri" pitchFamily="34" charset="0"/>
            </a:endParaRPr>
          </a:p>
          <a:p>
            <a:r>
              <a:rPr lang="en-US">
                <a:latin typeface="Calibri" pitchFamily="34" charset="0"/>
              </a:rPr>
              <a:t>        </a:t>
            </a:r>
          </a:p>
        </p:txBody>
      </p:sp>
      <p:graphicFrame>
        <p:nvGraphicFramePr>
          <p:cNvPr id="12294" name="Object 6"/>
          <p:cNvGraphicFramePr>
            <a:graphicFrameLocks noChangeAspect="1"/>
          </p:cNvGraphicFramePr>
          <p:nvPr/>
        </p:nvGraphicFramePr>
        <p:xfrm>
          <a:off x="6400800" y="5105400"/>
          <a:ext cx="2373313" cy="762000"/>
        </p:xfrm>
        <a:graphic>
          <a:graphicData uri="http://schemas.openxmlformats.org/presentationml/2006/ole">
            <p:oleObj spid="_x0000_s974854" name="Equation" r:id="rId9" imgW="1002960" imgH="419040" progId="Equation.DSMT4">
              <p:embed/>
            </p:oleObj>
          </a:graphicData>
        </a:graphic>
      </p:graphicFrame>
      <p:sp>
        <p:nvSpPr>
          <p:cNvPr id="12300" name="Rectangle 10"/>
          <p:cNvSpPr>
            <a:spLocks noChangeArrowheads="1"/>
          </p:cNvSpPr>
          <p:nvPr/>
        </p:nvSpPr>
        <p:spPr bwMode="auto">
          <a:xfrm>
            <a:off x="5638800" y="6488113"/>
            <a:ext cx="4495800" cy="369887"/>
          </a:xfrm>
          <a:prstGeom prst="rect">
            <a:avLst/>
          </a:prstGeom>
          <a:noFill/>
          <a:ln w="9525">
            <a:noFill/>
            <a:miter lim="800000"/>
            <a:headEnd/>
            <a:tailEnd/>
          </a:ln>
        </p:spPr>
        <p:txBody>
          <a:bodyPr>
            <a:spAutoFit/>
          </a:bodyPr>
          <a:lstStyle/>
          <a:p>
            <a:r>
              <a:rPr lang="en-US" i="1">
                <a:latin typeface="Calibri" pitchFamily="34" charset="0"/>
              </a:rPr>
              <a:t>in agreement with experiment</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5"/>
          <p:cNvPicPr>
            <a:picLocks noChangeAspect="1" noChangeArrowheads="1"/>
          </p:cNvPicPr>
          <p:nvPr/>
        </p:nvPicPr>
        <p:blipFill>
          <a:blip r:embed="rId3" cstate="print"/>
          <a:srcRect/>
          <a:stretch>
            <a:fillRect/>
          </a:stretch>
        </p:blipFill>
        <p:spPr bwMode="auto">
          <a:xfrm>
            <a:off x="3949700" y="368300"/>
            <a:ext cx="1689100" cy="1689100"/>
          </a:xfrm>
          <a:prstGeom prst="rect">
            <a:avLst/>
          </a:prstGeom>
          <a:noFill/>
          <a:ln w="9525">
            <a:noFill/>
            <a:miter lim="800000"/>
            <a:headEnd/>
            <a:tailEnd/>
          </a:ln>
        </p:spPr>
      </p:pic>
      <p:sp>
        <p:nvSpPr>
          <p:cNvPr id="54275" name="Title 1"/>
          <p:cNvSpPr>
            <a:spLocks noGrp="1"/>
          </p:cNvSpPr>
          <p:nvPr>
            <p:ph type="title"/>
          </p:nvPr>
        </p:nvSpPr>
        <p:spPr>
          <a:xfrm>
            <a:off x="1143000" y="-363538"/>
            <a:ext cx="7391400" cy="1268413"/>
          </a:xfrm>
        </p:spPr>
        <p:txBody>
          <a:bodyPr/>
          <a:lstStyle/>
          <a:p>
            <a:pPr algn="l" eaLnBrk="1" hangingPunct="1"/>
            <a:r>
              <a:rPr lang="en-US" sz="3200" dirty="0" smtClean="0">
                <a:latin typeface="Arial" charset="0"/>
                <a:cs typeface="Arial" charset="0"/>
              </a:rPr>
              <a:t>Alignment of ‘biscotti’ shaped particles</a:t>
            </a:r>
          </a:p>
        </p:txBody>
      </p:sp>
      <p:pic>
        <p:nvPicPr>
          <p:cNvPr id="54276" name="Picture 7" descr="C:\Documents and Settings\moni\Desktop\Photoshop Images\Anti Cylinder\schematic 1.jpg"/>
          <p:cNvPicPr>
            <a:picLocks noChangeAspect="1" noChangeArrowheads="1"/>
          </p:cNvPicPr>
          <p:nvPr/>
        </p:nvPicPr>
        <p:blipFill>
          <a:blip r:embed="rId4" cstate="print"/>
          <a:srcRect/>
          <a:stretch>
            <a:fillRect/>
          </a:stretch>
        </p:blipFill>
        <p:spPr bwMode="auto">
          <a:xfrm>
            <a:off x="168275" y="4691063"/>
            <a:ext cx="2720975" cy="1362075"/>
          </a:xfrm>
          <a:prstGeom prst="rect">
            <a:avLst/>
          </a:prstGeom>
          <a:noFill/>
          <a:ln w="9525">
            <a:noFill/>
            <a:miter lim="800000"/>
            <a:headEnd/>
            <a:tailEnd/>
          </a:ln>
        </p:spPr>
      </p:pic>
      <p:sp>
        <p:nvSpPr>
          <p:cNvPr id="43" name="Cube 42"/>
          <p:cNvSpPr/>
          <p:nvPr/>
        </p:nvSpPr>
        <p:spPr bwMode="auto">
          <a:xfrm>
            <a:off x="638175" y="942975"/>
            <a:ext cx="1771650" cy="725488"/>
          </a:xfrm>
          <a:prstGeom prst="cub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1" name="Cross 40"/>
          <p:cNvSpPr/>
          <p:nvPr/>
        </p:nvSpPr>
        <p:spPr bwMode="auto">
          <a:xfrm>
            <a:off x="685800" y="1219200"/>
            <a:ext cx="322263" cy="282575"/>
          </a:xfrm>
          <a:prstGeom prst="plus">
            <a:avLst>
              <a:gd name="adj" fmla="val 3472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2" name="Cross 41"/>
          <p:cNvSpPr/>
          <p:nvPr/>
        </p:nvSpPr>
        <p:spPr bwMode="auto">
          <a:xfrm>
            <a:off x="1828800" y="1219200"/>
            <a:ext cx="322263" cy="282575"/>
          </a:xfrm>
          <a:prstGeom prst="plus">
            <a:avLst>
              <a:gd name="adj" fmla="val 3472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49" name="Straight Connector 48"/>
          <p:cNvCxnSpPr/>
          <p:nvPr/>
        </p:nvCxnSpPr>
        <p:spPr>
          <a:xfrm rot="5400000">
            <a:off x="3258344" y="3607594"/>
            <a:ext cx="5892800" cy="142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5400000">
            <a:off x="98426" y="3603625"/>
            <a:ext cx="5892800" cy="222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54282" name="Picture 2" descr="C:\Documents and Settings\moni\Desktop\Photoshop Images\Anti Cylinder\Finished image 10-10-07 for powerpoint.jpg"/>
          <p:cNvPicPr>
            <a:picLocks noChangeAspect="1" noChangeArrowheads="1"/>
          </p:cNvPicPr>
          <p:nvPr/>
        </p:nvPicPr>
        <p:blipFill>
          <a:blip r:embed="rId5" cstate="print"/>
          <a:srcRect r="49680"/>
          <a:stretch>
            <a:fillRect/>
          </a:stretch>
        </p:blipFill>
        <p:spPr bwMode="auto">
          <a:xfrm>
            <a:off x="3810000" y="3962400"/>
            <a:ext cx="1981200" cy="2624138"/>
          </a:xfrm>
          <a:prstGeom prst="rect">
            <a:avLst/>
          </a:prstGeom>
          <a:noFill/>
          <a:ln w="9525">
            <a:noFill/>
            <a:miter lim="800000"/>
            <a:headEnd/>
            <a:tailEnd/>
          </a:ln>
        </p:spPr>
      </p:pic>
      <p:pic>
        <p:nvPicPr>
          <p:cNvPr id="54283" name="Picture 2" descr="C:\Documents and Settings\moni\Desktop\Photoshop Images\Anti Cylinder\Finished image 10-10-07 for powerpoint.jpg"/>
          <p:cNvPicPr>
            <a:picLocks noChangeAspect="1" noChangeArrowheads="1"/>
          </p:cNvPicPr>
          <p:nvPr/>
        </p:nvPicPr>
        <p:blipFill>
          <a:blip r:embed="rId6" cstate="print"/>
          <a:srcRect l="50320"/>
          <a:stretch>
            <a:fillRect/>
          </a:stretch>
        </p:blipFill>
        <p:spPr bwMode="auto">
          <a:xfrm>
            <a:off x="6705600" y="3962400"/>
            <a:ext cx="1949450" cy="2614613"/>
          </a:xfrm>
          <a:prstGeom prst="rect">
            <a:avLst/>
          </a:prstGeom>
          <a:noFill/>
          <a:ln w="9525">
            <a:noFill/>
            <a:miter lim="800000"/>
            <a:headEnd/>
            <a:tailEnd/>
          </a:ln>
        </p:spPr>
      </p:pic>
      <p:pic>
        <p:nvPicPr>
          <p:cNvPr id="54284" name="Picture 3" descr="C:\Documents and Settings\moni\Desktop\Photoshop Images\Quadrant 10-10-07\Concave up.jpg"/>
          <p:cNvPicPr>
            <a:picLocks noChangeAspect="1" noChangeArrowheads="1"/>
          </p:cNvPicPr>
          <p:nvPr/>
        </p:nvPicPr>
        <p:blipFill>
          <a:blip r:embed="rId7" cstate="print"/>
          <a:srcRect/>
          <a:stretch>
            <a:fillRect/>
          </a:stretch>
        </p:blipFill>
        <p:spPr bwMode="auto">
          <a:xfrm>
            <a:off x="3657600" y="2209800"/>
            <a:ext cx="2286000" cy="1524000"/>
          </a:xfrm>
          <a:prstGeom prst="rect">
            <a:avLst/>
          </a:prstGeom>
          <a:noFill/>
          <a:ln w="9525">
            <a:noFill/>
            <a:miter lim="800000"/>
            <a:headEnd/>
            <a:tailEnd/>
          </a:ln>
        </p:spPr>
      </p:pic>
      <p:pic>
        <p:nvPicPr>
          <p:cNvPr id="54285" name="Picture 4" descr="C:\Documents and Settings\moni\Desktop\Photoshop Images\Quadrant 10-10-07\Concave down.jpg"/>
          <p:cNvPicPr>
            <a:picLocks noChangeAspect="1" noChangeArrowheads="1"/>
          </p:cNvPicPr>
          <p:nvPr/>
        </p:nvPicPr>
        <p:blipFill>
          <a:blip r:embed="rId8" cstate="print"/>
          <a:srcRect/>
          <a:stretch>
            <a:fillRect/>
          </a:stretch>
        </p:blipFill>
        <p:spPr bwMode="auto">
          <a:xfrm>
            <a:off x="6477000" y="2209800"/>
            <a:ext cx="2362200" cy="1574800"/>
          </a:xfrm>
          <a:prstGeom prst="rect">
            <a:avLst/>
          </a:prstGeom>
          <a:noFill/>
          <a:ln w="9525">
            <a:noFill/>
            <a:miter lim="800000"/>
            <a:headEnd/>
            <a:tailEnd/>
          </a:ln>
        </p:spPr>
      </p:pic>
      <p:pic>
        <p:nvPicPr>
          <p:cNvPr id="54286" name="Picture 6"/>
          <p:cNvPicPr>
            <a:picLocks noChangeAspect="1" noChangeArrowheads="1"/>
          </p:cNvPicPr>
          <p:nvPr/>
        </p:nvPicPr>
        <p:blipFill>
          <a:blip r:embed="rId9" cstate="print"/>
          <a:srcRect/>
          <a:stretch>
            <a:fillRect/>
          </a:stretch>
        </p:blipFill>
        <p:spPr bwMode="auto">
          <a:xfrm>
            <a:off x="6773863" y="633413"/>
            <a:ext cx="1684337" cy="1423987"/>
          </a:xfrm>
          <a:prstGeom prst="rect">
            <a:avLst/>
          </a:prstGeom>
          <a:noFill/>
          <a:ln w="9525">
            <a:noFill/>
            <a:miter lim="800000"/>
            <a:headEnd/>
            <a:tailEnd/>
          </a:ln>
        </p:spPr>
      </p:pic>
      <p:pic>
        <p:nvPicPr>
          <p:cNvPr id="54287" name="Picture 2"/>
          <p:cNvPicPr>
            <a:picLocks noChangeAspect="1" noChangeArrowheads="1"/>
          </p:cNvPicPr>
          <p:nvPr/>
        </p:nvPicPr>
        <p:blipFill>
          <a:blip r:embed="rId10" cstate="print"/>
          <a:srcRect/>
          <a:stretch>
            <a:fillRect/>
          </a:stretch>
        </p:blipFill>
        <p:spPr bwMode="auto">
          <a:xfrm>
            <a:off x="449263" y="2938463"/>
            <a:ext cx="2047875" cy="603250"/>
          </a:xfrm>
          <a:prstGeom prst="rect">
            <a:avLst/>
          </a:prstGeom>
          <a:solidFill>
            <a:srgbClr val="FFFFFF">
              <a:alpha val="0"/>
            </a:srgbClr>
          </a:solidFill>
          <a:ln w="9525">
            <a:noFill/>
            <a:miter lim="800000"/>
            <a:headEnd/>
            <a:tailEnd/>
          </a:ln>
        </p:spPr>
      </p:pic>
      <p:sp>
        <p:nvSpPr>
          <p:cNvPr id="17" name="Cross 16"/>
          <p:cNvSpPr/>
          <p:nvPr/>
        </p:nvSpPr>
        <p:spPr bwMode="auto">
          <a:xfrm>
            <a:off x="152400" y="3124200"/>
            <a:ext cx="322263" cy="282575"/>
          </a:xfrm>
          <a:prstGeom prst="plus">
            <a:avLst>
              <a:gd name="adj" fmla="val 3472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 name="Cross 17"/>
          <p:cNvSpPr/>
          <p:nvPr/>
        </p:nvSpPr>
        <p:spPr bwMode="auto">
          <a:xfrm>
            <a:off x="2286000" y="3124200"/>
            <a:ext cx="322263" cy="282575"/>
          </a:xfrm>
          <a:prstGeom prst="plus">
            <a:avLst>
              <a:gd name="adj" fmla="val 3472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Cross 21"/>
          <p:cNvSpPr/>
          <p:nvPr/>
        </p:nvSpPr>
        <p:spPr bwMode="auto">
          <a:xfrm>
            <a:off x="1219200" y="5334000"/>
            <a:ext cx="322263" cy="282575"/>
          </a:xfrm>
          <a:prstGeom prst="plus">
            <a:avLst>
              <a:gd name="adj" fmla="val 3472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TextBox 18"/>
          <p:cNvSpPr txBox="1"/>
          <p:nvPr/>
        </p:nvSpPr>
        <p:spPr>
          <a:xfrm>
            <a:off x="0" y="6172200"/>
            <a:ext cx="2514600" cy="381000"/>
          </a:xfrm>
          <a:prstGeom prst="rect">
            <a:avLst/>
          </a:prstGeom>
          <a:noFill/>
        </p:spPr>
        <p:txBody>
          <a:bodyPr wrap="square" rtlCol="0">
            <a:spAutoFit/>
          </a:bodyPr>
          <a:lstStyle/>
          <a:p>
            <a:r>
              <a:rPr lang="en-US" dirty="0" smtClean="0"/>
              <a:t>A saddle on a saddle</a:t>
            </a:r>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a:grpSpLocks/>
          </p:cNvGrpSpPr>
          <p:nvPr/>
        </p:nvGrpSpPr>
        <p:grpSpPr bwMode="auto">
          <a:xfrm>
            <a:off x="0" y="1066800"/>
            <a:ext cx="6858000" cy="4191000"/>
            <a:chOff x="261257" y="319315"/>
            <a:chExt cx="6981371" cy="3814989"/>
          </a:xfrm>
        </p:grpSpPr>
        <p:pic>
          <p:nvPicPr>
            <p:cNvPr id="14344" name="Picture 3"/>
            <p:cNvPicPr>
              <a:picLocks noChangeAspect="1" noChangeArrowheads="1"/>
            </p:cNvPicPr>
            <p:nvPr/>
          </p:nvPicPr>
          <p:blipFill>
            <a:blip r:embed="rId4" cstate="print"/>
            <a:srcRect/>
            <a:stretch>
              <a:fillRect/>
            </a:stretch>
          </p:blipFill>
          <p:spPr bwMode="auto">
            <a:xfrm>
              <a:off x="914400" y="319315"/>
              <a:ext cx="6328228" cy="3623744"/>
            </a:xfrm>
            <a:prstGeom prst="rect">
              <a:avLst/>
            </a:prstGeom>
            <a:solidFill>
              <a:srgbClr val="FFFFFF">
                <a:alpha val="3922"/>
              </a:srgbClr>
            </a:solidFill>
            <a:ln w="9525">
              <a:noFill/>
              <a:miter lim="800000"/>
              <a:headEnd/>
              <a:tailEnd/>
            </a:ln>
          </p:spPr>
        </p:pic>
        <p:sp>
          <p:nvSpPr>
            <p:cNvPr id="7" name="Rectangle 6"/>
            <p:cNvSpPr/>
            <p:nvPr/>
          </p:nvSpPr>
          <p:spPr>
            <a:xfrm>
              <a:off x="421247" y="725381"/>
              <a:ext cx="1393042" cy="2235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aphicFrame>
          <p:nvGraphicFramePr>
            <p:cNvPr id="14338" name="Object 6"/>
            <p:cNvGraphicFramePr>
              <a:graphicFrameLocks noChangeAspect="1"/>
            </p:cNvGraphicFramePr>
            <p:nvPr/>
          </p:nvGraphicFramePr>
          <p:xfrm>
            <a:off x="261257" y="1627642"/>
            <a:ext cx="1358900" cy="2506662"/>
          </p:xfrm>
          <a:graphic>
            <a:graphicData uri="http://schemas.openxmlformats.org/presentationml/2006/ole">
              <p:oleObj spid="_x0000_s971778" name="Equation" r:id="rId5" imgW="533160" imgH="1079280" progId="Equation.DSMT4">
                <p:embed/>
              </p:oleObj>
            </a:graphicData>
          </a:graphic>
        </p:graphicFrame>
      </p:grpSp>
      <p:sp>
        <p:nvSpPr>
          <p:cNvPr id="14340" name="Title 1"/>
          <p:cNvSpPr>
            <a:spLocks noGrp="1"/>
          </p:cNvSpPr>
          <p:nvPr>
            <p:ph type="title"/>
          </p:nvPr>
        </p:nvSpPr>
        <p:spPr>
          <a:xfrm>
            <a:off x="0" y="-228600"/>
            <a:ext cx="6764338" cy="990600"/>
          </a:xfrm>
        </p:spPr>
        <p:txBody>
          <a:bodyPr/>
          <a:lstStyle/>
          <a:p>
            <a:pPr algn="l" eaLnBrk="1" hangingPunct="1"/>
            <a:r>
              <a:rPr lang="en-US" sz="2800" smtClean="0">
                <a:latin typeface="Arial" charset="0"/>
                <a:cs typeface="Arial" charset="0"/>
              </a:rPr>
              <a:t>Alignment as a function of particle size</a:t>
            </a:r>
          </a:p>
        </p:txBody>
      </p:sp>
      <p:sp>
        <p:nvSpPr>
          <p:cNvPr id="14341" name="TextBox 9"/>
          <p:cNvSpPr txBox="1">
            <a:spLocks noChangeArrowheads="1"/>
          </p:cNvSpPr>
          <p:nvPr/>
        </p:nvSpPr>
        <p:spPr bwMode="auto">
          <a:xfrm>
            <a:off x="76200" y="6096000"/>
            <a:ext cx="5105400" cy="646113"/>
          </a:xfrm>
          <a:prstGeom prst="rect">
            <a:avLst/>
          </a:prstGeom>
          <a:noFill/>
          <a:ln w="9525">
            <a:noFill/>
            <a:miter lim="800000"/>
            <a:headEnd/>
            <a:tailEnd/>
          </a:ln>
        </p:spPr>
        <p:txBody>
          <a:bodyPr>
            <a:spAutoFit/>
          </a:bodyPr>
          <a:lstStyle/>
          <a:p>
            <a:r>
              <a:rPr lang="en-US">
                <a:latin typeface="Calibri" pitchFamily="34" charset="0"/>
              </a:rPr>
              <a:t>-Background curvature 10</a:t>
            </a:r>
            <a:r>
              <a:rPr lang="en-US" baseline="30000">
                <a:latin typeface="Calibri" pitchFamily="34" charset="0"/>
              </a:rPr>
              <a:t>3</a:t>
            </a:r>
            <a:r>
              <a:rPr lang="en-US">
                <a:latin typeface="Calibri" pitchFamily="34" charset="0"/>
              </a:rPr>
              <a:t> times particle radius</a:t>
            </a:r>
          </a:p>
          <a:p>
            <a:r>
              <a:rPr lang="en-US" b="1" i="1">
                <a:latin typeface="Calibri" pitchFamily="34" charset="0"/>
              </a:rPr>
              <a:t>Lewandowski et al. Langmuir 2008</a:t>
            </a:r>
          </a:p>
        </p:txBody>
      </p:sp>
      <p:pic>
        <p:nvPicPr>
          <p:cNvPr id="14342" name="Picture 5"/>
          <p:cNvPicPr>
            <a:picLocks noChangeAspect="1" noChangeArrowheads="1"/>
          </p:cNvPicPr>
          <p:nvPr/>
        </p:nvPicPr>
        <p:blipFill>
          <a:blip r:embed="rId6" cstate="print"/>
          <a:srcRect t="6241"/>
          <a:stretch>
            <a:fillRect/>
          </a:stretch>
        </p:blipFill>
        <p:spPr bwMode="auto">
          <a:xfrm>
            <a:off x="6400800" y="3581400"/>
            <a:ext cx="2667000" cy="3195638"/>
          </a:xfrm>
          <a:prstGeom prst="rect">
            <a:avLst/>
          </a:prstGeom>
          <a:noFill/>
          <a:ln w="9525">
            <a:noFill/>
            <a:miter lim="800000"/>
            <a:headEnd/>
            <a:tailEnd/>
          </a:ln>
        </p:spPr>
      </p:pic>
      <p:sp>
        <p:nvSpPr>
          <p:cNvPr id="14343" name="TextBox 8"/>
          <p:cNvSpPr txBox="1">
            <a:spLocks noChangeArrowheads="1"/>
          </p:cNvSpPr>
          <p:nvPr/>
        </p:nvSpPr>
        <p:spPr bwMode="auto">
          <a:xfrm>
            <a:off x="5029200" y="2514600"/>
            <a:ext cx="1219200" cy="276225"/>
          </a:xfrm>
          <a:prstGeom prst="rect">
            <a:avLst/>
          </a:prstGeom>
          <a:noFill/>
          <a:ln w="9525">
            <a:noFill/>
            <a:miter lim="800000"/>
            <a:headEnd/>
            <a:tailEnd/>
          </a:ln>
        </p:spPr>
        <p:txBody>
          <a:bodyPr>
            <a:spAutoFit/>
          </a:bodyPr>
          <a:lstStyle/>
          <a:p>
            <a:r>
              <a:rPr lang="en-US" sz="1200"/>
              <a:t>R</a:t>
            </a:r>
            <a:r>
              <a:rPr lang="en-US" sz="1200" baseline="-25000"/>
              <a:t>particles</a:t>
            </a:r>
            <a:r>
              <a:rPr lang="en-US" sz="1200"/>
              <a:t>=3.</a:t>
            </a:r>
            <a:r>
              <a:rPr lang="en-US" sz="1200">
                <a:latin typeface="Symbol" pitchFamily="18" charset="2"/>
              </a:rPr>
              <a:t>5m</a:t>
            </a:r>
            <a:r>
              <a:rPr lang="en-US" sz="1200"/>
              <a:t>m</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Box 6"/>
          <p:cNvSpPr txBox="1">
            <a:spLocks noChangeArrowheads="1"/>
          </p:cNvSpPr>
          <p:nvPr/>
        </p:nvSpPr>
        <p:spPr bwMode="auto">
          <a:xfrm>
            <a:off x="7696200" y="4343400"/>
            <a:ext cx="1219200" cy="646113"/>
          </a:xfrm>
          <a:prstGeom prst="rect">
            <a:avLst/>
          </a:prstGeom>
          <a:noFill/>
          <a:ln w="9525">
            <a:noFill/>
            <a:miter lim="800000"/>
            <a:headEnd/>
            <a:tailEnd/>
          </a:ln>
        </p:spPr>
        <p:txBody>
          <a:bodyPr>
            <a:spAutoFit/>
          </a:bodyPr>
          <a:lstStyle/>
          <a:p>
            <a:r>
              <a:rPr lang="en-US"/>
              <a:t>Strong</a:t>
            </a:r>
          </a:p>
          <a:p>
            <a:r>
              <a:rPr lang="en-US"/>
              <a:t>curvature</a:t>
            </a:r>
          </a:p>
        </p:txBody>
      </p:sp>
      <p:grpSp>
        <p:nvGrpSpPr>
          <p:cNvPr id="2" name="Group 27"/>
          <p:cNvGrpSpPr>
            <a:grpSpLocks/>
          </p:cNvGrpSpPr>
          <p:nvPr/>
        </p:nvGrpSpPr>
        <p:grpSpPr bwMode="auto">
          <a:xfrm>
            <a:off x="457200" y="914400"/>
            <a:ext cx="6997700" cy="2752725"/>
            <a:chOff x="457200" y="914400"/>
            <a:chExt cx="6997700" cy="2752725"/>
          </a:xfrm>
        </p:grpSpPr>
        <p:pic>
          <p:nvPicPr>
            <p:cNvPr id="129026" name="Picture 2"/>
            <p:cNvPicPr>
              <a:picLocks noChangeAspect="1" noChangeArrowheads="1"/>
            </p:cNvPicPr>
            <p:nvPr/>
          </p:nvPicPr>
          <p:blipFill>
            <a:blip r:embed="rId3" cstate="print"/>
            <a:srcRect/>
            <a:stretch>
              <a:fillRect/>
            </a:stretch>
          </p:blipFill>
          <p:spPr bwMode="auto">
            <a:xfrm>
              <a:off x="990600" y="914400"/>
              <a:ext cx="6464300" cy="2752725"/>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18" name="Picture 2"/>
            <p:cNvPicPr>
              <a:picLocks noChangeAspect="1" noChangeArrowheads="1"/>
            </p:cNvPicPr>
            <p:nvPr/>
          </p:nvPicPr>
          <p:blipFill>
            <a:blip r:embed="rId3" cstate="print"/>
            <a:srcRect l="10609" t="13841" r="83724" b="70615"/>
            <a:stretch>
              <a:fillRect/>
            </a:stretch>
          </p:blipFill>
          <p:spPr bwMode="auto">
            <a:xfrm>
              <a:off x="1600200" y="3200400"/>
              <a:ext cx="339725" cy="396875"/>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9" name="Picture 2"/>
            <p:cNvPicPr>
              <a:picLocks noChangeAspect="1" noChangeArrowheads="1"/>
            </p:cNvPicPr>
            <p:nvPr/>
          </p:nvPicPr>
          <p:blipFill>
            <a:blip r:embed="rId3" cstate="print"/>
            <a:srcRect l="10609" t="13841" r="83497" b="69550"/>
            <a:stretch>
              <a:fillRect/>
            </a:stretch>
          </p:blipFill>
          <p:spPr bwMode="auto">
            <a:xfrm>
              <a:off x="5334000" y="1905000"/>
              <a:ext cx="381000" cy="457200"/>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10" name="Picture 2"/>
            <p:cNvPicPr>
              <a:picLocks noChangeAspect="1" noChangeArrowheads="1"/>
            </p:cNvPicPr>
            <p:nvPr/>
          </p:nvPicPr>
          <p:blipFill>
            <a:blip r:embed="rId3" cstate="print"/>
            <a:srcRect l="10609" t="13841" r="83724" b="70615"/>
            <a:stretch>
              <a:fillRect/>
            </a:stretch>
          </p:blipFill>
          <p:spPr bwMode="auto">
            <a:xfrm>
              <a:off x="1600200" y="1981200"/>
              <a:ext cx="339725" cy="396875"/>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11" name="Picture 2"/>
            <p:cNvPicPr>
              <a:picLocks noChangeAspect="1" noChangeArrowheads="1"/>
            </p:cNvPicPr>
            <p:nvPr/>
          </p:nvPicPr>
          <p:blipFill>
            <a:blip r:embed="rId3" cstate="print"/>
            <a:srcRect l="10609" t="13841" r="83497" b="69550"/>
            <a:stretch>
              <a:fillRect/>
            </a:stretch>
          </p:blipFill>
          <p:spPr bwMode="auto">
            <a:xfrm>
              <a:off x="3505200" y="1997075"/>
              <a:ext cx="304800" cy="365125"/>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51219" name="TextBox 11"/>
            <p:cNvSpPr txBox="1">
              <a:spLocks noChangeArrowheads="1"/>
            </p:cNvSpPr>
            <p:nvPr/>
          </p:nvSpPr>
          <p:spPr bwMode="auto">
            <a:xfrm>
              <a:off x="457200" y="2209800"/>
              <a:ext cx="304800" cy="369332"/>
            </a:xfrm>
            <a:prstGeom prst="rect">
              <a:avLst/>
            </a:prstGeom>
            <a:noFill/>
            <a:ln w="9525">
              <a:noFill/>
              <a:miter lim="800000"/>
              <a:headEnd/>
              <a:tailEnd/>
            </a:ln>
          </p:spPr>
          <p:txBody>
            <a:bodyPr>
              <a:spAutoFit/>
            </a:bodyPr>
            <a:lstStyle/>
            <a:p>
              <a:r>
                <a:rPr lang="en-US">
                  <a:solidFill>
                    <a:schemeClr val="bg1"/>
                  </a:solidFill>
                </a:rPr>
                <a:t>1</a:t>
              </a:r>
            </a:p>
          </p:txBody>
        </p:sp>
        <p:sp>
          <p:nvSpPr>
            <p:cNvPr id="51220" name="TextBox 12"/>
            <p:cNvSpPr txBox="1">
              <a:spLocks noChangeArrowheads="1"/>
            </p:cNvSpPr>
            <p:nvPr/>
          </p:nvSpPr>
          <p:spPr bwMode="auto">
            <a:xfrm>
              <a:off x="1676400" y="1981200"/>
              <a:ext cx="304800" cy="369332"/>
            </a:xfrm>
            <a:prstGeom prst="rect">
              <a:avLst/>
            </a:prstGeom>
            <a:noFill/>
            <a:ln w="9525">
              <a:noFill/>
              <a:miter lim="800000"/>
              <a:headEnd/>
              <a:tailEnd/>
            </a:ln>
          </p:spPr>
          <p:txBody>
            <a:bodyPr>
              <a:spAutoFit/>
            </a:bodyPr>
            <a:lstStyle/>
            <a:p>
              <a:r>
                <a:rPr lang="en-US">
                  <a:solidFill>
                    <a:schemeClr val="bg1"/>
                  </a:solidFill>
                </a:rPr>
                <a:t>1</a:t>
              </a:r>
            </a:p>
          </p:txBody>
        </p:sp>
        <p:sp>
          <p:nvSpPr>
            <p:cNvPr id="51221" name="TextBox 13"/>
            <p:cNvSpPr txBox="1">
              <a:spLocks noChangeArrowheads="1"/>
            </p:cNvSpPr>
            <p:nvPr/>
          </p:nvSpPr>
          <p:spPr bwMode="auto">
            <a:xfrm>
              <a:off x="3505200" y="1981200"/>
              <a:ext cx="381000" cy="381000"/>
            </a:xfrm>
            <a:prstGeom prst="rect">
              <a:avLst/>
            </a:prstGeom>
            <a:noFill/>
            <a:ln w="9525">
              <a:noFill/>
              <a:miter lim="800000"/>
              <a:headEnd/>
              <a:tailEnd/>
            </a:ln>
          </p:spPr>
          <p:txBody>
            <a:bodyPr>
              <a:spAutoFit/>
            </a:bodyPr>
            <a:lstStyle/>
            <a:p>
              <a:r>
                <a:rPr lang="en-US">
                  <a:solidFill>
                    <a:schemeClr val="bg1"/>
                  </a:solidFill>
                </a:rPr>
                <a:t>2</a:t>
              </a:r>
            </a:p>
          </p:txBody>
        </p:sp>
        <p:sp>
          <p:nvSpPr>
            <p:cNvPr id="51222" name="TextBox 14"/>
            <p:cNvSpPr txBox="1">
              <a:spLocks noChangeArrowheads="1"/>
            </p:cNvSpPr>
            <p:nvPr/>
          </p:nvSpPr>
          <p:spPr bwMode="auto">
            <a:xfrm>
              <a:off x="5334000" y="1981200"/>
              <a:ext cx="304800" cy="369332"/>
            </a:xfrm>
            <a:prstGeom prst="rect">
              <a:avLst/>
            </a:prstGeom>
            <a:noFill/>
            <a:ln w="9525">
              <a:noFill/>
              <a:miter lim="800000"/>
              <a:headEnd/>
              <a:tailEnd/>
            </a:ln>
          </p:spPr>
          <p:txBody>
            <a:bodyPr>
              <a:spAutoFit/>
            </a:bodyPr>
            <a:lstStyle/>
            <a:p>
              <a:r>
                <a:rPr lang="en-US">
                  <a:solidFill>
                    <a:schemeClr val="bg1"/>
                  </a:solidFill>
                </a:rPr>
                <a:t>3</a:t>
              </a:r>
            </a:p>
          </p:txBody>
        </p:sp>
        <p:sp>
          <p:nvSpPr>
            <p:cNvPr id="51223" name="TextBox 15"/>
            <p:cNvSpPr txBox="1">
              <a:spLocks noChangeArrowheads="1"/>
            </p:cNvSpPr>
            <p:nvPr/>
          </p:nvSpPr>
          <p:spPr bwMode="auto">
            <a:xfrm>
              <a:off x="1600200" y="3200400"/>
              <a:ext cx="304800" cy="369332"/>
            </a:xfrm>
            <a:prstGeom prst="rect">
              <a:avLst/>
            </a:prstGeom>
            <a:noFill/>
            <a:ln w="9525">
              <a:noFill/>
              <a:miter lim="800000"/>
              <a:headEnd/>
              <a:tailEnd/>
            </a:ln>
          </p:spPr>
          <p:txBody>
            <a:bodyPr>
              <a:spAutoFit/>
            </a:bodyPr>
            <a:lstStyle/>
            <a:p>
              <a:r>
                <a:rPr lang="en-US">
                  <a:solidFill>
                    <a:schemeClr val="bg1"/>
                  </a:solidFill>
                </a:rPr>
                <a:t>4</a:t>
              </a:r>
            </a:p>
          </p:txBody>
        </p:sp>
        <p:pic>
          <p:nvPicPr>
            <p:cNvPr id="19" name="Picture 2"/>
            <p:cNvPicPr>
              <a:picLocks noChangeAspect="1" noChangeArrowheads="1"/>
            </p:cNvPicPr>
            <p:nvPr/>
          </p:nvPicPr>
          <p:blipFill>
            <a:blip r:embed="rId3" cstate="print"/>
            <a:srcRect l="10609" t="13841" r="83724" b="70615"/>
            <a:stretch>
              <a:fillRect/>
            </a:stretch>
          </p:blipFill>
          <p:spPr bwMode="auto">
            <a:xfrm>
              <a:off x="3505200" y="3200400"/>
              <a:ext cx="339725" cy="396875"/>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20" name="Picture 2"/>
            <p:cNvPicPr>
              <a:picLocks noChangeAspect="1" noChangeArrowheads="1"/>
            </p:cNvPicPr>
            <p:nvPr/>
          </p:nvPicPr>
          <p:blipFill>
            <a:blip r:embed="rId3" cstate="print"/>
            <a:srcRect l="10609" t="13841" r="83724" b="70615"/>
            <a:stretch>
              <a:fillRect/>
            </a:stretch>
          </p:blipFill>
          <p:spPr bwMode="auto">
            <a:xfrm>
              <a:off x="5334000" y="3200400"/>
              <a:ext cx="339725" cy="396875"/>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51226" name="TextBox 21"/>
            <p:cNvSpPr txBox="1">
              <a:spLocks noChangeArrowheads="1"/>
            </p:cNvSpPr>
            <p:nvPr/>
          </p:nvSpPr>
          <p:spPr bwMode="auto">
            <a:xfrm>
              <a:off x="3505200" y="3200400"/>
              <a:ext cx="381000" cy="381000"/>
            </a:xfrm>
            <a:prstGeom prst="rect">
              <a:avLst/>
            </a:prstGeom>
            <a:noFill/>
            <a:ln w="9525">
              <a:noFill/>
              <a:miter lim="800000"/>
              <a:headEnd/>
              <a:tailEnd/>
            </a:ln>
          </p:spPr>
          <p:txBody>
            <a:bodyPr>
              <a:spAutoFit/>
            </a:bodyPr>
            <a:lstStyle/>
            <a:p>
              <a:r>
                <a:rPr lang="en-US">
                  <a:solidFill>
                    <a:schemeClr val="bg1"/>
                  </a:solidFill>
                </a:rPr>
                <a:t>5</a:t>
              </a:r>
            </a:p>
          </p:txBody>
        </p:sp>
        <p:sp>
          <p:nvSpPr>
            <p:cNvPr id="51227" name="TextBox 22"/>
            <p:cNvSpPr txBox="1">
              <a:spLocks noChangeArrowheads="1"/>
            </p:cNvSpPr>
            <p:nvPr/>
          </p:nvSpPr>
          <p:spPr bwMode="auto">
            <a:xfrm>
              <a:off x="5334000" y="3276600"/>
              <a:ext cx="381000" cy="381000"/>
            </a:xfrm>
            <a:prstGeom prst="rect">
              <a:avLst/>
            </a:prstGeom>
            <a:noFill/>
            <a:ln w="9525">
              <a:noFill/>
              <a:miter lim="800000"/>
              <a:headEnd/>
              <a:tailEnd/>
            </a:ln>
          </p:spPr>
          <p:txBody>
            <a:bodyPr>
              <a:spAutoFit/>
            </a:bodyPr>
            <a:lstStyle/>
            <a:p>
              <a:r>
                <a:rPr lang="en-US">
                  <a:solidFill>
                    <a:schemeClr val="bg1"/>
                  </a:solidFill>
                </a:rPr>
                <a:t>6</a:t>
              </a:r>
            </a:p>
          </p:txBody>
        </p:sp>
      </p:grpSp>
      <p:sp>
        <p:nvSpPr>
          <p:cNvPr id="51204" name="TextBox 29"/>
          <p:cNvSpPr txBox="1">
            <a:spLocks noChangeArrowheads="1"/>
          </p:cNvSpPr>
          <p:nvPr/>
        </p:nvSpPr>
        <p:spPr bwMode="auto">
          <a:xfrm>
            <a:off x="7620000" y="1752600"/>
            <a:ext cx="1219200" cy="646113"/>
          </a:xfrm>
          <a:prstGeom prst="rect">
            <a:avLst/>
          </a:prstGeom>
          <a:noFill/>
          <a:ln w="9525">
            <a:noFill/>
            <a:miter lim="800000"/>
            <a:headEnd/>
            <a:tailEnd/>
          </a:ln>
        </p:spPr>
        <p:txBody>
          <a:bodyPr>
            <a:spAutoFit/>
          </a:bodyPr>
          <a:lstStyle/>
          <a:p>
            <a:r>
              <a:rPr lang="en-US"/>
              <a:t>weak</a:t>
            </a:r>
          </a:p>
          <a:p>
            <a:r>
              <a:rPr lang="en-US"/>
              <a:t>curvature</a:t>
            </a:r>
          </a:p>
        </p:txBody>
      </p:sp>
      <p:grpSp>
        <p:nvGrpSpPr>
          <p:cNvPr id="3" name="Group 35"/>
          <p:cNvGrpSpPr>
            <a:grpSpLocks/>
          </p:cNvGrpSpPr>
          <p:nvPr/>
        </p:nvGrpSpPr>
        <p:grpSpPr bwMode="auto">
          <a:xfrm>
            <a:off x="1143000" y="4267200"/>
            <a:ext cx="6324600" cy="1600200"/>
            <a:chOff x="1143000" y="4267200"/>
            <a:chExt cx="6324600" cy="1600200"/>
          </a:xfrm>
        </p:grpSpPr>
        <p:pic>
          <p:nvPicPr>
            <p:cNvPr id="51207" name="Picture 11" descr="curvature forcesd side to side aggregate.JPG"/>
            <p:cNvPicPr>
              <a:picLocks noChangeAspect="1"/>
            </p:cNvPicPr>
            <p:nvPr/>
          </p:nvPicPr>
          <p:blipFill>
            <a:blip r:embed="rId4" cstate="print"/>
            <a:srcRect r="9660" b="62666"/>
            <a:stretch>
              <a:fillRect/>
            </a:stretch>
          </p:blipFill>
          <p:spPr bwMode="auto">
            <a:xfrm>
              <a:off x="1143000" y="4267200"/>
              <a:ext cx="6324600" cy="1600200"/>
            </a:xfrm>
            <a:prstGeom prst="rect">
              <a:avLst/>
            </a:prstGeom>
            <a:noFill/>
            <a:ln w="9525">
              <a:noFill/>
              <a:miter lim="800000"/>
              <a:headEnd/>
              <a:tailEnd/>
            </a:ln>
          </p:spPr>
        </p:pic>
        <p:pic>
          <p:nvPicPr>
            <p:cNvPr id="51208" name="Picture 11" descr="curvature forcesd side to side aggregate.JPG"/>
            <p:cNvPicPr>
              <a:picLocks noChangeAspect="1"/>
            </p:cNvPicPr>
            <p:nvPr/>
          </p:nvPicPr>
          <p:blipFill>
            <a:blip r:embed="rId4" cstate="print"/>
            <a:srcRect l="3265" t="1778" r="91292" b="85777"/>
            <a:stretch>
              <a:fillRect/>
            </a:stretch>
          </p:blipFill>
          <p:spPr bwMode="auto">
            <a:xfrm>
              <a:off x="1295400" y="5105400"/>
              <a:ext cx="381000" cy="533400"/>
            </a:xfrm>
            <a:prstGeom prst="rect">
              <a:avLst/>
            </a:prstGeom>
            <a:noFill/>
            <a:ln w="9525">
              <a:noFill/>
              <a:miter lim="800000"/>
              <a:headEnd/>
              <a:tailEnd/>
            </a:ln>
          </p:spPr>
        </p:pic>
        <p:pic>
          <p:nvPicPr>
            <p:cNvPr id="51209" name="Picture 11" descr="curvature forcesd side to side aggregate.JPG"/>
            <p:cNvPicPr>
              <a:picLocks noChangeAspect="1"/>
            </p:cNvPicPr>
            <p:nvPr/>
          </p:nvPicPr>
          <p:blipFill>
            <a:blip r:embed="rId4" cstate="print"/>
            <a:srcRect l="3265" t="1778" r="91292" b="85777"/>
            <a:stretch>
              <a:fillRect/>
            </a:stretch>
          </p:blipFill>
          <p:spPr bwMode="auto">
            <a:xfrm>
              <a:off x="3363817" y="5062251"/>
              <a:ext cx="381000" cy="533400"/>
            </a:xfrm>
            <a:prstGeom prst="rect">
              <a:avLst/>
            </a:prstGeom>
            <a:noFill/>
            <a:ln w="9525">
              <a:noFill/>
              <a:miter lim="800000"/>
              <a:headEnd/>
              <a:tailEnd/>
            </a:ln>
          </p:spPr>
        </p:pic>
        <p:pic>
          <p:nvPicPr>
            <p:cNvPr id="51210" name="Picture 11" descr="curvature forcesd side to side aggregate.JPG"/>
            <p:cNvPicPr>
              <a:picLocks noChangeAspect="1"/>
            </p:cNvPicPr>
            <p:nvPr/>
          </p:nvPicPr>
          <p:blipFill>
            <a:blip r:embed="rId4" cstate="print"/>
            <a:srcRect l="3265" t="1778" r="91292" b="85777"/>
            <a:stretch>
              <a:fillRect/>
            </a:stretch>
          </p:blipFill>
          <p:spPr bwMode="auto">
            <a:xfrm>
              <a:off x="5464366" y="5105400"/>
              <a:ext cx="381000" cy="533400"/>
            </a:xfrm>
            <a:prstGeom prst="rect">
              <a:avLst/>
            </a:prstGeom>
            <a:noFill/>
            <a:ln w="9525">
              <a:noFill/>
              <a:miter lim="800000"/>
              <a:headEnd/>
              <a:tailEnd/>
            </a:ln>
          </p:spPr>
        </p:pic>
        <p:sp>
          <p:nvSpPr>
            <p:cNvPr id="51211" name="TextBox 30"/>
            <p:cNvSpPr txBox="1">
              <a:spLocks noChangeArrowheads="1"/>
            </p:cNvSpPr>
            <p:nvPr/>
          </p:nvSpPr>
          <p:spPr bwMode="auto">
            <a:xfrm>
              <a:off x="1371600" y="5181600"/>
              <a:ext cx="381000" cy="381000"/>
            </a:xfrm>
            <a:prstGeom prst="rect">
              <a:avLst/>
            </a:prstGeom>
            <a:noFill/>
            <a:ln w="9525">
              <a:noFill/>
              <a:miter lim="800000"/>
              <a:headEnd/>
              <a:tailEnd/>
            </a:ln>
          </p:spPr>
          <p:txBody>
            <a:bodyPr>
              <a:spAutoFit/>
            </a:bodyPr>
            <a:lstStyle/>
            <a:p>
              <a:r>
                <a:rPr lang="en-US"/>
                <a:t>1</a:t>
              </a:r>
            </a:p>
          </p:txBody>
        </p:sp>
        <p:sp>
          <p:nvSpPr>
            <p:cNvPr id="51212" name="TextBox 31"/>
            <p:cNvSpPr txBox="1">
              <a:spLocks noChangeArrowheads="1"/>
            </p:cNvSpPr>
            <p:nvPr/>
          </p:nvSpPr>
          <p:spPr bwMode="auto">
            <a:xfrm>
              <a:off x="3429000" y="5181600"/>
              <a:ext cx="381000" cy="381000"/>
            </a:xfrm>
            <a:prstGeom prst="rect">
              <a:avLst/>
            </a:prstGeom>
            <a:noFill/>
            <a:ln w="9525">
              <a:noFill/>
              <a:miter lim="800000"/>
              <a:headEnd/>
              <a:tailEnd/>
            </a:ln>
          </p:spPr>
          <p:txBody>
            <a:bodyPr>
              <a:spAutoFit/>
            </a:bodyPr>
            <a:lstStyle/>
            <a:p>
              <a:r>
                <a:rPr lang="en-US"/>
                <a:t>2</a:t>
              </a:r>
            </a:p>
          </p:txBody>
        </p:sp>
        <p:sp>
          <p:nvSpPr>
            <p:cNvPr id="51213" name="TextBox 34"/>
            <p:cNvSpPr txBox="1">
              <a:spLocks noChangeArrowheads="1"/>
            </p:cNvSpPr>
            <p:nvPr/>
          </p:nvSpPr>
          <p:spPr bwMode="auto">
            <a:xfrm>
              <a:off x="5486400" y="5181600"/>
              <a:ext cx="533400" cy="381000"/>
            </a:xfrm>
            <a:prstGeom prst="rect">
              <a:avLst/>
            </a:prstGeom>
            <a:noFill/>
            <a:ln w="9525">
              <a:noFill/>
              <a:miter lim="800000"/>
              <a:headEnd/>
              <a:tailEnd/>
            </a:ln>
          </p:spPr>
          <p:txBody>
            <a:bodyPr>
              <a:spAutoFit/>
            </a:bodyPr>
            <a:lstStyle/>
            <a:p>
              <a:r>
                <a:rPr lang="en-US"/>
                <a:t>3</a:t>
              </a:r>
            </a:p>
          </p:txBody>
        </p:sp>
      </p:grpSp>
      <p:sp>
        <p:nvSpPr>
          <p:cNvPr id="51206" name="Title 1"/>
          <p:cNvSpPr>
            <a:spLocks noGrp="1"/>
          </p:cNvSpPr>
          <p:nvPr>
            <p:ph type="title"/>
          </p:nvPr>
        </p:nvSpPr>
        <p:spPr>
          <a:xfrm>
            <a:off x="838200" y="0"/>
            <a:ext cx="8305800" cy="639763"/>
          </a:xfrm>
        </p:spPr>
        <p:txBody>
          <a:bodyPr/>
          <a:lstStyle/>
          <a:p>
            <a:pPr eaLnBrk="1" hangingPunct="1"/>
            <a:r>
              <a:rPr lang="en-US" sz="3200" dirty="0" smtClean="0">
                <a:latin typeface="Arial" charset="0"/>
                <a:cs typeface="Arial" charset="0"/>
              </a:rPr>
              <a:t>Cylinder assembly on curved interfaces</a:t>
            </a:r>
            <a:endParaRPr lang="en-US" sz="3200" dirty="0" smtClean="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949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59489" name="Object 1"/>
          <p:cNvGraphicFramePr>
            <a:graphicFrameLocks noChangeAspect="1"/>
          </p:cNvGraphicFramePr>
          <p:nvPr/>
        </p:nvGraphicFramePr>
        <p:xfrm>
          <a:off x="533400" y="3240088"/>
          <a:ext cx="2590800" cy="3617912"/>
        </p:xfrm>
        <a:graphic>
          <a:graphicData uri="http://schemas.openxmlformats.org/presentationml/2006/ole">
            <p:oleObj spid="_x0000_s1070082" name="Equation" r:id="rId3" imgW="1600200" imgH="2234880" progId="Equation.DSMT4">
              <p:embed/>
            </p:oleObj>
          </a:graphicData>
        </a:graphic>
      </p:graphicFrame>
      <p:sp>
        <p:nvSpPr>
          <p:cNvPr id="959491" name="Rectangle 3"/>
          <p:cNvSpPr>
            <a:spLocks noChangeArrowheads="1"/>
          </p:cNvSpPr>
          <p:nvPr/>
        </p:nvSpPr>
        <p:spPr bwMode="auto">
          <a:xfrm>
            <a:off x="0" y="2362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7" name="Picture 6"/>
          <p:cNvPicPr>
            <a:picLocks noChangeAspect="1"/>
          </p:cNvPicPr>
          <p:nvPr/>
        </p:nvPicPr>
        <p:blipFill>
          <a:blip r:embed="rId4" cstate="print"/>
          <a:stretch>
            <a:fillRect/>
          </a:stretch>
        </p:blipFill>
        <p:spPr>
          <a:xfrm>
            <a:off x="4343400" y="609600"/>
            <a:ext cx="4135644" cy="2490611"/>
          </a:xfrm>
          <a:prstGeom prst="rect">
            <a:avLst/>
          </a:prstGeom>
        </p:spPr>
      </p:pic>
      <p:sp>
        <p:nvSpPr>
          <p:cNvPr id="8" name="TextBox 7"/>
          <p:cNvSpPr txBox="1"/>
          <p:nvPr/>
        </p:nvSpPr>
        <p:spPr>
          <a:xfrm>
            <a:off x="4114800" y="3962400"/>
            <a:ext cx="4572000" cy="2862322"/>
          </a:xfrm>
          <a:prstGeom prst="rect">
            <a:avLst/>
          </a:prstGeom>
          <a:noFill/>
        </p:spPr>
        <p:txBody>
          <a:bodyPr wrap="square" rtlCol="0">
            <a:spAutoFit/>
          </a:bodyPr>
          <a:lstStyle/>
          <a:p>
            <a:r>
              <a:rPr lang="en-US" dirty="0" smtClean="0"/>
              <a:t>Particles move in potential energy gradient created by their neighbor (or by a boundary</a:t>
            </a:r>
            <a:r>
              <a:rPr lang="en-US" dirty="0" smtClean="0"/>
              <a:t>)</a:t>
            </a:r>
          </a:p>
          <a:p>
            <a:endParaRPr lang="en-US" dirty="0" smtClean="0"/>
          </a:p>
          <a:p>
            <a:r>
              <a:rPr lang="en-US" dirty="0" smtClean="0"/>
              <a:t>Like beads on a strong- slide to low potential energy site</a:t>
            </a:r>
          </a:p>
          <a:p>
            <a:endParaRPr lang="en-US" dirty="0" smtClean="0"/>
          </a:p>
          <a:p>
            <a:r>
              <a:rPr lang="en-US" dirty="0" smtClean="0"/>
              <a:t>Nicolson 1949; Chan et al 1981 </a:t>
            </a:r>
          </a:p>
          <a:p>
            <a:endParaRPr lang="en-US" dirty="0" smtClean="0"/>
          </a:p>
          <a:p>
            <a:r>
              <a:rPr lang="en-US" dirty="0" smtClean="0"/>
              <a:t>Bubbles, cheerios, froth flotation, ..</a:t>
            </a:r>
          </a:p>
          <a:p>
            <a:endParaRPr lang="en-US" dirty="0"/>
          </a:p>
        </p:txBody>
      </p:sp>
      <p:sp>
        <p:nvSpPr>
          <p:cNvPr id="9" name="TextBox 8"/>
          <p:cNvSpPr txBox="1"/>
          <p:nvPr/>
        </p:nvSpPr>
        <p:spPr>
          <a:xfrm>
            <a:off x="381000" y="304800"/>
            <a:ext cx="4572000" cy="369332"/>
          </a:xfrm>
          <a:prstGeom prst="rect">
            <a:avLst/>
          </a:prstGeom>
          <a:noFill/>
        </p:spPr>
        <p:txBody>
          <a:bodyPr wrap="square" rtlCol="0">
            <a:spAutoFit/>
          </a:bodyPr>
          <a:lstStyle/>
          <a:p>
            <a:r>
              <a:rPr lang="en-US" b="1" dirty="0" smtClean="0"/>
              <a:t>Finite weight particles</a:t>
            </a:r>
            <a:endParaRPr lang="en-US" b="1" dirty="0"/>
          </a:p>
        </p:txBody>
      </p:sp>
      <p:sp>
        <p:nvSpPr>
          <p:cNvPr id="10" name="TextBox 9"/>
          <p:cNvSpPr txBox="1"/>
          <p:nvPr/>
        </p:nvSpPr>
        <p:spPr>
          <a:xfrm>
            <a:off x="0" y="2819400"/>
            <a:ext cx="2819400" cy="369332"/>
          </a:xfrm>
          <a:prstGeom prst="rect">
            <a:avLst/>
          </a:prstGeom>
          <a:noFill/>
        </p:spPr>
        <p:txBody>
          <a:bodyPr wrap="square" rtlCol="0">
            <a:spAutoFit/>
          </a:bodyPr>
          <a:lstStyle/>
          <a:p>
            <a:r>
              <a:rPr lang="en-US" dirty="0" smtClean="0"/>
              <a:t>Small slope; </a:t>
            </a:r>
            <a:r>
              <a:rPr lang="en-US" dirty="0" err="1" smtClean="0"/>
              <a:t>superposn</a:t>
            </a:r>
            <a:endParaRPr lang="en-US" dirty="0"/>
          </a:p>
        </p:txBody>
      </p:sp>
      <p:graphicFrame>
        <p:nvGraphicFramePr>
          <p:cNvPr id="2" name="Object 3"/>
          <p:cNvGraphicFramePr>
            <a:graphicFrameLocks noChangeAspect="1"/>
          </p:cNvGraphicFramePr>
          <p:nvPr/>
        </p:nvGraphicFramePr>
        <p:xfrm>
          <a:off x="0" y="2133600"/>
          <a:ext cx="3756025" cy="609600"/>
        </p:xfrm>
        <a:graphic>
          <a:graphicData uri="http://schemas.openxmlformats.org/presentationml/2006/ole">
            <p:oleObj spid="_x0000_s1070083" name="Equation" r:id="rId5" imgW="2425680" imgH="393480" progId="Equation.DSMT4">
              <p:embed/>
            </p:oleObj>
          </a:graphicData>
        </a:graphic>
      </p:graphicFrame>
      <p:graphicFrame>
        <p:nvGraphicFramePr>
          <p:cNvPr id="1070084" name="Object 4"/>
          <p:cNvGraphicFramePr>
            <a:graphicFrameLocks noChangeAspect="1"/>
          </p:cNvGraphicFramePr>
          <p:nvPr/>
        </p:nvGraphicFramePr>
        <p:xfrm>
          <a:off x="762000" y="838200"/>
          <a:ext cx="2817813" cy="1228725"/>
        </p:xfrm>
        <a:graphic>
          <a:graphicData uri="http://schemas.openxmlformats.org/presentationml/2006/ole">
            <p:oleObj spid="_x0000_s1070084" name="Equation" r:id="rId6" imgW="2298600" imgH="914400" progId="Equation.DSMT4">
              <p:embed/>
            </p:oleObj>
          </a:graphicData>
        </a:graphic>
      </p:graphicFrame>
      <p:graphicFrame>
        <p:nvGraphicFramePr>
          <p:cNvPr id="1070085" name="Object 5"/>
          <p:cNvGraphicFramePr>
            <a:graphicFrameLocks noChangeAspect="1"/>
          </p:cNvGraphicFramePr>
          <p:nvPr/>
        </p:nvGraphicFramePr>
        <p:xfrm>
          <a:off x="8077200" y="6096000"/>
          <a:ext cx="819150" cy="400050"/>
        </p:xfrm>
        <a:graphic>
          <a:graphicData uri="http://schemas.openxmlformats.org/presentationml/2006/ole">
            <p:oleObj spid="_x0000_s1070085" name="Equation" r:id="rId7" imgW="545760" imgH="177480" progId="Equation.DSMT4">
              <p:embed/>
            </p:oleObj>
          </a:graphicData>
        </a:graphic>
      </p:graphicFrame>
      <p:cxnSp>
        <p:nvCxnSpPr>
          <p:cNvPr id="14" name="Straight Connector 13"/>
          <p:cNvCxnSpPr/>
          <p:nvPr/>
        </p:nvCxnSpPr>
        <p:spPr>
          <a:xfrm rot="5400000" flipH="1" flipV="1">
            <a:off x="2552700" y="3238500"/>
            <a:ext cx="533400" cy="4572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95330" name="Object 2"/>
          <p:cNvGraphicFramePr>
            <a:graphicFrameLocks noChangeAspect="1"/>
          </p:cNvGraphicFramePr>
          <p:nvPr/>
        </p:nvGraphicFramePr>
        <p:xfrm>
          <a:off x="1600200" y="762000"/>
          <a:ext cx="5306786" cy="857250"/>
        </p:xfrm>
        <a:graphic>
          <a:graphicData uri="http://schemas.openxmlformats.org/presentationml/2006/ole">
            <p:oleObj spid="_x0000_s995330" name="Equation" r:id="rId3" imgW="2476500" imgH="393700" progId="Equation.DSMT4">
              <p:embed/>
            </p:oleObj>
          </a:graphicData>
        </a:graphic>
      </p:graphicFrame>
      <p:graphicFrame>
        <p:nvGraphicFramePr>
          <p:cNvPr id="995329" name="Object 1"/>
          <p:cNvGraphicFramePr>
            <a:graphicFrameLocks noChangeAspect="1"/>
          </p:cNvGraphicFramePr>
          <p:nvPr/>
        </p:nvGraphicFramePr>
        <p:xfrm>
          <a:off x="2209800" y="5638800"/>
          <a:ext cx="3343275" cy="619125"/>
        </p:xfrm>
        <a:graphic>
          <a:graphicData uri="http://schemas.openxmlformats.org/presentationml/2006/ole">
            <p:oleObj spid="_x0000_s995329" name="Equation" r:id="rId4" imgW="1282700" imgH="241300" progId="Equation.DSMT4">
              <p:embed/>
            </p:oleObj>
          </a:graphicData>
        </a:graphic>
      </p:graphicFrame>
      <p:sp>
        <p:nvSpPr>
          <p:cNvPr id="995331" name="Rectangle 3"/>
          <p:cNvSpPr>
            <a:spLocks noChangeArrowheads="1"/>
          </p:cNvSpPr>
          <p:nvPr/>
        </p:nvSpPr>
        <p:spPr bwMode="auto">
          <a:xfrm>
            <a:off x="0" y="43190"/>
            <a:ext cx="92964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In </a:t>
            </a:r>
            <a:r>
              <a:rPr kumimoji="0" lang="en-US"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summary,the</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particle contribution to the total energy </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is</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95332" name="Rectangle 4"/>
          <p:cNvSpPr>
            <a:spLocks noChangeArrowheads="1"/>
          </p:cNvSpPr>
          <p:nvPr/>
        </p:nvSpPr>
        <p:spPr bwMode="auto">
          <a:xfrm>
            <a:off x="304800" y="1706817"/>
            <a:ext cx="8098692" cy="382412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This form reveals a structure that is very familiar in the study of electrostatics.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The force "interacts" with the height,</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the torque "interacts" with the slope, </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The </a:t>
            </a:r>
            <a:r>
              <a:rPr kumimoji="0" lang="en-US"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quadrupole</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moment </a:t>
            </a:r>
            <a:r>
              <a:rPr kumimoji="0" lang="en-US" sz="1600"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"interacts" with the curvature tensor.  </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endParaRPr lang="en-US" sz="1600" dirty="0" smtClean="0">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endParaRPr kumimoji="0" lang="en-US"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The first term is leading order for heavy isotropic particles, and corresponds to that derived by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Nicholson.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The second term is important for anisotropic particles acted upon by an external torque.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For an anisotropic force- and torque-free particle, the first two terms are identically zero and the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particle contribution to the energy becomes</a:t>
            </a:r>
            <a:endParaRPr kumimoji="0" lang="en-US"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95333" name="Rectangle 5"/>
          <p:cNvSpPr>
            <a:spLocks noChangeArrowheads="1"/>
          </p:cNvSpPr>
          <p:nvPr/>
        </p:nvSpPr>
        <p:spPr bwMode="auto">
          <a:xfrm>
            <a:off x="0" y="10953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 name="TextBox 7"/>
          <p:cNvSpPr txBox="1"/>
          <p:nvPr/>
        </p:nvSpPr>
        <p:spPr>
          <a:xfrm>
            <a:off x="6248400" y="6324600"/>
            <a:ext cx="1752600" cy="369332"/>
          </a:xfrm>
          <a:prstGeom prst="rect">
            <a:avLst/>
          </a:prstGeom>
          <a:noFill/>
        </p:spPr>
        <p:txBody>
          <a:bodyPr wrap="square" rtlCol="0">
            <a:spAutoFit/>
          </a:bodyPr>
          <a:lstStyle/>
          <a:p>
            <a:r>
              <a:rPr lang="en-US" dirty="0" err="1" smtClean="0"/>
              <a:t>Botto</a:t>
            </a:r>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228600" y="-228600"/>
            <a:ext cx="3124200" cy="1143000"/>
          </a:xfrm>
        </p:spPr>
        <p:txBody>
          <a:bodyPr/>
          <a:lstStyle/>
          <a:p>
            <a:pPr algn="l" eaLnBrk="1" hangingPunct="1"/>
            <a:r>
              <a:rPr lang="en-US" dirty="0" smtClean="0"/>
              <a:t>Conclusions</a:t>
            </a:r>
          </a:p>
        </p:txBody>
      </p:sp>
      <p:sp>
        <p:nvSpPr>
          <p:cNvPr id="61443" name="TextBox 2"/>
          <p:cNvSpPr txBox="1">
            <a:spLocks noChangeArrowheads="1"/>
          </p:cNvSpPr>
          <p:nvPr/>
        </p:nvSpPr>
        <p:spPr bwMode="auto">
          <a:xfrm>
            <a:off x="152400" y="838200"/>
            <a:ext cx="5257800" cy="3108543"/>
          </a:xfrm>
          <a:prstGeom prst="rect">
            <a:avLst/>
          </a:prstGeom>
          <a:noFill/>
          <a:ln w="9525">
            <a:noFill/>
            <a:miter lim="800000"/>
            <a:headEnd/>
            <a:tailEnd/>
          </a:ln>
        </p:spPr>
        <p:txBody>
          <a:bodyPr wrap="square">
            <a:spAutoFit/>
          </a:bodyPr>
          <a:lstStyle/>
          <a:p>
            <a:endParaRPr lang="en-US" sz="1600" dirty="0">
              <a:latin typeface="Calibri" pitchFamily="34" charset="0"/>
            </a:endParaRPr>
          </a:p>
          <a:p>
            <a:pPr>
              <a:buFont typeface="Arial" charset="0"/>
              <a:buChar char="•"/>
            </a:pPr>
            <a:r>
              <a:rPr lang="en-US" dirty="0" smtClean="0">
                <a:latin typeface="Calibri" pitchFamily="34" charset="0"/>
              </a:rPr>
              <a:t> Ellipsoids vs. cylinders  Cylinders</a:t>
            </a:r>
            <a:r>
              <a:rPr lang="en-US" dirty="0">
                <a:latin typeface="Calibri" pitchFamily="34" charset="0"/>
              </a:rPr>
              <a:t>: </a:t>
            </a:r>
            <a:r>
              <a:rPr lang="en-US" dirty="0" err="1">
                <a:latin typeface="Calibri" pitchFamily="34" charset="0"/>
              </a:rPr>
              <a:t>hierachy</a:t>
            </a:r>
            <a:r>
              <a:rPr lang="en-US" dirty="0">
                <a:latin typeface="Calibri" pitchFamily="34" charset="0"/>
              </a:rPr>
              <a:t> of interactions- elliptical </a:t>
            </a:r>
            <a:r>
              <a:rPr lang="en-US" dirty="0" err="1">
                <a:latin typeface="Calibri" pitchFamily="34" charset="0"/>
              </a:rPr>
              <a:t>quadrupolar</a:t>
            </a:r>
            <a:r>
              <a:rPr lang="en-US" dirty="0">
                <a:latin typeface="Calibri" pitchFamily="34" charset="0"/>
              </a:rPr>
              <a:t>/near field</a:t>
            </a:r>
          </a:p>
          <a:p>
            <a:pPr>
              <a:buFont typeface="Arial" charset="0"/>
              <a:buChar char="•"/>
            </a:pPr>
            <a:endParaRPr lang="en-US" dirty="0">
              <a:latin typeface="Calibri" pitchFamily="34" charset="0"/>
            </a:endParaRPr>
          </a:p>
          <a:p>
            <a:pPr>
              <a:buFont typeface="Arial" charset="0"/>
              <a:buChar char="•"/>
            </a:pPr>
            <a:r>
              <a:rPr lang="en-US" dirty="0" smtClean="0">
                <a:latin typeface="Calibri" pitchFamily="34" charset="0"/>
              </a:rPr>
              <a:t> Chaining</a:t>
            </a:r>
            <a:r>
              <a:rPr lang="en-US" dirty="0">
                <a:latin typeface="Calibri" pitchFamily="34" charset="0"/>
              </a:rPr>
              <a:t>: </a:t>
            </a:r>
            <a:r>
              <a:rPr lang="en-US" dirty="0" smtClean="0">
                <a:latin typeface="Calibri" pitchFamily="34" charset="0"/>
              </a:rPr>
              <a:t>cemented by near </a:t>
            </a:r>
            <a:r>
              <a:rPr lang="en-US" dirty="0">
                <a:latin typeface="Calibri" pitchFamily="34" charset="0"/>
              </a:rPr>
              <a:t>field interactions </a:t>
            </a:r>
          </a:p>
          <a:p>
            <a:endParaRPr lang="en-US" dirty="0">
              <a:latin typeface="Calibri" pitchFamily="34" charset="0"/>
            </a:endParaRPr>
          </a:p>
          <a:p>
            <a:pPr>
              <a:buFont typeface="Arial" charset="0"/>
              <a:buChar char="•"/>
            </a:pPr>
            <a:r>
              <a:rPr lang="en-US" dirty="0">
                <a:latin typeface="Calibri" pitchFamily="34" charset="0"/>
              </a:rPr>
              <a:t> Preferred </a:t>
            </a:r>
            <a:r>
              <a:rPr lang="en-US" dirty="0" smtClean="0">
                <a:latin typeface="Calibri" pitchFamily="34" charset="0"/>
              </a:rPr>
              <a:t>orientation: f(aspect </a:t>
            </a:r>
            <a:r>
              <a:rPr lang="en-US" dirty="0">
                <a:latin typeface="Calibri" pitchFamily="34" charset="0"/>
              </a:rPr>
              <a:t>ratio of </a:t>
            </a:r>
            <a:r>
              <a:rPr lang="en-US" dirty="0" smtClean="0">
                <a:latin typeface="Calibri" pitchFamily="34" charset="0"/>
              </a:rPr>
              <a:t>particle)</a:t>
            </a:r>
          </a:p>
          <a:p>
            <a:endParaRPr lang="en-US" dirty="0" smtClean="0">
              <a:latin typeface="Calibri" pitchFamily="34" charset="0"/>
            </a:endParaRPr>
          </a:p>
          <a:p>
            <a:pPr>
              <a:buFont typeface="Arial" pitchFamily="34" charset="0"/>
              <a:buChar char="•"/>
            </a:pPr>
            <a:r>
              <a:rPr lang="en-US" dirty="0" smtClean="0">
                <a:latin typeface="Calibri" pitchFamily="34" charset="0"/>
              </a:rPr>
              <a:t> Curvature gradients: Motion and alignment</a:t>
            </a:r>
            <a:endParaRPr lang="en-US" dirty="0">
              <a:latin typeface="Calibri" pitchFamily="34" charset="0"/>
            </a:endParaRPr>
          </a:p>
          <a:p>
            <a:endParaRPr lang="en-US" dirty="0">
              <a:latin typeface="Calibri" pitchFamily="34" charset="0"/>
            </a:endParaRPr>
          </a:p>
          <a:p>
            <a:pPr>
              <a:buFont typeface="Arial" charset="0"/>
              <a:buChar char="•"/>
            </a:pPr>
            <a:r>
              <a:rPr lang="en-US" dirty="0" smtClean="0">
                <a:latin typeface="Calibri" pitchFamily="34" charset="0"/>
              </a:rPr>
              <a:t> Complex </a:t>
            </a:r>
            <a:r>
              <a:rPr lang="en-US" dirty="0">
                <a:latin typeface="Calibri" pitchFamily="34" charset="0"/>
              </a:rPr>
              <a:t>shapes:  Registry of end-face features</a:t>
            </a:r>
          </a:p>
        </p:txBody>
      </p:sp>
      <p:pic>
        <p:nvPicPr>
          <p:cNvPr id="61444" name="Picture 13"/>
          <p:cNvPicPr>
            <a:picLocks noChangeAspect="1" noChangeArrowheads="1"/>
          </p:cNvPicPr>
          <p:nvPr/>
        </p:nvPicPr>
        <p:blipFill>
          <a:blip r:embed="rId3" cstate="print"/>
          <a:srcRect l="25777" t="55312" r="39507" b="20528"/>
          <a:stretch>
            <a:fillRect/>
          </a:stretch>
        </p:blipFill>
        <p:spPr bwMode="auto">
          <a:xfrm>
            <a:off x="0" y="4967288"/>
            <a:ext cx="1745673" cy="1828800"/>
          </a:xfrm>
          <a:prstGeom prst="rect">
            <a:avLst/>
          </a:prstGeom>
          <a:noFill/>
          <a:ln w="9525">
            <a:noFill/>
            <a:miter lim="800000"/>
            <a:headEnd/>
            <a:tailEnd/>
          </a:ln>
        </p:spPr>
      </p:pic>
      <p:grpSp>
        <p:nvGrpSpPr>
          <p:cNvPr id="11" name="Group 10"/>
          <p:cNvGrpSpPr/>
          <p:nvPr/>
        </p:nvGrpSpPr>
        <p:grpSpPr>
          <a:xfrm>
            <a:off x="1828800" y="4967288"/>
            <a:ext cx="1600200" cy="1890712"/>
            <a:chOff x="1828800" y="4967288"/>
            <a:chExt cx="1600200" cy="1890712"/>
          </a:xfrm>
        </p:grpSpPr>
        <p:pic>
          <p:nvPicPr>
            <p:cNvPr id="61445" name="Picture 10"/>
            <p:cNvPicPr>
              <a:picLocks noChangeAspect="1" noChangeArrowheads="1"/>
            </p:cNvPicPr>
            <p:nvPr/>
          </p:nvPicPr>
          <p:blipFill>
            <a:blip r:embed="rId4" cstate="print"/>
            <a:srcRect l="80357" t="6229" b="12794"/>
            <a:stretch>
              <a:fillRect/>
            </a:stretch>
          </p:blipFill>
          <p:spPr bwMode="auto">
            <a:xfrm>
              <a:off x="1828800" y="4967288"/>
              <a:ext cx="1600200" cy="1890712"/>
            </a:xfrm>
            <a:prstGeom prst="rect">
              <a:avLst/>
            </a:prstGeom>
            <a:noFill/>
            <a:ln w="9525">
              <a:noFill/>
              <a:miter lim="800000"/>
              <a:headEnd/>
              <a:tailEnd/>
            </a:ln>
          </p:spPr>
        </p:pic>
        <p:sp>
          <p:nvSpPr>
            <p:cNvPr id="61446" name="Rectangle 12"/>
            <p:cNvSpPr>
              <a:spLocks noChangeArrowheads="1"/>
            </p:cNvSpPr>
            <p:nvPr/>
          </p:nvSpPr>
          <p:spPr bwMode="auto">
            <a:xfrm>
              <a:off x="1828800" y="5029200"/>
              <a:ext cx="1300163" cy="923925"/>
            </a:xfrm>
            <a:prstGeom prst="rect">
              <a:avLst/>
            </a:prstGeom>
            <a:noFill/>
            <a:ln w="9525">
              <a:noFill/>
              <a:miter lim="800000"/>
              <a:headEnd/>
              <a:tailEnd/>
            </a:ln>
          </p:spPr>
          <p:txBody>
            <a:bodyPr>
              <a:spAutoFit/>
            </a:bodyPr>
            <a:lstStyle/>
            <a:p>
              <a:r>
                <a:rPr lang="en-US" dirty="0">
                  <a:latin typeface="Calibri" pitchFamily="34" charset="0"/>
                </a:rPr>
                <a:t>Cylinders</a:t>
              </a:r>
            </a:p>
            <a:p>
              <a:r>
                <a:rPr lang="en-US" dirty="0">
                  <a:latin typeface="Calibri" pitchFamily="34" charset="0"/>
                </a:rPr>
                <a:t> on water </a:t>
              </a:r>
            </a:p>
            <a:p>
              <a:r>
                <a:rPr lang="en-US" dirty="0">
                  <a:latin typeface="Calibri" pitchFamily="34" charset="0"/>
                </a:rPr>
                <a:t>drop in oil</a:t>
              </a:r>
            </a:p>
          </p:txBody>
        </p:sp>
      </p:grpSp>
      <p:pic>
        <p:nvPicPr>
          <p:cNvPr id="61447" name="Picture 2"/>
          <p:cNvPicPr>
            <a:picLocks noChangeAspect="1" noChangeArrowheads="1"/>
          </p:cNvPicPr>
          <p:nvPr/>
        </p:nvPicPr>
        <p:blipFill>
          <a:blip r:embed="rId5" cstate="print"/>
          <a:srcRect/>
          <a:stretch>
            <a:fillRect/>
          </a:stretch>
        </p:blipFill>
        <p:spPr bwMode="auto">
          <a:xfrm>
            <a:off x="5286375" y="0"/>
            <a:ext cx="3857625" cy="2447925"/>
          </a:xfrm>
          <a:prstGeom prst="rect">
            <a:avLst/>
          </a:prstGeom>
          <a:noFill/>
          <a:ln w="9525">
            <a:noFill/>
            <a:miter lim="800000"/>
            <a:headEnd/>
            <a:tailEnd/>
          </a:ln>
        </p:spPr>
      </p:pic>
      <p:sp>
        <p:nvSpPr>
          <p:cNvPr id="61449" name="TextBox 9"/>
          <p:cNvSpPr txBox="1">
            <a:spLocks noChangeArrowheads="1"/>
          </p:cNvSpPr>
          <p:nvPr/>
        </p:nvSpPr>
        <p:spPr bwMode="auto">
          <a:xfrm>
            <a:off x="6172200" y="4419600"/>
            <a:ext cx="3810000" cy="2523768"/>
          </a:xfrm>
          <a:prstGeom prst="rect">
            <a:avLst/>
          </a:prstGeom>
          <a:noFill/>
          <a:ln w="9525">
            <a:noFill/>
            <a:miter lim="800000"/>
            <a:headEnd/>
            <a:tailEnd/>
          </a:ln>
        </p:spPr>
        <p:txBody>
          <a:bodyPr>
            <a:spAutoFit/>
          </a:bodyPr>
          <a:lstStyle/>
          <a:p>
            <a:r>
              <a:rPr lang="en-US" dirty="0"/>
              <a:t>Current work: </a:t>
            </a:r>
          </a:p>
          <a:p>
            <a:pPr lvl="1">
              <a:buFont typeface="Arial" charset="0"/>
              <a:buChar char="•"/>
            </a:pPr>
            <a:r>
              <a:rPr lang="en-US" dirty="0"/>
              <a:t> </a:t>
            </a:r>
            <a:r>
              <a:rPr lang="en-US" dirty="0" smtClean="0"/>
              <a:t>complex particles</a:t>
            </a:r>
            <a:endParaRPr lang="en-US" dirty="0"/>
          </a:p>
          <a:p>
            <a:pPr lvl="1">
              <a:buFont typeface="Arial" charset="0"/>
              <a:buChar char="•"/>
            </a:pPr>
            <a:r>
              <a:rPr lang="en-US" dirty="0"/>
              <a:t> repulsion</a:t>
            </a:r>
          </a:p>
          <a:p>
            <a:pPr lvl="1">
              <a:buFont typeface="Arial" charset="0"/>
              <a:buChar char="•"/>
            </a:pPr>
            <a:r>
              <a:rPr lang="en-US" dirty="0"/>
              <a:t> crowded </a:t>
            </a:r>
            <a:r>
              <a:rPr lang="en-US" dirty="0" smtClean="0"/>
              <a:t>surfaces-gels</a:t>
            </a:r>
            <a:endParaRPr lang="en-US" dirty="0"/>
          </a:p>
          <a:p>
            <a:pPr lvl="1">
              <a:buFont typeface="Arial" charset="0"/>
              <a:buChar char="•"/>
            </a:pPr>
            <a:r>
              <a:rPr lang="en-US" dirty="0"/>
              <a:t> docking </a:t>
            </a:r>
            <a:r>
              <a:rPr lang="en-US" dirty="0" smtClean="0"/>
              <a:t>sites</a:t>
            </a:r>
          </a:p>
          <a:p>
            <a:pPr lvl="1">
              <a:buFont typeface="Arial" charset="0"/>
              <a:buChar char="•"/>
            </a:pPr>
            <a:r>
              <a:rPr lang="en-US" dirty="0" smtClean="0"/>
              <a:t> mechanics of assemblies</a:t>
            </a:r>
          </a:p>
          <a:p>
            <a:pPr lvl="1">
              <a:buFont typeface="Arial" charset="0"/>
              <a:buChar char="•"/>
            </a:pPr>
            <a:r>
              <a:rPr lang="en-US" dirty="0" smtClean="0"/>
              <a:t> </a:t>
            </a:r>
            <a:r>
              <a:rPr lang="en-US" sz="3200" dirty="0" smtClean="0"/>
              <a:t>scale</a:t>
            </a:r>
            <a:endParaRPr lang="en-US" dirty="0" smtClean="0"/>
          </a:p>
          <a:p>
            <a:pPr lvl="1">
              <a:buFont typeface="Arial" charset="0"/>
              <a:buChar char="•"/>
            </a:pPr>
            <a:endParaRPr lang="en-US" dirty="0"/>
          </a:p>
        </p:txBody>
      </p:sp>
      <p:pic>
        <p:nvPicPr>
          <p:cNvPr id="61450" name="Picture 8" descr="Fig 7.jpg"/>
          <p:cNvPicPr>
            <a:picLocks noChangeAspect="1"/>
          </p:cNvPicPr>
          <p:nvPr/>
        </p:nvPicPr>
        <p:blipFill>
          <a:blip r:embed="rId6" cstate="print"/>
          <a:srcRect/>
          <a:stretch>
            <a:fillRect/>
          </a:stretch>
        </p:blipFill>
        <p:spPr bwMode="auto">
          <a:xfrm>
            <a:off x="3505200" y="4967288"/>
            <a:ext cx="2743200" cy="1828800"/>
          </a:xfrm>
          <a:prstGeom prst="rect">
            <a:avLst/>
          </a:prstGeom>
          <a:noFill/>
          <a:ln w="9525">
            <a:noFill/>
            <a:miter lim="800000"/>
            <a:headEnd/>
            <a:tailEnd/>
          </a:ln>
        </p:spPr>
      </p:pic>
      <p:grpSp>
        <p:nvGrpSpPr>
          <p:cNvPr id="12" name="Group 19"/>
          <p:cNvGrpSpPr/>
          <p:nvPr/>
        </p:nvGrpSpPr>
        <p:grpSpPr>
          <a:xfrm>
            <a:off x="5638800" y="1828800"/>
            <a:ext cx="3276600" cy="2590800"/>
            <a:chOff x="914400" y="3500843"/>
            <a:chExt cx="2928257" cy="2649586"/>
          </a:xfrm>
        </p:grpSpPr>
        <p:grpSp>
          <p:nvGrpSpPr>
            <p:cNvPr id="13" name="Group 6"/>
            <p:cNvGrpSpPr/>
            <p:nvPr/>
          </p:nvGrpSpPr>
          <p:grpSpPr>
            <a:xfrm>
              <a:off x="914400" y="3557652"/>
              <a:ext cx="2830285" cy="2430064"/>
              <a:chOff x="914400" y="3557652"/>
              <a:chExt cx="2830285" cy="2430064"/>
            </a:xfrm>
          </p:grpSpPr>
          <p:sp>
            <p:nvSpPr>
              <p:cNvPr id="15" name="Rectangle 14"/>
              <p:cNvSpPr/>
              <p:nvPr/>
            </p:nvSpPr>
            <p:spPr>
              <a:xfrm>
                <a:off x="1143000" y="4572000"/>
                <a:ext cx="1371600" cy="13716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smtClean="0"/>
                  <a:t>shapes with corners</a:t>
                </a:r>
                <a:endParaRPr lang="en-US" dirty="0"/>
              </a:p>
            </p:txBody>
          </p:sp>
          <p:pic>
            <p:nvPicPr>
              <p:cNvPr id="16" name="Picture 15" descr="titleslide_squarepost.TIF"/>
              <p:cNvPicPr>
                <a:picLocks noChangeAspect="1"/>
              </p:cNvPicPr>
              <p:nvPr/>
            </p:nvPicPr>
            <p:blipFill>
              <a:blip r:embed="rId7" cstate="print"/>
              <a:srcRect l="9470" t="5082" r="18561" b="18699"/>
              <a:stretch>
                <a:fillRect/>
              </a:stretch>
            </p:blipFill>
            <p:spPr>
              <a:xfrm>
                <a:off x="914400" y="4419600"/>
                <a:ext cx="1986280" cy="1568116"/>
              </a:xfrm>
              <a:prstGeom prst="rect">
                <a:avLst/>
              </a:prstGeom>
              <a:ln>
                <a:noFill/>
              </a:ln>
              <a:effectLst>
                <a:outerShdw blurRad="292100" dist="139700" dir="2700000" algn="tl" rotWithShape="0">
                  <a:srgbClr val="333333">
                    <a:alpha val="65000"/>
                  </a:srgbClr>
                </a:outerShdw>
              </a:effectLst>
            </p:spPr>
          </p:pic>
          <p:pic>
            <p:nvPicPr>
              <p:cNvPr id="17" name="Picture 4" descr="D:\Documents\Lab\Posters &amp; Presentations\ACS Migration 2010\Images\Images in Talk\Square1to5_500K_300x_diff_whitebox.tif"/>
              <p:cNvPicPr>
                <a:picLocks noChangeAspect="1" noChangeArrowheads="1"/>
              </p:cNvPicPr>
              <p:nvPr/>
            </p:nvPicPr>
            <p:blipFill>
              <a:blip r:embed="rId8" cstate="print"/>
              <a:srcRect l="13990" t="31924" r="42126" b="11688"/>
              <a:stretch>
                <a:fillRect/>
              </a:stretch>
            </p:blipFill>
            <p:spPr bwMode="auto">
              <a:xfrm>
                <a:off x="2002970" y="3557652"/>
                <a:ext cx="1741715" cy="1678455"/>
              </a:xfrm>
              <a:prstGeom prst="rect">
                <a:avLst/>
              </a:prstGeom>
              <a:noFill/>
            </p:spPr>
          </p:pic>
        </p:grpSp>
        <p:pic>
          <p:nvPicPr>
            <p:cNvPr id="14" name="Picture 4" descr="D:\Documents\Lab\Posters &amp; Presentations\ACS Migration 2010\Images\Images in Talk\Square1to5_500K_300x_diff_whitebox.tif"/>
            <p:cNvPicPr>
              <a:picLocks noChangeAspect="1" noChangeArrowheads="1"/>
            </p:cNvPicPr>
            <p:nvPr/>
          </p:nvPicPr>
          <p:blipFill>
            <a:blip r:embed="rId8" cstate="print"/>
            <a:srcRect l="79816" t="5106" r="11596" b="4982"/>
            <a:stretch>
              <a:fillRect/>
            </a:stretch>
          </p:blipFill>
          <p:spPr bwMode="auto">
            <a:xfrm>
              <a:off x="3505199" y="3500843"/>
              <a:ext cx="337458" cy="2649586"/>
            </a:xfrm>
            <a:prstGeom prst="rect">
              <a:avLst/>
            </a:prstGeom>
            <a:noFill/>
          </p:spPr>
        </p:pic>
      </p:grpSp>
      <p:sp>
        <p:nvSpPr>
          <p:cNvPr id="18" name="Rectangle 17"/>
          <p:cNvSpPr/>
          <p:nvPr/>
        </p:nvSpPr>
        <p:spPr>
          <a:xfrm>
            <a:off x="5562600" y="1752600"/>
            <a:ext cx="35814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ssemblies.tif"/>
          <p:cNvPicPr>
            <a:picLocks noChangeAspect="1"/>
          </p:cNvPicPr>
          <p:nvPr/>
        </p:nvPicPr>
        <p:blipFill>
          <a:blip r:embed="rId2" cstate="print"/>
          <a:srcRect t="4414" r="30337"/>
          <a:stretch>
            <a:fillRect/>
          </a:stretch>
        </p:blipFill>
        <p:spPr>
          <a:xfrm>
            <a:off x="4419600" y="685800"/>
            <a:ext cx="4724400" cy="1650282"/>
          </a:xfrm>
          <a:prstGeom prst="rect">
            <a:avLst/>
          </a:prstGeom>
        </p:spPr>
      </p:pic>
      <p:sp>
        <p:nvSpPr>
          <p:cNvPr id="2" name="Title 1"/>
          <p:cNvSpPr>
            <a:spLocks noGrp="1"/>
          </p:cNvSpPr>
          <p:nvPr>
            <p:ph type="title"/>
          </p:nvPr>
        </p:nvSpPr>
        <p:spPr>
          <a:xfrm>
            <a:off x="0" y="-304800"/>
            <a:ext cx="8229600" cy="1143000"/>
          </a:xfrm>
        </p:spPr>
        <p:txBody>
          <a:bodyPr>
            <a:normAutofit/>
          </a:bodyPr>
          <a:lstStyle/>
          <a:p>
            <a:r>
              <a:rPr lang="en-US" sz="2800" dirty="0" smtClean="0"/>
              <a:t>Open issues: gels, networks, </a:t>
            </a:r>
            <a:r>
              <a:rPr lang="en-US" sz="2800" dirty="0" err="1" smtClean="0"/>
              <a:t>rheology</a:t>
            </a:r>
            <a:r>
              <a:rPr lang="en-US" sz="2800" dirty="0" smtClean="0"/>
              <a:t>, dense </a:t>
            </a:r>
            <a:r>
              <a:rPr lang="en-US" sz="2800" dirty="0" err="1" smtClean="0"/>
              <a:t>packings</a:t>
            </a:r>
            <a:endParaRPr lang="en-US" sz="2800" dirty="0"/>
          </a:p>
        </p:txBody>
      </p:sp>
      <p:pic>
        <p:nvPicPr>
          <p:cNvPr id="8" name="Picture 10"/>
          <p:cNvPicPr>
            <a:picLocks noChangeAspect="1" noChangeArrowheads="1"/>
          </p:cNvPicPr>
          <p:nvPr/>
        </p:nvPicPr>
        <p:blipFill>
          <a:blip r:embed="rId3" cstate="print"/>
          <a:srcRect l="80357" t="27653" r="57" b="12794"/>
          <a:stretch>
            <a:fillRect/>
          </a:stretch>
        </p:blipFill>
        <p:spPr bwMode="auto">
          <a:xfrm>
            <a:off x="9372600" y="304800"/>
            <a:ext cx="2590800" cy="2304491"/>
          </a:xfrm>
          <a:prstGeom prst="rect">
            <a:avLst/>
          </a:prstGeom>
          <a:noFill/>
          <a:ln w="9525">
            <a:noFill/>
            <a:miter lim="800000"/>
            <a:headEnd/>
            <a:tailEnd/>
          </a:ln>
        </p:spPr>
      </p:pic>
      <p:sp>
        <p:nvSpPr>
          <p:cNvPr id="6" name="Rectangle 12"/>
          <p:cNvSpPr>
            <a:spLocks noChangeArrowheads="1"/>
          </p:cNvSpPr>
          <p:nvPr/>
        </p:nvSpPr>
        <p:spPr bwMode="auto">
          <a:xfrm>
            <a:off x="6705600" y="990600"/>
            <a:ext cx="2438400" cy="338554"/>
          </a:xfrm>
          <a:prstGeom prst="rect">
            <a:avLst/>
          </a:prstGeom>
          <a:noFill/>
          <a:ln w="9525">
            <a:noFill/>
            <a:miter lim="800000"/>
            <a:headEnd/>
            <a:tailEnd/>
          </a:ln>
        </p:spPr>
        <p:txBody>
          <a:bodyPr wrap="square">
            <a:spAutoFit/>
          </a:bodyPr>
          <a:lstStyle/>
          <a:p>
            <a:r>
              <a:rPr lang="en-US" sz="1600" dirty="0" smtClean="0">
                <a:latin typeface="Calibri" pitchFamily="34" charset="0"/>
              </a:rPr>
              <a:t>on a water drop </a:t>
            </a:r>
            <a:r>
              <a:rPr lang="en-US" sz="1600" dirty="0">
                <a:latin typeface="Calibri" pitchFamily="34" charset="0"/>
              </a:rPr>
              <a:t>in oil</a:t>
            </a:r>
          </a:p>
        </p:txBody>
      </p:sp>
      <p:pic>
        <p:nvPicPr>
          <p:cNvPr id="9" name="Picture 2"/>
          <p:cNvPicPr>
            <a:picLocks noChangeAspect="1" noChangeArrowheads="1"/>
          </p:cNvPicPr>
          <p:nvPr/>
        </p:nvPicPr>
        <p:blipFill>
          <a:blip r:embed="rId4" cstate="print"/>
          <a:srcRect l="22455" t="4222"/>
          <a:stretch>
            <a:fillRect/>
          </a:stretch>
        </p:blipFill>
        <p:spPr bwMode="auto">
          <a:xfrm>
            <a:off x="304800" y="1905000"/>
            <a:ext cx="2105218" cy="1728787"/>
          </a:xfrm>
          <a:prstGeom prst="rect">
            <a:avLst/>
          </a:prstGeom>
          <a:noFill/>
          <a:ln w="9525">
            <a:noFill/>
            <a:miter lim="800000"/>
            <a:headEnd/>
            <a:tailEnd/>
          </a:ln>
        </p:spPr>
      </p:pic>
      <p:sp>
        <p:nvSpPr>
          <p:cNvPr id="12" name="TextBox 11"/>
          <p:cNvSpPr txBox="1"/>
          <p:nvPr/>
        </p:nvSpPr>
        <p:spPr>
          <a:xfrm>
            <a:off x="0" y="685800"/>
            <a:ext cx="3200400" cy="1200329"/>
          </a:xfrm>
          <a:prstGeom prst="rect">
            <a:avLst/>
          </a:prstGeom>
          <a:noFill/>
        </p:spPr>
        <p:txBody>
          <a:bodyPr wrap="square" rtlCol="0">
            <a:spAutoFit/>
          </a:bodyPr>
          <a:lstStyle/>
          <a:p>
            <a:r>
              <a:rPr lang="en-US" dirty="0" smtClean="0"/>
              <a:t>Charged Ellipsoids</a:t>
            </a:r>
          </a:p>
          <a:p>
            <a:pPr>
              <a:buFontTx/>
              <a:buChar char="-"/>
            </a:pPr>
            <a:r>
              <a:rPr lang="en-US" dirty="0" smtClean="0"/>
              <a:t>percolating networks</a:t>
            </a:r>
          </a:p>
          <a:p>
            <a:pPr>
              <a:buFontTx/>
              <a:buChar char="-"/>
            </a:pPr>
            <a:r>
              <a:rPr lang="en-US" dirty="0" smtClean="0"/>
              <a:t>open flower like structures</a:t>
            </a:r>
          </a:p>
          <a:p>
            <a:pPr>
              <a:buFontTx/>
              <a:buChar char="-"/>
            </a:pPr>
            <a:r>
              <a:rPr lang="en-US" dirty="0" smtClean="0"/>
              <a:t>elastic, brittle interfaces</a:t>
            </a:r>
            <a:endParaRPr lang="en-US" dirty="0"/>
          </a:p>
        </p:txBody>
      </p:sp>
      <p:sp>
        <p:nvSpPr>
          <p:cNvPr id="13" name="TextBox 12"/>
          <p:cNvSpPr txBox="1"/>
          <p:nvPr/>
        </p:nvSpPr>
        <p:spPr>
          <a:xfrm>
            <a:off x="2133600" y="1828800"/>
            <a:ext cx="2895600" cy="646331"/>
          </a:xfrm>
          <a:prstGeom prst="rect">
            <a:avLst/>
          </a:prstGeom>
          <a:noFill/>
        </p:spPr>
        <p:txBody>
          <a:bodyPr wrap="square" rtlCol="0">
            <a:spAutoFit/>
          </a:bodyPr>
          <a:lstStyle/>
          <a:p>
            <a:r>
              <a:rPr lang="en-US" dirty="0" smtClean="0"/>
              <a:t>Jan </a:t>
            </a:r>
            <a:r>
              <a:rPr lang="en-US" dirty="0" err="1" smtClean="0"/>
              <a:t>Vermant</a:t>
            </a:r>
            <a:r>
              <a:rPr lang="en-US" dirty="0" smtClean="0"/>
              <a:t>, </a:t>
            </a:r>
          </a:p>
          <a:p>
            <a:r>
              <a:rPr lang="en-US" dirty="0" smtClean="0"/>
              <a:t>Gerry Fuller</a:t>
            </a:r>
            <a:endParaRPr lang="en-US" dirty="0"/>
          </a:p>
        </p:txBody>
      </p:sp>
      <p:pic>
        <p:nvPicPr>
          <p:cNvPr id="14" name="Picture 13" descr="SNAP-131619-0004-half init area_(c1).TIF"/>
          <p:cNvPicPr>
            <a:picLocks noChangeAspect="1"/>
          </p:cNvPicPr>
          <p:nvPr/>
        </p:nvPicPr>
        <p:blipFill>
          <a:blip r:embed="rId5" cstate="print"/>
          <a:srcRect r="22472" b="20000"/>
          <a:stretch>
            <a:fillRect/>
          </a:stretch>
        </p:blipFill>
        <p:spPr>
          <a:xfrm>
            <a:off x="6705600" y="2438400"/>
            <a:ext cx="2209800" cy="1699846"/>
          </a:xfrm>
          <a:prstGeom prst="rect">
            <a:avLst/>
          </a:prstGeom>
        </p:spPr>
      </p:pic>
      <p:sp>
        <p:nvSpPr>
          <p:cNvPr id="16" name="Rectangle 15"/>
          <p:cNvSpPr/>
          <p:nvPr/>
        </p:nvSpPr>
        <p:spPr>
          <a:xfrm>
            <a:off x="4495800" y="2514600"/>
            <a:ext cx="2047355" cy="1200329"/>
          </a:xfrm>
          <a:prstGeom prst="rect">
            <a:avLst/>
          </a:prstGeom>
        </p:spPr>
        <p:txBody>
          <a:bodyPr wrap="none">
            <a:spAutoFit/>
          </a:bodyPr>
          <a:lstStyle/>
          <a:p>
            <a:r>
              <a:rPr lang="en-US" dirty="0" smtClean="0">
                <a:latin typeface="Calibri" pitchFamily="34" charset="0"/>
              </a:rPr>
              <a:t>Cylinders</a:t>
            </a:r>
          </a:p>
          <a:p>
            <a:r>
              <a:rPr lang="en-US" dirty="0" smtClean="0">
                <a:latin typeface="Calibri" pitchFamily="34" charset="0"/>
              </a:rPr>
              <a:t>-rectangular lattices</a:t>
            </a:r>
          </a:p>
          <a:p>
            <a:r>
              <a:rPr lang="en-US" dirty="0" smtClean="0">
                <a:latin typeface="Calibri" pitchFamily="34" charset="0"/>
              </a:rPr>
              <a:t>-ropes of chains</a:t>
            </a:r>
          </a:p>
          <a:p>
            <a:r>
              <a:rPr lang="en-US" dirty="0" smtClean="0">
                <a:latin typeface="Calibri" pitchFamily="34" charset="0"/>
              </a:rPr>
              <a:t>-open networks</a:t>
            </a:r>
          </a:p>
        </p:txBody>
      </p:sp>
      <p:sp>
        <p:nvSpPr>
          <p:cNvPr id="17" name="Rectangle 16"/>
          <p:cNvSpPr/>
          <p:nvPr/>
        </p:nvSpPr>
        <p:spPr>
          <a:xfrm>
            <a:off x="6858000" y="3200400"/>
            <a:ext cx="1981200" cy="830997"/>
          </a:xfrm>
          <a:prstGeom prst="rect">
            <a:avLst/>
          </a:prstGeom>
        </p:spPr>
        <p:txBody>
          <a:bodyPr wrap="square">
            <a:spAutoFit/>
          </a:bodyPr>
          <a:lstStyle/>
          <a:p>
            <a:r>
              <a:rPr lang="en-US" sz="1600" dirty="0" smtClean="0">
                <a:solidFill>
                  <a:schemeClr val="bg1"/>
                </a:solidFill>
                <a:latin typeface="Calibri" pitchFamily="34" charset="0"/>
              </a:rPr>
              <a:t>at air water interface,</a:t>
            </a:r>
          </a:p>
          <a:p>
            <a:r>
              <a:rPr lang="en-US" sz="1600" dirty="0" smtClean="0">
                <a:solidFill>
                  <a:schemeClr val="bg1"/>
                </a:solidFill>
                <a:latin typeface="Calibri" pitchFamily="34" charset="0"/>
              </a:rPr>
              <a:t> spread, compressed</a:t>
            </a:r>
          </a:p>
          <a:p>
            <a:r>
              <a:rPr lang="en-US" sz="1600" dirty="0" smtClean="0">
                <a:solidFill>
                  <a:schemeClr val="bg1"/>
                </a:solidFill>
                <a:latin typeface="Calibri" pitchFamily="34" charset="0"/>
              </a:rPr>
              <a:t>to collapse</a:t>
            </a:r>
          </a:p>
        </p:txBody>
      </p:sp>
      <p:sp>
        <p:nvSpPr>
          <p:cNvPr id="19" name="Rectangle 18"/>
          <p:cNvSpPr/>
          <p:nvPr/>
        </p:nvSpPr>
        <p:spPr>
          <a:xfrm>
            <a:off x="6553200" y="5334000"/>
            <a:ext cx="1981200" cy="830997"/>
          </a:xfrm>
          <a:prstGeom prst="rect">
            <a:avLst/>
          </a:prstGeom>
        </p:spPr>
        <p:txBody>
          <a:bodyPr wrap="square">
            <a:spAutoFit/>
          </a:bodyPr>
          <a:lstStyle/>
          <a:p>
            <a:r>
              <a:rPr lang="en-US" sz="1600" dirty="0" smtClean="0">
                <a:solidFill>
                  <a:schemeClr val="bg1"/>
                </a:solidFill>
                <a:latin typeface="Calibri" pitchFamily="34" charset="0"/>
              </a:rPr>
              <a:t>at air water interface,</a:t>
            </a:r>
          </a:p>
          <a:p>
            <a:r>
              <a:rPr lang="en-US" sz="1600" dirty="0" smtClean="0">
                <a:solidFill>
                  <a:schemeClr val="bg1"/>
                </a:solidFill>
                <a:latin typeface="Calibri" pitchFamily="34" charset="0"/>
              </a:rPr>
              <a:t> with DPPC spread, compressed</a:t>
            </a:r>
          </a:p>
        </p:txBody>
      </p:sp>
      <p:sp>
        <p:nvSpPr>
          <p:cNvPr id="20" name="Rectangle 19"/>
          <p:cNvSpPr/>
          <p:nvPr/>
        </p:nvSpPr>
        <p:spPr>
          <a:xfrm>
            <a:off x="2209800" y="2438400"/>
            <a:ext cx="1981200" cy="1077218"/>
          </a:xfrm>
          <a:prstGeom prst="rect">
            <a:avLst/>
          </a:prstGeom>
        </p:spPr>
        <p:txBody>
          <a:bodyPr wrap="square">
            <a:spAutoFit/>
          </a:bodyPr>
          <a:lstStyle/>
          <a:p>
            <a:r>
              <a:rPr lang="en-US" sz="1600" dirty="0" smtClean="0">
                <a:latin typeface="Calibri" pitchFamily="34" charset="0"/>
              </a:rPr>
              <a:t>at water-</a:t>
            </a:r>
            <a:r>
              <a:rPr lang="en-US" sz="1600" dirty="0" err="1" smtClean="0">
                <a:latin typeface="Calibri" pitchFamily="34" charset="0"/>
              </a:rPr>
              <a:t>decane</a:t>
            </a:r>
            <a:r>
              <a:rPr lang="en-US" sz="1600" dirty="0" smtClean="0">
                <a:latin typeface="Calibri" pitchFamily="34" charset="0"/>
              </a:rPr>
              <a:t>  interface,</a:t>
            </a:r>
          </a:p>
          <a:p>
            <a:r>
              <a:rPr lang="en-US" sz="1600" dirty="0" smtClean="0">
                <a:latin typeface="Calibri" pitchFamily="34" charset="0"/>
              </a:rPr>
              <a:t> -becomes denser with time</a:t>
            </a:r>
          </a:p>
        </p:txBody>
      </p:sp>
      <p:sp>
        <p:nvSpPr>
          <p:cNvPr id="21" name="Rectangle 20"/>
          <p:cNvSpPr/>
          <p:nvPr/>
        </p:nvSpPr>
        <p:spPr>
          <a:xfrm>
            <a:off x="2286000" y="4114800"/>
            <a:ext cx="1981200" cy="830997"/>
          </a:xfrm>
          <a:prstGeom prst="rect">
            <a:avLst/>
          </a:prstGeom>
        </p:spPr>
        <p:txBody>
          <a:bodyPr wrap="square">
            <a:spAutoFit/>
          </a:bodyPr>
          <a:lstStyle/>
          <a:p>
            <a:r>
              <a:rPr lang="en-US" sz="1600" dirty="0" smtClean="0">
                <a:latin typeface="Calibri" pitchFamily="34" charset="0"/>
              </a:rPr>
              <a:t>compression isotherms, </a:t>
            </a:r>
            <a:r>
              <a:rPr lang="en-US" sz="1600" dirty="0" err="1" smtClean="0">
                <a:latin typeface="Calibri" pitchFamily="34" charset="0"/>
              </a:rPr>
              <a:t>rheology</a:t>
            </a:r>
            <a:r>
              <a:rPr lang="en-US" sz="1600" dirty="0" smtClean="0">
                <a:latin typeface="Calibri" pitchFamily="34" charset="0"/>
              </a:rPr>
              <a:t>, role of charge</a:t>
            </a:r>
          </a:p>
        </p:txBody>
      </p:sp>
      <p:pic>
        <p:nvPicPr>
          <p:cNvPr id="22" name="Picture 1"/>
          <p:cNvPicPr>
            <a:picLocks noChangeAspect="1" noChangeArrowheads="1"/>
          </p:cNvPicPr>
          <p:nvPr/>
        </p:nvPicPr>
        <p:blipFill>
          <a:blip r:embed="rId6" cstate="print"/>
          <a:srcRect/>
          <a:stretch>
            <a:fillRect/>
          </a:stretch>
        </p:blipFill>
        <p:spPr bwMode="auto">
          <a:xfrm>
            <a:off x="304800" y="3810000"/>
            <a:ext cx="1944338" cy="1499391"/>
          </a:xfrm>
          <a:prstGeom prst="rect">
            <a:avLst/>
          </a:prstGeom>
          <a:noFill/>
          <a:ln w="9525">
            <a:noFill/>
            <a:miter lim="800000"/>
            <a:headEnd/>
            <a:tailEnd/>
          </a:ln>
        </p:spPr>
      </p:pic>
      <p:pic>
        <p:nvPicPr>
          <p:cNvPr id="23" name="Picture 22"/>
          <p:cNvPicPr/>
          <p:nvPr/>
        </p:nvPicPr>
        <p:blipFill>
          <a:blip r:embed="rId7" cstate="print"/>
          <a:srcRect l="27937" t="21543" r="27175" b="25402"/>
          <a:stretch>
            <a:fillRect/>
          </a:stretch>
        </p:blipFill>
        <p:spPr bwMode="auto">
          <a:xfrm>
            <a:off x="9906000" y="2819400"/>
            <a:ext cx="1766019" cy="1594692"/>
          </a:xfrm>
          <a:prstGeom prst="rect">
            <a:avLst/>
          </a:prstGeom>
          <a:noFill/>
          <a:ln w="9525">
            <a:noFill/>
            <a:miter lim="800000"/>
            <a:headEnd/>
            <a:tailEnd/>
          </a:ln>
        </p:spPr>
      </p:pic>
      <p:sp>
        <p:nvSpPr>
          <p:cNvPr id="39" name="Rectangle 12"/>
          <p:cNvSpPr>
            <a:spLocks noChangeArrowheads="1"/>
          </p:cNvSpPr>
          <p:nvPr/>
        </p:nvSpPr>
        <p:spPr bwMode="auto">
          <a:xfrm>
            <a:off x="6553200" y="6248400"/>
            <a:ext cx="2438400" cy="338554"/>
          </a:xfrm>
          <a:prstGeom prst="rect">
            <a:avLst/>
          </a:prstGeom>
          <a:noFill/>
          <a:ln w="9525">
            <a:noFill/>
            <a:miter lim="800000"/>
            <a:headEnd/>
            <a:tailEnd/>
          </a:ln>
        </p:spPr>
        <p:txBody>
          <a:bodyPr wrap="square">
            <a:spAutoFit/>
          </a:bodyPr>
          <a:lstStyle/>
          <a:p>
            <a:r>
              <a:rPr lang="en-US" sz="1600" dirty="0" smtClean="0">
                <a:latin typeface="Calibri" pitchFamily="34" charset="0"/>
              </a:rPr>
              <a:t>on a water drop </a:t>
            </a:r>
            <a:r>
              <a:rPr lang="en-US" sz="1600" dirty="0">
                <a:latin typeface="Calibri" pitchFamily="34" charset="0"/>
              </a:rPr>
              <a:t>in oil</a:t>
            </a:r>
          </a:p>
        </p:txBody>
      </p:sp>
      <p:pic>
        <p:nvPicPr>
          <p:cNvPr id="40" name="Picture 13"/>
          <p:cNvPicPr>
            <a:picLocks noChangeAspect="1" noChangeArrowheads="1"/>
          </p:cNvPicPr>
          <p:nvPr/>
        </p:nvPicPr>
        <p:blipFill>
          <a:blip r:embed="rId8" cstate="print"/>
          <a:srcRect l="25777" t="55312" r="39507" b="20528"/>
          <a:stretch>
            <a:fillRect/>
          </a:stretch>
        </p:blipFill>
        <p:spPr bwMode="auto">
          <a:xfrm rot="16200000">
            <a:off x="4267200" y="5181600"/>
            <a:ext cx="1600200" cy="1676400"/>
          </a:xfrm>
          <a:prstGeom prst="rect">
            <a:avLst/>
          </a:prstGeom>
          <a:noFill/>
          <a:ln w="9525">
            <a:noFill/>
            <a:miter lim="800000"/>
            <a:headEnd/>
            <a:tailEnd/>
          </a:ln>
        </p:spPr>
      </p:pic>
      <p:sp>
        <p:nvSpPr>
          <p:cNvPr id="43" name="Rectangle 42"/>
          <p:cNvSpPr/>
          <p:nvPr/>
        </p:nvSpPr>
        <p:spPr>
          <a:xfrm>
            <a:off x="4267200" y="5181600"/>
            <a:ext cx="1433406" cy="369332"/>
          </a:xfrm>
          <a:prstGeom prst="rect">
            <a:avLst/>
          </a:prstGeom>
        </p:spPr>
        <p:txBody>
          <a:bodyPr wrap="none">
            <a:spAutoFit/>
          </a:bodyPr>
          <a:lstStyle/>
          <a:p>
            <a:r>
              <a:rPr lang="en-US" dirty="0" smtClean="0">
                <a:latin typeface="Calibri" pitchFamily="34" charset="0"/>
              </a:rPr>
              <a:t>Other shapes</a:t>
            </a:r>
          </a:p>
        </p:txBody>
      </p:sp>
      <p:pic>
        <p:nvPicPr>
          <p:cNvPr id="25" name="Picture 24" descr="assemblies.tif"/>
          <p:cNvPicPr>
            <a:picLocks noChangeAspect="1"/>
          </p:cNvPicPr>
          <p:nvPr/>
        </p:nvPicPr>
        <p:blipFill>
          <a:blip r:embed="rId2" cstate="print"/>
          <a:srcRect l="69663"/>
          <a:stretch>
            <a:fillRect/>
          </a:stretch>
        </p:blipFill>
        <p:spPr>
          <a:xfrm>
            <a:off x="228600" y="5131518"/>
            <a:ext cx="2057400" cy="1726482"/>
          </a:xfrm>
          <a:prstGeom prst="rect">
            <a:avLst/>
          </a:prstGeom>
        </p:spPr>
      </p:pic>
      <p:pic>
        <p:nvPicPr>
          <p:cNvPr id="27" name="Picture 26"/>
          <p:cNvPicPr/>
          <p:nvPr/>
        </p:nvPicPr>
        <p:blipFill>
          <a:blip r:embed="rId9" cstate="print"/>
          <a:srcRect l="26329" t="21222" r="27283" b="24759"/>
          <a:stretch>
            <a:fillRect/>
          </a:stretch>
        </p:blipFill>
        <p:spPr bwMode="auto">
          <a:xfrm>
            <a:off x="6705600" y="4191000"/>
            <a:ext cx="2209800" cy="1752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ppt_x"/>
                                          </p:val>
                                        </p:tav>
                                        <p:tav tm="100000">
                                          <p:val>
                                            <p:strVal val="#ppt_x"/>
                                          </p:val>
                                        </p:tav>
                                      </p:tavLst>
                                    </p:anim>
                                    <p:anim calcmode="lin" valueType="num">
                                      <p:cBhvr additive="base">
                                        <p:cTn id="1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2400" y="0"/>
            <a:ext cx="6019800" cy="762000"/>
          </a:xfrm>
          <a:prstGeom prst="rect">
            <a:avLst/>
          </a:prstGeom>
        </p:spPr>
        <p:txBody>
          <a:bodyPr anchor="ctr">
            <a:normAutofit/>
          </a:bodyPr>
          <a:lstStyle/>
          <a:p>
            <a:pPr fontAlgn="auto">
              <a:spcAft>
                <a:spcPts val="0"/>
              </a:spcAft>
              <a:defRPr/>
            </a:pPr>
            <a:r>
              <a:rPr lang="en-US" sz="2400" b="1" dirty="0">
                <a:latin typeface="Garamond" pitchFamily="18" charset="0"/>
                <a:ea typeface="+mj-ea"/>
                <a:cs typeface="+mj-cs"/>
              </a:rPr>
              <a:t>Far field: cylindrical </a:t>
            </a:r>
            <a:r>
              <a:rPr lang="en-US" sz="2400" b="1" dirty="0" smtClean="0">
                <a:latin typeface="Garamond" pitchFamily="18" charset="0"/>
                <a:ea typeface="+mj-ea"/>
                <a:cs typeface="+mj-cs"/>
              </a:rPr>
              <a:t>polar </a:t>
            </a:r>
            <a:r>
              <a:rPr lang="en-US" sz="2400" b="1" dirty="0" err="1" smtClean="0">
                <a:latin typeface="Garamond" pitchFamily="18" charset="0"/>
                <a:ea typeface="+mj-ea"/>
                <a:cs typeface="+mj-cs"/>
              </a:rPr>
              <a:t>quadrupolar</a:t>
            </a:r>
            <a:r>
              <a:rPr lang="en-US" sz="2400" b="1" dirty="0" smtClean="0">
                <a:latin typeface="Garamond" pitchFamily="18" charset="0"/>
                <a:ea typeface="+mj-ea"/>
                <a:cs typeface="+mj-cs"/>
              </a:rPr>
              <a:t> </a:t>
            </a:r>
            <a:r>
              <a:rPr lang="en-US" sz="2400" b="1" dirty="0">
                <a:latin typeface="Garamond" pitchFamily="18" charset="0"/>
                <a:ea typeface="+mj-ea"/>
                <a:cs typeface="+mj-cs"/>
              </a:rPr>
              <a:t>mode</a:t>
            </a:r>
          </a:p>
        </p:txBody>
      </p:sp>
      <p:sp>
        <p:nvSpPr>
          <p:cNvPr id="6151" name="TextBox 15"/>
          <p:cNvSpPr txBox="1">
            <a:spLocks noChangeArrowheads="1"/>
          </p:cNvSpPr>
          <p:nvPr/>
        </p:nvSpPr>
        <p:spPr bwMode="auto">
          <a:xfrm>
            <a:off x="304800" y="1219200"/>
            <a:ext cx="4671472" cy="369332"/>
          </a:xfrm>
          <a:prstGeom prst="rect">
            <a:avLst/>
          </a:prstGeom>
          <a:noFill/>
          <a:ln w="9525">
            <a:noFill/>
            <a:miter lim="800000"/>
            <a:headEnd/>
            <a:tailEnd/>
          </a:ln>
        </p:spPr>
        <p:txBody>
          <a:bodyPr wrap="none">
            <a:spAutoFit/>
          </a:bodyPr>
          <a:lstStyle/>
          <a:p>
            <a:r>
              <a:rPr lang="en-US" dirty="0"/>
              <a:t>Extract Fourier </a:t>
            </a:r>
            <a:r>
              <a:rPr lang="en-US" dirty="0" smtClean="0"/>
              <a:t>modes </a:t>
            </a:r>
            <a:r>
              <a:rPr lang="en-US" dirty="0"/>
              <a:t>from numerical solution: </a:t>
            </a:r>
          </a:p>
        </p:txBody>
      </p:sp>
      <p:graphicFrame>
        <p:nvGraphicFramePr>
          <p:cNvPr id="6146" name="Object 2"/>
          <p:cNvGraphicFramePr>
            <a:graphicFrameLocks noChangeAspect="1"/>
          </p:cNvGraphicFramePr>
          <p:nvPr/>
        </p:nvGraphicFramePr>
        <p:xfrm>
          <a:off x="-3581400" y="2209800"/>
          <a:ext cx="3397250" cy="539750"/>
        </p:xfrm>
        <a:graphic>
          <a:graphicData uri="http://schemas.openxmlformats.org/presentationml/2006/ole">
            <p:oleObj spid="_x0000_s887810" name="Equation" r:id="rId4" imgW="2692080" imgH="419040" progId="Equation.DSMT4">
              <p:embed/>
            </p:oleObj>
          </a:graphicData>
        </a:graphic>
      </p:graphicFrame>
      <p:graphicFrame>
        <p:nvGraphicFramePr>
          <p:cNvPr id="6147" name="Object 3"/>
          <p:cNvGraphicFramePr>
            <a:graphicFrameLocks noChangeAspect="1"/>
          </p:cNvGraphicFramePr>
          <p:nvPr/>
        </p:nvGraphicFramePr>
        <p:xfrm>
          <a:off x="381000" y="2362200"/>
          <a:ext cx="3898900" cy="857250"/>
        </p:xfrm>
        <a:graphic>
          <a:graphicData uri="http://schemas.openxmlformats.org/presentationml/2006/ole">
            <p:oleObj spid="_x0000_s887811" name="Equation" r:id="rId5" imgW="1904760" imgH="419040" progId="Equation.DSMT4">
              <p:embed/>
            </p:oleObj>
          </a:graphicData>
        </a:graphic>
      </p:graphicFrame>
      <p:grpSp>
        <p:nvGrpSpPr>
          <p:cNvPr id="2" name="Group 30"/>
          <p:cNvGrpSpPr>
            <a:grpSpLocks/>
          </p:cNvGrpSpPr>
          <p:nvPr/>
        </p:nvGrpSpPr>
        <p:grpSpPr bwMode="auto">
          <a:xfrm>
            <a:off x="6248400" y="1905000"/>
            <a:ext cx="2879058" cy="2409904"/>
            <a:chOff x="4952987" y="3352800"/>
            <a:chExt cx="3820046" cy="3198737"/>
          </a:xfrm>
        </p:grpSpPr>
        <p:grpSp>
          <p:nvGrpSpPr>
            <p:cNvPr id="3" name="Group 28"/>
            <p:cNvGrpSpPr>
              <a:grpSpLocks/>
            </p:cNvGrpSpPr>
            <p:nvPr/>
          </p:nvGrpSpPr>
          <p:grpSpPr bwMode="auto">
            <a:xfrm>
              <a:off x="5139901" y="3352800"/>
              <a:ext cx="3028091" cy="2743200"/>
              <a:chOff x="5278315" y="3505200"/>
              <a:chExt cx="3028091" cy="2743200"/>
            </a:xfrm>
          </p:grpSpPr>
          <p:sp>
            <p:nvSpPr>
              <p:cNvPr id="15" name="Oval 14"/>
              <p:cNvSpPr/>
              <p:nvPr/>
            </p:nvSpPr>
            <p:spPr>
              <a:xfrm>
                <a:off x="5278875" y="3505200"/>
                <a:ext cx="2742479" cy="2743491"/>
              </a:xfrm>
              <a:prstGeom prst="ellipse">
                <a:avLst/>
              </a:prstGeom>
              <a:solidFill>
                <a:schemeClr val="accent5">
                  <a:lumMod val="20000"/>
                  <a:lumOff val="80000"/>
                </a:schemeClr>
              </a:solid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Oval 25"/>
              <p:cNvSpPr/>
              <p:nvPr/>
            </p:nvSpPr>
            <p:spPr>
              <a:xfrm>
                <a:off x="5746487" y="3972984"/>
                <a:ext cx="1807256" cy="1807922"/>
              </a:xfrm>
              <a:prstGeom prst="ellipse">
                <a:avLst/>
              </a:prstGeom>
              <a:no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accent5">
                      <a:lumMod val="20000"/>
                      <a:lumOff val="80000"/>
                    </a:schemeClr>
                  </a:solidFill>
                </a:endParaRPr>
              </a:p>
            </p:txBody>
          </p:sp>
          <p:sp>
            <p:nvSpPr>
              <p:cNvPr id="14" name="Rectangle 13"/>
              <p:cNvSpPr/>
              <p:nvPr/>
            </p:nvSpPr>
            <p:spPr>
              <a:xfrm>
                <a:off x="6306778" y="4780018"/>
                <a:ext cx="686673" cy="195963"/>
              </a:xfrm>
              <a:prstGeom prst="rect">
                <a:avLst/>
              </a:prstGeom>
              <a:solidFill>
                <a:schemeClr val="bg2">
                  <a:lumMod val="50000"/>
                </a:schemeClr>
              </a:solidFill>
              <a:ln>
                <a:solidFill>
                  <a:schemeClr val="bg2">
                    <a:lumMod val="75000"/>
                  </a:schemeClr>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a:p>
            </p:txBody>
          </p:sp>
          <p:cxnSp>
            <p:nvCxnSpPr>
              <p:cNvPr id="19" name="Straight Arrow Connector 18"/>
              <p:cNvCxnSpPr>
                <a:endCxn id="26" idx="7"/>
              </p:cNvCxnSpPr>
              <p:nvPr/>
            </p:nvCxnSpPr>
            <p:spPr>
              <a:xfrm rot="5400000" flipH="1" flipV="1">
                <a:off x="6649996" y="4238601"/>
                <a:ext cx="638463" cy="638227"/>
              </a:xfrm>
              <a:prstGeom prst="straightConnector1">
                <a:avLst/>
              </a:prstGeom>
              <a:ln w="1905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6163" name="TextBox 24"/>
              <p:cNvSpPr txBox="1">
                <a:spLocks noChangeArrowheads="1"/>
              </p:cNvSpPr>
              <p:nvPr/>
            </p:nvSpPr>
            <p:spPr bwMode="auto">
              <a:xfrm>
                <a:off x="6203664" y="4212995"/>
                <a:ext cx="686406" cy="277000"/>
              </a:xfrm>
              <a:prstGeom prst="rect">
                <a:avLst/>
              </a:prstGeom>
              <a:noFill/>
              <a:ln w="9525">
                <a:noFill/>
                <a:miter lim="800000"/>
                <a:headEnd/>
                <a:tailEnd/>
              </a:ln>
            </p:spPr>
            <p:txBody>
              <a:bodyPr wrap="none">
                <a:spAutoFit/>
              </a:bodyPr>
              <a:lstStyle/>
              <a:p>
                <a:r>
                  <a:rPr lang="en-US" sz="1200"/>
                  <a:t>r ~ 9</a:t>
                </a:r>
                <a:r>
                  <a:rPr lang="en-US" sz="1200" i="1"/>
                  <a:t>R</a:t>
                </a:r>
                <a:r>
                  <a:rPr lang="en-US" sz="1200" i="1" baseline="-25000"/>
                  <a:t>cyl</a:t>
                </a:r>
                <a:endParaRPr lang="en-US" sz="1200" baseline="-25000"/>
              </a:p>
            </p:txBody>
          </p:sp>
          <p:sp>
            <p:nvSpPr>
              <p:cNvPr id="6164" name="TextBox 27"/>
              <p:cNvSpPr txBox="1">
                <a:spLocks noChangeArrowheads="1"/>
              </p:cNvSpPr>
              <p:nvPr/>
            </p:nvSpPr>
            <p:spPr bwMode="auto">
              <a:xfrm>
                <a:off x="7620000" y="3657600"/>
                <a:ext cx="686406" cy="276999"/>
              </a:xfrm>
              <a:prstGeom prst="rect">
                <a:avLst/>
              </a:prstGeom>
              <a:noFill/>
              <a:ln w="9525">
                <a:noFill/>
                <a:miter lim="800000"/>
                <a:headEnd/>
                <a:tailEnd/>
              </a:ln>
            </p:spPr>
            <p:txBody>
              <a:bodyPr wrap="none">
                <a:spAutoFit/>
              </a:bodyPr>
              <a:lstStyle/>
              <a:p>
                <a:r>
                  <a:rPr lang="en-US" sz="1200"/>
                  <a:t>r &gt; 9</a:t>
                </a:r>
                <a:r>
                  <a:rPr lang="en-US" sz="1200" i="1"/>
                  <a:t>R</a:t>
                </a:r>
                <a:r>
                  <a:rPr lang="en-US" sz="1200" i="1" baseline="-25000"/>
                  <a:t>cyl</a:t>
                </a:r>
                <a:endParaRPr lang="en-US" sz="1200" baseline="-25000"/>
              </a:p>
            </p:txBody>
          </p:sp>
        </p:grpSp>
        <p:sp>
          <p:nvSpPr>
            <p:cNvPr id="6158" name="TextBox 29"/>
            <p:cNvSpPr txBox="1">
              <a:spLocks noChangeArrowheads="1"/>
            </p:cNvSpPr>
            <p:nvPr/>
          </p:nvSpPr>
          <p:spPr bwMode="auto">
            <a:xfrm>
              <a:off x="4952987" y="6183868"/>
              <a:ext cx="3820046" cy="367669"/>
            </a:xfrm>
            <a:prstGeom prst="rect">
              <a:avLst/>
            </a:prstGeom>
            <a:noFill/>
            <a:ln w="9525">
              <a:noFill/>
              <a:miter lim="800000"/>
              <a:headEnd/>
              <a:tailEnd/>
            </a:ln>
          </p:spPr>
          <p:txBody>
            <a:bodyPr wrap="none">
              <a:spAutoFit/>
            </a:bodyPr>
            <a:lstStyle/>
            <a:p>
              <a:r>
                <a:rPr lang="en-US" sz="1200" dirty="0"/>
                <a:t>At r ~ 9</a:t>
              </a:r>
              <a:r>
                <a:rPr lang="en-US" sz="1200" i="1" dirty="0"/>
                <a:t>R</a:t>
              </a:r>
              <a:r>
                <a:rPr lang="en-US" sz="1200" i="1" baseline="-25000" dirty="0"/>
                <a:t>cyl</a:t>
              </a:r>
              <a:r>
                <a:rPr lang="en-US" sz="1200" i="1" dirty="0"/>
                <a:t> , </a:t>
              </a:r>
              <a:r>
                <a:rPr lang="en-US" sz="1200" i="1" dirty="0" smtClean="0"/>
                <a:t>higher modes </a:t>
              </a:r>
              <a:r>
                <a:rPr lang="en-US" sz="1200" i="1" dirty="0"/>
                <a:t>5% contribution</a:t>
              </a:r>
              <a:endParaRPr lang="en-US" sz="1200" baseline="-25000" dirty="0"/>
            </a:p>
          </p:txBody>
        </p:sp>
      </p:grpSp>
      <p:graphicFrame>
        <p:nvGraphicFramePr>
          <p:cNvPr id="6148" name="Object 5"/>
          <p:cNvGraphicFramePr>
            <a:graphicFrameLocks noChangeAspect="1"/>
          </p:cNvGraphicFramePr>
          <p:nvPr/>
        </p:nvGraphicFramePr>
        <p:xfrm>
          <a:off x="2590800" y="6858000"/>
          <a:ext cx="4230688" cy="923925"/>
        </p:xfrm>
        <a:graphic>
          <a:graphicData uri="http://schemas.openxmlformats.org/presentationml/2006/ole">
            <p:oleObj spid="_x0000_s887812" name="Equation" r:id="rId6" imgW="2323800" imgH="507960" progId="Equation.DSMT4">
              <p:embed/>
            </p:oleObj>
          </a:graphicData>
        </a:graphic>
      </p:graphicFrame>
      <p:grpSp>
        <p:nvGrpSpPr>
          <p:cNvPr id="5" name="Group 21"/>
          <p:cNvGrpSpPr>
            <a:grpSpLocks/>
          </p:cNvGrpSpPr>
          <p:nvPr/>
        </p:nvGrpSpPr>
        <p:grpSpPr bwMode="auto">
          <a:xfrm>
            <a:off x="1371600" y="3276600"/>
            <a:ext cx="4357688" cy="3038475"/>
            <a:chOff x="2362200" y="1909763"/>
            <a:chExt cx="4357688" cy="3038475"/>
          </a:xfrm>
        </p:grpSpPr>
        <p:graphicFrame>
          <p:nvGraphicFramePr>
            <p:cNvPr id="6149" name="Object 4"/>
            <p:cNvGraphicFramePr>
              <a:graphicFrameLocks noChangeAspect="1"/>
            </p:cNvGraphicFramePr>
            <p:nvPr/>
          </p:nvGraphicFramePr>
          <p:xfrm>
            <a:off x="2362200" y="3962400"/>
            <a:ext cx="1266825" cy="581025"/>
          </p:xfrm>
          <a:graphic>
            <a:graphicData uri="http://schemas.openxmlformats.org/presentationml/2006/ole">
              <p:oleObj spid="_x0000_s887813" name="Equation" r:id="rId7" imgW="622080" imgH="393480" progId="Equation.DSMT4">
                <p:embed/>
              </p:oleObj>
            </a:graphicData>
          </a:graphic>
        </p:graphicFrame>
        <p:pic>
          <p:nvPicPr>
            <p:cNvPr id="6155" name="Picture 6"/>
            <p:cNvPicPr>
              <a:picLocks noChangeAspect="1" noChangeArrowheads="1"/>
            </p:cNvPicPr>
            <p:nvPr/>
          </p:nvPicPr>
          <p:blipFill>
            <a:blip r:embed="rId8" cstate="print"/>
            <a:srcRect/>
            <a:stretch>
              <a:fillRect/>
            </a:stretch>
          </p:blipFill>
          <p:spPr bwMode="auto">
            <a:xfrm>
              <a:off x="2424113" y="1909763"/>
              <a:ext cx="4295775" cy="3038475"/>
            </a:xfrm>
            <a:prstGeom prst="rect">
              <a:avLst/>
            </a:prstGeom>
            <a:noFill/>
            <a:ln w="9525">
              <a:noFill/>
              <a:miter lim="800000"/>
              <a:headEnd/>
              <a:tailEnd/>
            </a:ln>
          </p:spPr>
        </p:pic>
        <p:cxnSp>
          <p:nvCxnSpPr>
            <p:cNvPr id="23" name="Straight Connector 22"/>
            <p:cNvCxnSpPr/>
            <p:nvPr/>
          </p:nvCxnSpPr>
          <p:spPr>
            <a:xfrm flipV="1">
              <a:off x="3886200" y="2743201"/>
              <a:ext cx="2667000" cy="129540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pic>
        <p:nvPicPr>
          <p:cNvPr id="6154" name="Picture 2"/>
          <p:cNvPicPr>
            <a:picLocks noChangeAspect="1" noChangeArrowheads="1"/>
          </p:cNvPicPr>
          <p:nvPr/>
        </p:nvPicPr>
        <p:blipFill>
          <a:blip r:embed="rId9" cstate="print"/>
          <a:srcRect l="8450" t="6624" r="54930" b="58598"/>
          <a:stretch>
            <a:fillRect/>
          </a:stretch>
        </p:blipFill>
        <p:spPr bwMode="auto">
          <a:xfrm>
            <a:off x="7391400" y="0"/>
            <a:ext cx="1752600" cy="1416050"/>
          </a:xfrm>
          <a:prstGeom prst="rect">
            <a:avLst/>
          </a:prstGeom>
          <a:noFill/>
          <a:ln w="9525">
            <a:noFill/>
            <a:miter lim="800000"/>
            <a:headEnd/>
            <a:tailEnd/>
          </a:ln>
        </p:spPr>
      </p:pic>
      <p:pic>
        <p:nvPicPr>
          <p:cNvPr id="6150" name="Picture 6"/>
          <p:cNvPicPr>
            <a:picLocks noChangeAspect="1" noChangeArrowheads="1"/>
          </p:cNvPicPr>
          <p:nvPr/>
        </p:nvPicPr>
        <p:blipFill>
          <a:blip r:embed="rId10" cstate="print"/>
          <a:srcRect/>
          <a:stretch>
            <a:fillRect/>
          </a:stretch>
        </p:blipFill>
        <p:spPr bwMode="auto">
          <a:xfrm>
            <a:off x="5791200" y="5410200"/>
            <a:ext cx="3152775" cy="1157928"/>
          </a:xfrm>
          <a:prstGeom prst="rect">
            <a:avLst/>
          </a:prstGeom>
          <a:noFill/>
          <a:ln w="9525">
            <a:noFill/>
            <a:miter lim="800000"/>
            <a:headEnd/>
            <a:tailEnd/>
          </a:ln>
        </p:spPr>
      </p:pic>
      <p:sp>
        <p:nvSpPr>
          <p:cNvPr id="24" name="Rectangle 23"/>
          <p:cNvSpPr/>
          <p:nvPr/>
        </p:nvSpPr>
        <p:spPr>
          <a:xfrm>
            <a:off x="3200400" y="6019800"/>
            <a:ext cx="12954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Object 3"/>
          <p:cNvGraphicFramePr>
            <a:graphicFrameLocks noChangeAspect="1"/>
          </p:cNvGraphicFramePr>
          <p:nvPr/>
        </p:nvGraphicFramePr>
        <p:xfrm>
          <a:off x="3352800" y="5943601"/>
          <a:ext cx="869950" cy="609600"/>
        </p:xfrm>
        <a:graphic>
          <a:graphicData uri="http://schemas.openxmlformats.org/presentationml/2006/ole">
            <p:oleObj spid="_x0000_s887814" name="Equation" r:id="rId11" imgW="520560" imgH="393480" progId="Equation.DSMT4">
              <p:embed/>
            </p:oleObj>
          </a:graphicData>
        </a:graphic>
      </p:graphicFrame>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7"/>
          <p:cNvPicPr>
            <a:picLocks noChangeAspect="1" noChangeArrowheads="1"/>
          </p:cNvPicPr>
          <p:nvPr/>
        </p:nvPicPr>
        <p:blipFill>
          <a:blip r:embed="rId4" cstate="print"/>
          <a:srcRect t="6079"/>
          <a:stretch>
            <a:fillRect/>
          </a:stretch>
        </p:blipFill>
        <p:spPr bwMode="auto">
          <a:xfrm>
            <a:off x="10134600" y="2971800"/>
            <a:ext cx="4648200" cy="3608388"/>
          </a:xfrm>
          <a:prstGeom prst="rect">
            <a:avLst/>
          </a:prstGeom>
          <a:noFill/>
          <a:ln w="9525">
            <a:noFill/>
            <a:miter lim="800000"/>
            <a:headEnd/>
            <a:tailEnd/>
          </a:ln>
        </p:spPr>
      </p:pic>
      <p:sp>
        <p:nvSpPr>
          <p:cNvPr id="46083" name="Title 1"/>
          <p:cNvSpPr>
            <a:spLocks noGrp="1"/>
          </p:cNvSpPr>
          <p:nvPr>
            <p:ph type="title"/>
          </p:nvPr>
        </p:nvSpPr>
        <p:spPr>
          <a:xfrm>
            <a:off x="0" y="0"/>
            <a:ext cx="4038600" cy="838200"/>
          </a:xfrm>
        </p:spPr>
        <p:txBody>
          <a:bodyPr/>
          <a:lstStyle/>
          <a:p>
            <a:pPr algn="l"/>
            <a:r>
              <a:rPr lang="en-US" sz="2400" b="1" smtClean="0">
                <a:latin typeface="Garamond" pitchFamily="18" charset="0"/>
              </a:rPr>
              <a:t>Rate of approach: far field</a:t>
            </a:r>
            <a:endParaRPr lang="en-US" sz="3600" b="1" smtClean="0">
              <a:latin typeface="Garamond" pitchFamily="18" charset="0"/>
            </a:endParaRPr>
          </a:p>
        </p:txBody>
      </p:sp>
      <p:pic>
        <p:nvPicPr>
          <p:cNvPr id="46084" name="Picture 6"/>
          <p:cNvPicPr>
            <a:picLocks noChangeAspect="1" noChangeArrowheads="1"/>
          </p:cNvPicPr>
          <p:nvPr/>
        </p:nvPicPr>
        <p:blipFill>
          <a:blip r:embed="rId5" cstate="print"/>
          <a:srcRect/>
          <a:stretch>
            <a:fillRect/>
          </a:stretch>
        </p:blipFill>
        <p:spPr bwMode="auto">
          <a:xfrm>
            <a:off x="9448800" y="0"/>
            <a:ext cx="4452938" cy="3724275"/>
          </a:xfrm>
          <a:prstGeom prst="rect">
            <a:avLst/>
          </a:prstGeom>
          <a:noFill/>
          <a:ln w="9525">
            <a:noFill/>
            <a:miter lim="800000"/>
            <a:headEnd/>
            <a:tailEnd/>
          </a:ln>
        </p:spPr>
      </p:pic>
      <p:grpSp>
        <p:nvGrpSpPr>
          <p:cNvPr id="2" name="Group 14"/>
          <p:cNvGrpSpPr>
            <a:grpSpLocks/>
          </p:cNvGrpSpPr>
          <p:nvPr/>
        </p:nvGrpSpPr>
        <p:grpSpPr bwMode="auto">
          <a:xfrm>
            <a:off x="4876800" y="1676400"/>
            <a:ext cx="4267200" cy="3200400"/>
            <a:chOff x="4876800" y="2438400"/>
            <a:chExt cx="4267200" cy="3200400"/>
          </a:xfrm>
        </p:grpSpPr>
        <p:grpSp>
          <p:nvGrpSpPr>
            <p:cNvPr id="3" name="Group 23"/>
            <p:cNvGrpSpPr>
              <a:grpSpLocks/>
            </p:cNvGrpSpPr>
            <p:nvPr/>
          </p:nvGrpSpPr>
          <p:grpSpPr bwMode="auto">
            <a:xfrm>
              <a:off x="4876800" y="2590800"/>
              <a:ext cx="4267200" cy="3048000"/>
              <a:chOff x="0" y="3962400"/>
              <a:chExt cx="4191000" cy="2819400"/>
            </a:xfrm>
          </p:grpSpPr>
          <p:pic>
            <p:nvPicPr>
              <p:cNvPr id="46092" name="Picture 12"/>
              <p:cNvPicPr>
                <a:picLocks noChangeAspect="1" noChangeArrowheads="1"/>
              </p:cNvPicPr>
              <p:nvPr/>
            </p:nvPicPr>
            <p:blipFill>
              <a:blip r:embed="rId6" cstate="print"/>
              <a:srcRect l="1765" t="50912" r="2870" b="1328"/>
              <a:stretch>
                <a:fillRect/>
              </a:stretch>
            </p:blipFill>
            <p:spPr bwMode="auto">
              <a:xfrm>
                <a:off x="76200" y="4038600"/>
                <a:ext cx="4114800" cy="2743200"/>
              </a:xfrm>
              <a:prstGeom prst="rect">
                <a:avLst/>
              </a:prstGeom>
              <a:noFill/>
              <a:ln w="9525">
                <a:noFill/>
                <a:miter lim="800000"/>
                <a:headEnd/>
                <a:tailEnd/>
              </a:ln>
            </p:spPr>
          </p:pic>
          <p:sp>
            <p:nvSpPr>
              <p:cNvPr id="46093" name="Rectangle 16"/>
              <p:cNvSpPr>
                <a:spLocks noChangeArrowheads="1"/>
              </p:cNvSpPr>
              <p:nvPr/>
            </p:nvSpPr>
            <p:spPr bwMode="auto">
              <a:xfrm>
                <a:off x="2394857" y="4808220"/>
                <a:ext cx="337233" cy="341632"/>
              </a:xfrm>
              <a:prstGeom prst="rect">
                <a:avLst/>
              </a:prstGeom>
              <a:noFill/>
              <a:ln w="9525">
                <a:noFill/>
                <a:miter lim="800000"/>
                <a:headEnd/>
                <a:tailEnd/>
              </a:ln>
            </p:spPr>
            <p:txBody>
              <a:bodyPr wrap="none">
                <a:spAutoFit/>
              </a:bodyPr>
              <a:lstStyle/>
              <a:p>
                <a:r>
                  <a:rPr lang="en-US" b="1" dirty="0" smtClean="0">
                    <a:latin typeface="Symbol" pitchFamily="18" charset="2"/>
                  </a:rPr>
                  <a:t>L</a:t>
                </a:r>
                <a:endParaRPr lang="en-US" b="1" dirty="0"/>
              </a:p>
            </p:txBody>
          </p:sp>
          <p:sp>
            <p:nvSpPr>
              <p:cNvPr id="22" name="Arc 21"/>
              <p:cNvSpPr/>
              <p:nvPr/>
            </p:nvSpPr>
            <p:spPr>
              <a:xfrm>
                <a:off x="1219257" y="4571802"/>
                <a:ext cx="1142859" cy="991195"/>
              </a:xfrm>
              <a:prstGeom prst="arc">
                <a:avLst/>
              </a:prstGeom>
              <a:ln w="57150">
                <a:headEnd type="triangle" w="med" len="med"/>
                <a:tailEnd type="none" w="med" len="med"/>
              </a:ln>
            </p:spPr>
            <p:style>
              <a:lnRef idx="2">
                <a:schemeClr val="dk1"/>
              </a:lnRef>
              <a:fillRef idx="0">
                <a:schemeClr val="dk1"/>
              </a:fillRef>
              <a:effectRef idx="1">
                <a:schemeClr val="dk1"/>
              </a:effectRef>
              <a:fontRef idx="minor">
                <a:schemeClr val="tx1"/>
              </a:fontRef>
            </p:style>
            <p:txBody>
              <a:bodyPr anchor="ctr"/>
              <a:lstStyle/>
              <a:p>
                <a:pPr algn="ctr">
                  <a:defRPr/>
                </a:pPr>
                <a:endParaRPr lang="en-US"/>
              </a:p>
            </p:txBody>
          </p:sp>
          <p:sp>
            <p:nvSpPr>
              <p:cNvPr id="23" name="Rectangle 22"/>
              <p:cNvSpPr/>
              <p:nvPr/>
            </p:nvSpPr>
            <p:spPr>
              <a:xfrm>
                <a:off x="0" y="3962400"/>
                <a:ext cx="304035" cy="5330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46091" name="TextBox 25"/>
            <p:cNvSpPr txBox="1">
              <a:spLocks noChangeArrowheads="1"/>
            </p:cNvSpPr>
            <p:nvPr/>
          </p:nvSpPr>
          <p:spPr bwMode="auto">
            <a:xfrm>
              <a:off x="6019800" y="2438400"/>
              <a:ext cx="2438400" cy="369332"/>
            </a:xfrm>
            <a:prstGeom prst="rect">
              <a:avLst/>
            </a:prstGeom>
            <a:noFill/>
            <a:ln w="9525">
              <a:noFill/>
              <a:miter lim="800000"/>
              <a:headEnd/>
              <a:tailEnd/>
            </a:ln>
          </p:spPr>
          <p:txBody>
            <a:bodyPr>
              <a:spAutoFit/>
            </a:bodyPr>
            <a:lstStyle/>
            <a:p>
              <a:r>
                <a:rPr lang="en-US"/>
                <a:t>Varied Aspect Ratio</a:t>
              </a:r>
            </a:p>
          </p:txBody>
        </p:sp>
      </p:grpSp>
      <p:pic>
        <p:nvPicPr>
          <p:cNvPr id="14" name="clean_endon.wmv">
            <a:hlinkClick r:id="" action="ppaction://media"/>
          </p:cNvPr>
          <p:cNvPicPr>
            <a:picLocks noRot="1" noChangeAspect="1"/>
          </p:cNvPicPr>
          <p:nvPr>
            <a:videoFile r:link="rId1"/>
          </p:nvPr>
        </p:nvPicPr>
        <p:blipFill>
          <a:blip r:embed="rId7" cstate="print"/>
          <a:srcRect/>
          <a:stretch>
            <a:fillRect/>
          </a:stretch>
        </p:blipFill>
        <p:spPr bwMode="auto">
          <a:xfrm>
            <a:off x="7010400" y="0"/>
            <a:ext cx="2133600" cy="1600200"/>
          </a:xfrm>
          <a:prstGeom prst="rect">
            <a:avLst/>
          </a:prstGeom>
          <a:noFill/>
          <a:ln w="9525">
            <a:noFill/>
            <a:miter lim="800000"/>
            <a:headEnd/>
            <a:tailEnd/>
          </a:ln>
        </p:spPr>
      </p:pic>
      <p:sp>
        <p:nvSpPr>
          <p:cNvPr id="46088" name="TextBox 15"/>
          <p:cNvSpPr txBox="1">
            <a:spLocks noChangeArrowheads="1"/>
          </p:cNvSpPr>
          <p:nvPr/>
        </p:nvSpPr>
        <p:spPr bwMode="auto">
          <a:xfrm>
            <a:off x="5638800" y="5486400"/>
            <a:ext cx="3276600" cy="646331"/>
          </a:xfrm>
          <a:prstGeom prst="rect">
            <a:avLst/>
          </a:prstGeom>
          <a:noFill/>
          <a:ln w="9525">
            <a:noFill/>
            <a:miter lim="800000"/>
            <a:headEnd/>
            <a:tailEnd/>
          </a:ln>
        </p:spPr>
        <p:txBody>
          <a:bodyPr>
            <a:spAutoFit/>
          </a:bodyPr>
          <a:lstStyle/>
          <a:p>
            <a:r>
              <a:rPr lang="en-US" dirty="0"/>
              <a:t>Faster approach </a:t>
            </a:r>
            <a:r>
              <a:rPr lang="en-US" dirty="0" smtClean="0"/>
              <a:t>as </a:t>
            </a:r>
            <a:r>
              <a:rPr lang="en-US" dirty="0" smtClean="0">
                <a:latin typeface="Symbol" pitchFamily="18" charset="2"/>
              </a:rPr>
              <a:t>L</a:t>
            </a:r>
            <a:r>
              <a:rPr lang="en-US" dirty="0" smtClean="0"/>
              <a:t> increases:</a:t>
            </a:r>
          </a:p>
          <a:p>
            <a:r>
              <a:rPr lang="en-US" dirty="0" smtClean="0"/>
              <a:t>consistent </a:t>
            </a:r>
            <a:r>
              <a:rPr lang="en-US" dirty="0"/>
              <a:t>with H</a:t>
            </a:r>
            <a:r>
              <a:rPr lang="en-US" baseline="-25000" dirty="0"/>
              <a:t>p</a:t>
            </a:r>
            <a:r>
              <a:rPr lang="en-US" dirty="0"/>
              <a:t> increase</a:t>
            </a:r>
          </a:p>
        </p:txBody>
      </p:sp>
      <p:grpSp>
        <p:nvGrpSpPr>
          <p:cNvPr id="4" name="Group 19"/>
          <p:cNvGrpSpPr/>
          <p:nvPr/>
        </p:nvGrpSpPr>
        <p:grpSpPr>
          <a:xfrm>
            <a:off x="0" y="1524000"/>
            <a:ext cx="4479925" cy="3344863"/>
            <a:chOff x="0" y="1524000"/>
            <a:chExt cx="4479925" cy="3344863"/>
          </a:xfrm>
        </p:grpSpPr>
        <p:grpSp>
          <p:nvGrpSpPr>
            <p:cNvPr id="5" name="Group 13"/>
            <p:cNvGrpSpPr>
              <a:grpSpLocks/>
            </p:cNvGrpSpPr>
            <p:nvPr/>
          </p:nvGrpSpPr>
          <p:grpSpPr bwMode="auto">
            <a:xfrm>
              <a:off x="0" y="1524000"/>
              <a:ext cx="4479925" cy="3344863"/>
              <a:chOff x="0" y="1066801"/>
              <a:chExt cx="4480560" cy="3345055"/>
            </a:xfrm>
          </p:grpSpPr>
          <p:pic>
            <p:nvPicPr>
              <p:cNvPr id="46096" name="Picture 1"/>
              <p:cNvPicPr>
                <a:picLocks noChangeAspect="1" noChangeArrowheads="1"/>
              </p:cNvPicPr>
              <p:nvPr/>
            </p:nvPicPr>
            <p:blipFill>
              <a:blip r:embed="rId8" cstate="print"/>
              <a:srcRect/>
              <a:stretch>
                <a:fillRect/>
              </a:stretch>
            </p:blipFill>
            <p:spPr bwMode="auto">
              <a:xfrm>
                <a:off x="0" y="1066801"/>
                <a:ext cx="4480560" cy="3345055"/>
              </a:xfrm>
              <a:prstGeom prst="rect">
                <a:avLst/>
              </a:prstGeom>
              <a:noFill/>
              <a:ln w="9525">
                <a:noFill/>
                <a:miter lim="800000"/>
                <a:headEnd/>
                <a:tailEnd/>
              </a:ln>
            </p:spPr>
          </p:pic>
          <p:sp>
            <p:nvSpPr>
              <p:cNvPr id="46097" name="TextBox 11"/>
              <p:cNvSpPr txBox="1">
                <a:spLocks noChangeArrowheads="1"/>
              </p:cNvSpPr>
              <p:nvPr/>
            </p:nvSpPr>
            <p:spPr bwMode="auto">
              <a:xfrm>
                <a:off x="762000" y="1219200"/>
                <a:ext cx="3276600" cy="369888"/>
              </a:xfrm>
              <a:prstGeom prst="rect">
                <a:avLst/>
              </a:prstGeom>
              <a:solidFill>
                <a:schemeClr val="bg1"/>
              </a:solidFill>
              <a:ln w="9525">
                <a:noFill/>
                <a:miter lim="800000"/>
                <a:headEnd/>
                <a:tailEnd/>
              </a:ln>
            </p:spPr>
            <p:txBody>
              <a:bodyPr>
                <a:spAutoFit/>
              </a:bodyPr>
              <a:lstStyle/>
              <a:p>
                <a:pPr algn="ctr"/>
                <a:r>
                  <a:rPr lang="en-US"/>
                  <a:t>Fixed Aspect Ratio</a:t>
                </a:r>
              </a:p>
            </p:txBody>
          </p:sp>
        </p:grpSp>
        <p:sp>
          <p:nvSpPr>
            <p:cNvPr id="19" name="TextBox 18"/>
            <p:cNvSpPr txBox="1"/>
            <p:nvPr/>
          </p:nvSpPr>
          <p:spPr>
            <a:xfrm>
              <a:off x="1524000" y="4419600"/>
              <a:ext cx="609600" cy="338554"/>
            </a:xfrm>
            <a:prstGeom prst="rect">
              <a:avLst/>
            </a:prstGeom>
            <a:solidFill>
              <a:schemeClr val="bg1"/>
            </a:solidFill>
          </p:spPr>
          <p:txBody>
            <a:bodyPr wrap="square" rtlCol="0">
              <a:spAutoFit/>
            </a:bodyPr>
            <a:lstStyle/>
            <a:p>
              <a:r>
                <a:rPr lang="en-US" sz="1600" b="1" dirty="0" smtClean="0">
                  <a:latin typeface="Times New Roman" pitchFamily="18" charset="0"/>
                  <a:cs typeface="Times New Roman" pitchFamily="18" charset="0"/>
                </a:rPr>
                <a:t>(t-</a:t>
              </a:r>
              <a:r>
                <a:rPr lang="en-US" sz="1600" b="1" dirty="0" err="1" smtClean="0">
                  <a:latin typeface="Times New Roman" pitchFamily="18" charset="0"/>
                  <a:cs typeface="Times New Roman" pitchFamily="18" charset="0"/>
                </a:rPr>
                <a:t>t</a:t>
              </a:r>
              <a:r>
                <a:rPr lang="en-US" sz="1600" b="1" baseline="-25000" dirty="0" err="1" smtClean="0">
                  <a:latin typeface="Times New Roman" pitchFamily="18" charset="0"/>
                  <a:cs typeface="Times New Roman" pitchFamily="18" charset="0"/>
                </a:rPr>
                <a:t>c</a:t>
              </a:r>
              <a:r>
                <a:rPr lang="en-US" sz="1600" b="1" dirty="0" smtClean="0">
                  <a:latin typeface="Times New Roman" pitchFamily="18" charset="0"/>
                  <a:cs typeface="Times New Roman" pitchFamily="18" charset="0"/>
                </a:rPr>
                <a:t>)</a:t>
              </a:r>
              <a:endParaRPr lang="en-US" sz="1600" b="1" dirty="0">
                <a:latin typeface="Times New Roman" pitchFamily="18" charset="0"/>
                <a:cs typeface="Times New Roman" pitchFamily="18" charset="0"/>
              </a:endParaRPr>
            </a:p>
          </p:txBody>
        </p:sp>
      </p:grpSp>
      <p:sp>
        <p:nvSpPr>
          <p:cNvPr id="21" name="Rectangle 20"/>
          <p:cNvSpPr/>
          <p:nvPr/>
        </p:nvSpPr>
        <p:spPr>
          <a:xfrm>
            <a:off x="1447800" y="4419600"/>
            <a:ext cx="638316" cy="369332"/>
          </a:xfrm>
          <a:prstGeom prst="rect">
            <a:avLst/>
          </a:prstGeom>
          <a:solidFill>
            <a:schemeClr val="bg1"/>
          </a:solidFill>
        </p:spPr>
        <p:txBody>
          <a:bodyPr wrap="none">
            <a:spAutoFit/>
          </a:bodyPr>
          <a:lstStyle/>
          <a:p>
            <a:r>
              <a:rPr lang="en-US" b="1" dirty="0" smtClean="0">
                <a:latin typeface="Times New Roman" pitchFamily="18" charset="0"/>
                <a:cs typeface="Times New Roman" pitchFamily="18" charset="0"/>
              </a:rPr>
              <a:t>(</a:t>
            </a:r>
            <a:r>
              <a:rPr lang="en-US" b="1" dirty="0" err="1" smtClean="0">
                <a:latin typeface="Times New Roman" pitchFamily="18" charset="0"/>
                <a:cs typeface="Times New Roman" pitchFamily="18" charset="0"/>
              </a:rPr>
              <a:t>t</a:t>
            </a:r>
            <a:r>
              <a:rPr lang="en-US" b="1" baseline="-25000" dirty="0" err="1" smtClean="0">
                <a:latin typeface="Times New Roman" pitchFamily="18" charset="0"/>
                <a:cs typeface="Times New Roman" pitchFamily="18" charset="0"/>
              </a:rPr>
              <a:t>c</a:t>
            </a:r>
            <a:r>
              <a:rPr lang="en-US" b="1" dirty="0" smtClean="0">
                <a:latin typeface="Times New Roman" pitchFamily="18" charset="0"/>
                <a:cs typeface="Times New Roman" pitchFamily="18" charset="0"/>
              </a:rPr>
              <a:t>-t)</a:t>
            </a:r>
            <a:endParaRPr lang="en-US" b="1" dirty="0">
              <a:latin typeface="Times New Roman" pitchFamily="18" charset="0"/>
              <a:cs typeface="Times New Roman" pitchFamily="18" charset="0"/>
            </a:endParaRPr>
          </a:p>
        </p:txBody>
      </p:sp>
    </p:spTree>
  </p:cSld>
  <p:clrMapOvr>
    <a:masterClrMapping/>
  </p:clrMapOvr>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14"/>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3"/>
          <p:cNvSpPr>
            <a:spLocks noGrp="1"/>
          </p:cNvSpPr>
          <p:nvPr>
            <p:ph type="title"/>
          </p:nvPr>
        </p:nvSpPr>
        <p:spPr>
          <a:xfrm>
            <a:off x="0" y="152400"/>
            <a:ext cx="5943600" cy="685800"/>
          </a:xfrm>
        </p:spPr>
        <p:txBody>
          <a:bodyPr>
            <a:normAutofit/>
          </a:bodyPr>
          <a:lstStyle/>
          <a:p>
            <a:pPr algn="l"/>
            <a:r>
              <a:rPr lang="en-US" sz="2400" dirty="0" smtClean="0"/>
              <a:t>Interactions of elliptical </a:t>
            </a:r>
            <a:r>
              <a:rPr lang="en-US" sz="2400" dirty="0" err="1" smtClean="0"/>
              <a:t>quadrupoles</a:t>
            </a:r>
            <a:r>
              <a:rPr lang="en-US" sz="2400" dirty="0" smtClean="0"/>
              <a:t> vs. r</a:t>
            </a:r>
            <a:r>
              <a:rPr lang="en-US" sz="2400" baseline="-25000" dirty="0" smtClean="0"/>
              <a:t>12</a:t>
            </a:r>
            <a:r>
              <a:rPr lang="en-US" sz="2400" dirty="0" smtClean="0"/>
              <a:t> </a:t>
            </a:r>
            <a:endParaRPr lang="en-US" sz="3600" dirty="0" smtClean="0"/>
          </a:p>
        </p:txBody>
      </p:sp>
      <p:pic>
        <p:nvPicPr>
          <p:cNvPr id="47112" name="Picture 24" descr="ForceInTwoStates.png"/>
          <p:cNvPicPr>
            <a:picLocks noChangeAspect="1"/>
          </p:cNvPicPr>
          <p:nvPr/>
        </p:nvPicPr>
        <p:blipFill>
          <a:blip r:embed="rId4" cstate="print"/>
          <a:srcRect/>
          <a:stretch>
            <a:fillRect/>
          </a:stretch>
        </p:blipFill>
        <p:spPr bwMode="auto">
          <a:xfrm>
            <a:off x="9144000" y="4572000"/>
            <a:ext cx="2537234" cy="1779588"/>
          </a:xfrm>
          <a:prstGeom prst="rect">
            <a:avLst/>
          </a:prstGeom>
          <a:noFill/>
          <a:ln w="9525">
            <a:noFill/>
            <a:miter lim="800000"/>
            <a:headEnd/>
            <a:tailEnd/>
          </a:ln>
        </p:spPr>
      </p:pic>
      <p:sp>
        <p:nvSpPr>
          <p:cNvPr id="28" name="Text Box 28"/>
          <p:cNvSpPr txBox="1">
            <a:spLocks noChangeArrowheads="1"/>
          </p:cNvSpPr>
          <p:nvPr/>
        </p:nvSpPr>
        <p:spPr bwMode="auto">
          <a:xfrm>
            <a:off x="5638800" y="2209800"/>
            <a:ext cx="3505200" cy="707886"/>
          </a:xfrm>
          <a:prstGeom prst="rect">
            <a:avLst/>
          </a:prstGeom>
          <a:noFill/>
          <a:ln w="9525">
            <a:noFill/>
            <a:miter lim="800000"/>
            <a:headEnd/>
            <a:tailEnd/>
          </a:ln>
        </p:spPr>
        <p:txBody>
          <a:bodyPr wrap="square">
            <a:spAutoFit/>
          </a:bodyPr>
          <a:lstStyle/>
          <a:p>
            <a:pPr>
              <a:spcBef>
                <a:spcPct val="50000"/>
              </a:spcBef>
            </a:pPr>
            <a:r>
              <a:rPr lang="en-US" sz="1600" dirty="0" smtClean="0"/>
              <a:t>Solid line ends at tip-to-tip contact</a:t>
            </a:r>
          </a:p>
          <a:p>
            <a:pPr>
              <a:spcBef>
                <a:spcPct val="50000"/>
              </a:spcBef>
            </a:pPr>
            <a:r>
              <a:rPr lang="en-US" sz="1600" dirty="0" smtClean="0"/>
              <a:t>end-to-end alignment favored </a:t>
            </a:r>
            <a:endParaRPr lang="en-US" sz="1600" dirty="0"/>
          </a:p>
        </p:txBody>
      </p:sp>
      <p:grpSp>
        <p:nvGrpSpPr>
          <p:cNvPr id="2" name="Group 29"/>
          <p:cNvGrpSpPr/>
          <p:nvPr/>
        </p:nvGrpSpPr>
        <p:grpSpPr>
          <a:xfrm>
            <a:off x="9753600" y="1600200"/>
            <a:ext cx="1756339" cy="1371600"/>
            <a:chOff x="457200" y="762000"/>
            <a:chExt cx="3737539" cy="2621173"/>
          </a:xfrm>
        </p:grpSpPr>
        <p:pic>
          <p:nvPicPr>
            <p:cNvPr id="24" name="Picture 8" descr="plotlehlecomparison"/>
            <p:cNvPicPr>
              <a:picLocks noChangeAspect="1" noChangeArrowheads="1"/>
            </p:cNvPicPr>
            <p:nvPr/>
          </p:nvPicPr>
          <p:blipFill>
            <a:blip r:embed="rId5" cstate="print"/>
            <a:srcRect/>
            <a:stretch>
              <a:fillRect/>
            </a:stretch>
          </p:blipFill>
          <p:spPr bwMode="auto">
            <a:xfrm>
              <a:off x="457200" y="762000"/>
              <a:ext cx="3737539" cy="2621173"/>
            </a:xfrm>
            <a:prstGeom prst="rect">
              <a:avLst/>
            </a:prstGeom>
            <a:noFill/>
            <a:ln w="9525">
              <a:noFill/>
              <a:miter lim="800000"/>
              <a:headEnd/>
              <a:tailEnd/>
            </a:ln>
          </p:spPr>
        </p:pic>
        <p:sp>
          <p:nvSpPr>
            <p:cNvPr id="29" name="Rectangle 28"/>
            <p:cNvSpPr/>
            <p:nvPr/>
          </p:nvSpPr>
          <p:spPr>
            <a:xfrm>
              <a:off x="533400" y="2286000"/>
              <a:ext cx="381000" cy="7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 name="Picture 43" descr="TorquevsPhiAphiB.jpg"/>
          <p:cNvPicPr>
            <a:picLocks noChangeAspect="1"/>
          </p:cNvPicPr>
          <p:nvPr/>
        </p:nvPicPr>
        <p:blipFill>
          <a:blip r:embed="rId6" cstate="print"/>
          <a:srcRect/>
          <a:stretch>
            <a:fillRect/>
          </a:stretch>
        </p:blipFill>
        <p:spPr bwMode="auto">
          <a:xfrm>
            <a:off x="4648200" y="3810000"/>
            <a:ext cx="3829050" cy="2686050"/>
          </a:xfrm>
          <a:prstGeom prst="rect">
            <a:avLst/>
          </a:prstGeom>
          <a:noFill/>
          <a:ln w="9525">
            <a:noFill/>
            <a:miter lim="800000"/>
            <a:headEnd/>
            <a:tailEnd/>
          </a:ln>
        </p:spPr>
      </p:pic>
      <p:sp>
        <p:nvSpPr>
          <p:cNvPr id="21" name="TextBox 20"/>
          <p:cNvSpPr txBox="1"/>
          <p:nvPr/>
        </p:nvSpPr>
        <p:spPr>
          <a:xfrm>
            <a:off x="2362200" y="3200400"/>
            <a:ext cx="762000" cy="369332"/>
          </a:xfrm>
          <a:prstGeom prst="rect">
            <a:avLst/>
          </a:prstGeom>
          <a:solidFill>
            <a:schemeClr val="bg1"/>
          </a:solidFill>
        </p:spPr>
        <p:txBody>
          <a:bodyPr wrap="square" rtlCol="0">
            <a:spAutoFit/>
          </a:bodyPr>
          <a:lstStyle/>
          <a:p>
            <a:r>
              <a:rPr lang="en-US" dirty="0" smtClean="0"/>
              <a:t>r</a:t>
            </a:r>
            <a:r>
              <a:rPr lang="en-US" baseline="-25000" dirty="0" smtClean="0"/>
              <a:t>12</a:t>
            </a:r>
            <a:r>
              <a:rPr lang="en-US" dirty="0" smtClean="0"/>
              <a:t>/R</a:t>
            </a:r>
            <a:endParaRPr lang="en-US" dirty="0"/>
          </a:p>
        </p:txBody>
      </p:sp>
      <p:pic>
        <p:nvPicPr>
          <p:cNvPr id="22" name="Picture 4"/>
          <p:cNvPicPr>
            <a:picLocks noChangeAspect="1" noChangeArrowheads="1"/>
          </p:cNvPicPr>
          <p:nvPr/>
        </p:nvPicPr>
        <p:blipFill>
          <a:blip r:embed="rId7" cstate="print"/>
          <a:srcRect r="-1629" b="12195"/>
          <a:stretch>
            <a:fillRect/>
          </a:stretch>
        </p:blipFill>
        <p:spPr bwMode="auto">
          <a:xfrm>
            <a:off x="609600" y="838200"/>
            <a:ext cx="4343400" cy="2743200"/>
          </a:xfrm>
          <a:prstGeom prst="rect">
            <a:avLst/>
          </a:prstGeom>
          <a:noFill/>
          <a:ln w="9525">
            <a:noFill/>
            <a:miter lim="800000"/>
            <a:headEnd/>
            <a:tailEnd/>
          </a:ln>
          <a:effectLst/>
        </p:spPr>
      </p:pic>
      <p:sp>
        <p:nvSpPr>
          <p:cNvPr id="23" name="Text Box 28"/>
          <p:cNvSpPr txBox="1">
            <a:spLocks noChangeArrowheads="1"/>
          </p:cNvSpPr>
          <p:nvPr/>
        </p:nvSpPr>
        <p:spPr bwMode="auto">
          <a:xfrm>
            <a:off x="685800" y="4876800"/>
            <a:ext cx="3810000" cy="369332"/>
          </a:xfrm>
          <a:prstGeom prst="rect">
            <a:avLst/>
          </a:prstGeom>
          <a:noFill/>
          <a:ln w="9525">
            <a:noFill/>
            <a:miter lim="800000"/>
            <a:headEnd/>
            <a:tailEnd/>
          </a:ln>
        </p:spPr>
        <p:txBody>
          <a:bodyPr wrap="square">
            <a:spAutoFit/>
          </a:bodyPr>
          <a:lstStyle/>
          <a:p>
            <a:pPr>
              <a:spcBef>
                <a:spcPct val="50000"/>
              </a:spcBef>
            </a:pPr>
            <a:r>
              <a:rPr lang="en-US" dirty="0" smtClean="0"/>
              <a:t>Torque enforces end to end alignment</a:t>
            </a:r>
            <a:endParaRPr lang="en-US" dirty="0"/>
          </a:p>
        </p:txBody>
      </p:sp>
      <p:graphicFrame>
        <p:nvGraphicFramePr>
          <p:cNvPr id="206849" name="Object 1"/>
          <p:cNvGraphicFramePr>
            <a:graphicFrameLocks noChangeAspect="1"/>
          </p:cNvGraphicFramePr>
          <p:nvPr/>
        </p:nvGraphicFramePr>
        <p:xfrm>
          <a:off x="5715000" y="1752600"/>
          <a:ext cx="974725" cy="406400"/>
        </p:xfrm>
        <a:graphic>
          <a:graphicData uri="http://schemas.openxmlformats.org/presentationml/2006/ole">
            <p:oleObj spid="_x0000_s620546" name="Equation" r:id="rId8" imgW="609480" imgH="253800" progId="Equation.DSMT4">
              <p:embed/>
            </p:oleObj>
          </a:graphicData>
        </a:graphic>
      </p:graphicFrame>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err="1" smtClean="0"/>
              <a:t>Steric</a:t>
            </a:r>
            <a:r>
              <a:rPr lang="en-US" sz="3200" dirty="0" smtClean="0"/>
              <a:t> effects</a:t>
            </a:r>
            <a:endParaRPr lang="en-US" dirty="0"/>
          </a:p>
        </p:txBody>
      </p:sp>
      <p:pic>
        <p:nvPicPr>
          <p:cNvPr id="4" name="4particleAssembly.avi">
            <a:hlinkClick r:id="" action="ppaction://media"/>
          </p:cNvPr>
          <p:cNvPicPr>
            <a:picLocks noRot="1" noChangeAspect="1"/>
          </p:cNvPicPr>
          <p:nvPr>
            <a:videoFile r:link="rId2"/>
          </p:nvPr>
        </p:nvPicPr>
        <p:blipFill>
          <a:blip r:embed="rId5" cstate="print"/>
          <a:stretch>
            <a:fillRect/>
          </a:stretch>
        </p:blipFill>
        <p:spPr>
          <a:xfrm>
            <a:off x="3124200" y="2142785"/>
            <a:ext cx="4648200" cy="4129428"/>
          </a:xfrm>
          <a:prstGeom prst="rect">
            <a:avLst/>
          </a:prstGeom>
        </p:spPr>
      </p:pic>
      <p:sp>
        <p:nvSpPr>
          <p:cNvPr id="5" name="TextBox 4"/>
          <p:cNvSpPr txBox="1"/>
          <p:nvPr/>
        </p:nvSpPr>
        <p:spPr>
          <a:xfrm>
            <a:off x="152400" y="2209800"/>
            <a:ext cx="2667000" cy="923330"/>
          </a:xfrm>
          <a:prstGeom prst="rect">
            <a:avLst/>
          </a:prstGeom>
          <a:noFill/>
        </p:spPr>
        <p:txBody>
          <a:bodyPr wrap="square" rtlCol="0">
            <a:spAutoFit/>
          </a:bodyPr>
          <a:lstStyle/>
          <a:p>
            <a:r>
              <a:rPr lang="en-US" dirty="0" err="1" smtClean="0"/>
              <a:t>Steric</a:t>
            </a:r>
            <a:r>
              <a:rPr lang="en-US" dirty="0" smtClean="0"/>
              <a:t> effects imposed by</a:t>
            </a:r>
          </a:p>
          <a:p>
            <a:r>
              <a:rPr lang="en-US" dirty="0" smtClean="0"/>
              <a:t>anisotropic hard core repulsion</a:t>
            </a:r>
            <a:endParaRPr lang="en-US" dirty="0"/>
          </a:p>
        </p:txBody>
      </p:sp>
      <p:sp>
        <p:nvSpPr>
          <p:cNvPr id="7" name="Rectangle 6"/>
          <p:cNvSpPr/>
          <p:nvPr/>
        </p:nvSpPr>
        <p:spPr>
          <a:xfrm>
            <a:off x="0" y="3200400"/>
            <a:ext cx="2895600" cy="923330"/>
          </a:xfrm>
          <a:prstGeom prst="rect">
            <a:avLst/>
          </a:prstGeom>
        </p:spPr>
        <p:txBody>
          <a:bodyPr wrap="square">
            <a:spAutoFit/>
          </a:bodyPr>
          <a:lstStyle/>
          <a:p>
            <a:r>
              <a:rPr lang="en-US" dirty="0" smtClean="0"/>
              <a:t>Potential= </a:t>
            </a:r>
            <a:r>
              <a:rPr lang="en-US" dirty="0" err="1" smtClean="0"/>
              <a:t>Ellip</a:t>
            </a:r>
            <a:r>
              <a:rPr lang="en-US" dirty="0" smtClean="0"/>
              <a:t> </a:t>
            </a:r>
            <a:r>
              <a:rPr lang="en-US" dirty="0" err="1" smtClean="0"/>
              <a:t>Quadrupoles</a:t>
            </a:r>
            <a:r>
              <a:rPr lang="en-US" dirty="0" smtClean="0"/>
              <a:t>+</a:t>
            </a:r>
          </a:p>
          <a:p>
            <a:r>
              <a:rPr lang="en-US" dirty="0" smtClean="0"/>
              <a:t>Repulsion preventing contact</a:t>
            </a:r>
            <a:endParaRPr lang="en-US" dirty="0"/>
          </a:p>
        </p:txBody>
      </p:sp>
      <p:graphicFrame>
        <p:nvGraphicFramePr>
          <p:cNvPr id="8" name="Object 7"/>
          <p:cNvGraphicFramePr>
            <a:graphicFrameLocks noChangeAspect="1"/>
          </p:cNvGraphicFramePr>
          <p:nvPr/>
        </p:nvGraphicFramePr>
        <p:xfrm>
          <a:off x="242888" y="4535488"/>
          <a:ext cx="2809875" cy="1425575"/>
        </p:xfrm>
        <a:graphic>
          <a:graphicData uri="http://schemas.openxmlformats.org/presentationml/2006/ole">
            <p:oleObj spid="_x0000_s618498" name="Equation" r:id="rId6" imgW="1981080" imgH="1002960" progId="Equation.DSMT4">
              <p:embed/>
            </p:oleObj>
          </a:graphicData>
        </a:graphic>
      </p:graphicFrame>
      <p:sp>
        <p:nvSpPr>
          <p:cNvPr id="9" name="TextBox 8"/>
          <p:cNvSpPr txBox="1"/>
          <p:nvPr/>
        </p:nvSpPr>
        <p:spPr>
          <a:xfrm>
            <a:off x="304800" y="6172200"/>
            <a:ext cx="1066800" cy="381000"/>
          </a:xfrm>
          <a:prstGeom prst="rect">
            <a:avLst/>
          </a:prstGeom>
          <a:noFill/>
        </p:spPr>
        <p:txBody>
          <a:bodyPr wrap="square" rtlCol="0">
            <a:spAutoFit/>
          </a:bodyPr>
          <a:lstStyle/>
          <a:p>
            <a:r>
              <a:rPr lang="en-US" dirty="0" smtClean="0">
                <a:latin typeface="Symbol" pitchFamily="18" charset="2"/>
              </a:rPr>
              <a:t>e</a:t>
            </a:r>
            <a:r>
              <a:rPr lang="en-US" dirty="0" smtClean="0"/>
              <a:t>=0.2</a:t>
            </a:r>
            <a:endParaRPr 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7" name="Text Box 6"/>
          <p:cNvSpPr txBox="1">
            <a:spLocks noChangeArrowheads="1"/>
          </p:cNvSpPr>
          <p:nvPr/>
        </p:nvSpPr>
        <p:spPr bwMode="auto">
          <a:xfrm>
            <a:off x="228600" y="152400"/>
            <a:ext cx="6400800" cy="519113"/>
          </a:xfrm>
          <a:prstGeom prst="rect">
            <a:avLst/>
          </a:prstGeom>
          <a:noFill/>
          <a:ln w="9525">
            <a:noFill/>
            <a:miter lim="800000"/>
            <a:headEnd/>
            <a:tailEnd/>
          </a:ln>
        </p:spPr>
        <p:txBody>
          <a:bodyPr>
            <a:spAutoFit/>
          </a:bodyPr>
          <a:lstStyle/>
          <a:p>
            <a:pPr>
              <a:spcBef>
                <a:spcPct val="50000"/>
              </a:spcBef>
            </a:pPr>
            <a:r>
              <a:rPr lang="en-US" sz="2800" b="1">
                <a:solidFill>
                  <a:schemeClr val="accent2"/>
                </a:solidFill>
              </a:rPr>
              <a:t>Asymptotics of interaction energy</a:t>
            </a:r>
          </a:p>
        </p:txBody>
      </p:sp>
      <p:pic>
        <p:nvPicPr>
          <p:cNvPr id="15368" name="Picture 23" descr="EnergyInTwoStates.png"/>
          <p:cNvPicPr>
            <a:picLocks noChangeAspect="1"/>
          </p:cNvPicPr>
          <p:nvPr/>
        </p:nvPicPr>
        <p:blipFill>
          <a:blip r:embed="rId4" cstate="print"/>
          <a:srcRect/>
          <a:stretch>
            <a:fillRect/>
          </a:stretch>
        </p:blipFill>
        <p:spPr bwMode="auto">
          <a:xfrm>
            <a:off x="609600" y="647700"/>
            <a:ext cx="4343400" cy="3046413"/>
          </a:xfrm>
          <a:prstGeom prst="rect">
            <a:avLst/>
          </a:prstGeom>
          <a:noFill/>
          <a:ln w="9525">
            <a:noFill/>
            <a:miter lim="800000"/>
            <a:headEnd/>
            <a:tailEnd/>
          </a:ln>
        </p:spPr>
      </p:pic>
      <p:sp>
        <p:nvSpPr>
          <p:cNvPr id="6" name="Oval 5"/>
          <p:cNvSpPr/>
          <p:nvPr/>
        </p:nvSpPr>
        <p:spPr>
          <a:xfrm>
            <a:off x="3505200" y="2209800"/>
            <a:ext cx="914400" cy="685800"/>
          </a:xfrm>
          <a:prstGeom prst="ellipse">
            <a:avLst/>
          </a:prstGeom>
          <a:noFill/>
          <a:ln w="3175">
            <a:solidFill>
              <a:srgbClr val="FF0000"/>
            </a:solidFill>
            <a:prstDash val="dash"/>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p>
        </p:txBody>
      </p:sp>
      <p:graphicFrame>
        <p:nvGraphicFramePr>
          <p:cNvPr id="15362" name="Object 2"/>
          <p:cNvGraphicFramePr>
            <a:graphicFrameLocks noChangeAspect="1"/>
          </p:cNvGraphicFramePr>
          <p:nvPr/>
        </p:nvGraphicFramePr>
        <p:xfrm>
          <a:off x="381000" y="4135438"/>
          <a:ext cx="2684463" cy="512762"/>
        </p:xfrm>
        <a:graphic>
          <a:graphicData uri="http://schemas.openxmlformats.org/presentationml/2006/ole">
            <p:oleObj spid="_x0000_s439298" name="Equation" r:id="rId5" imgW="2730240" imgH="520560" progId="Equation.3">
              <p:embed/>
            </p:oleObj>
          </a:graphicData>
        </a:graphic>
      </p:graphicFrame>
      <p:pic>
        <p:nvPicPr>
          <p:cNvPr id="15370" name="Picture 43" descr="TorquevsPhiAphiB.jpg"/>
          <p:cNvPicPr>
            <a:picLocks noChangeAspect="1"/>
          </p:cNvPicPr>
          <p:nvPr/>
        </p:nvPicPr>
        <p:blipFill>
          <a:blip r:embed="rId6" cstate="print"/>
          <a:srcRect/>
          <a:stretch>
            <a:fillRect/>
          </a:stretch>
        </p:blipFill>
        <p:spPr bwMode="auto">
          <a:xfrm>
            <a:off x="5029200" y="609600"/>
            <a:ext cx="3829050" cy="2686050"/>
          </a:xfrm>
          <a:prstGeom prst="rect">
            <a:avLst/>
          </a:prstGeom>
          <a:noFill/>
          <a:ln w="9525">
            <a:noFill/>
            <a:miter lim="800000"/>
            <a:headEnd/>
            <a:tailEnd/>
          </a:ln>
        </p:spPr>
      </p:pic>
      <p:sp>
        <p:nvSpPr>
          <p:cNvPr id="15371" name="TextBox 7"/>
          <p:cNvSpPr txBox="1">
            <a:spLocks noChangeArrowheads="1"/>
          </p:cNvSpPr>
          <p:nvPr/>
        </p:nvSpPr>
        <p:spPr bwMode="auto">
          <a:xfrm>
            <a:off x="304800" y="3668713"/>
            <a:ext cx="3429000" cy="369887"/>
          </a:xfrm>
          <a:prstGeom prst="rect">
            <a:avLst/>
          </a:prstGeom>
          <a:noFill/>
          <a:ln w="9525">
            <a:noFill/>
            <a:miter lim="800000"/>
            <a:headEnd/>
            <a:tailEnd/>
          </a:ln>
        </p:spPr>
        <p:txBody>
          <a:bodyPr>
            <a:spAutoFit/>
          </a:bodyPr>
          <a:lstStyle/>
          <a:p>
            <a:r>
              <a:rPr lang="en-US"/>
              <a:t>Expansion in powers of 1/r</a:t>
            </a:r>
            <a:r>
              <a:rPr lang="en-US" baseline="-25000"/>
              <a:t>12 </a:t>
            </a:r>
            <a:r>
              <a:rPr lang="en-US"/>
              <a:t>: </a:t>
            </a:r>
          </a:p>
        </p:txBody>
      </p:sp>
      <p:graphicFrame>
        <p:nvGraphicFramePr>
          <p:cNvPr id="15363" name="Object 6"/>
          <p:cNvGraphicFramePr>
            <a:graphicFrameLocks noChangeAspect="1"/>
          </p:cNvGraphicFramePr>
          <p:nvPr/>
        </p:nvGraphicFramePr>
        <p:xfrm>
          <a:off x="381000" y="4876800"/>
          <a:ext cx="2768600" cy="533400"/>
        </p:xfrm>
        <a:graphic>
          <a:graphicData uri="http://schemas.openxmlformats.org/presentationml/2006/ole">
            <p:oleObj spid="_x0000_s439299" name="Equation" r:id="rId7" imgW="2705040" imgH="520560" progId="Equation.3">
              <p:embed/>
            </p:oleObj>
          </a:graphicData>
        </a:graphic>
      </p:graphicFrame>
      <p:sp>
        <p:nvSpPr>
          <p:cNvPr id="15372" name="TextBox 9"/>
          <p:cNvSpPr txBox="1">
            <a:spLocks noChangeArrowheads="1"/>
          </p:cNvSpPr>
          <p:nvPr/>
        </p:nvSpPr>
        <p:spPr bwMode="auto">
          <a:xfrm>
            <a:off x="304800" y="5715000"/>
            <a:ext cx="4953000" cy="369888"/>
          </a:xfrm>
          <a:prstGeom prst="rect">
            <a:avLst/>
          </a:prstGeom>
          <a:noFill/>
          <a:ln w="9525">
            <a:noFill/>
            <a:miter lim="800000"/>
            <a:headEnd/>
            <a:tailEnd/>
          </a:ln>
        </p:spPr>
        <p:txBody>
          <a:bodyPr>
            <a:spAutoFit/>
          </a:bodyPr>
          <a:lstStyle/>
          <a:p>
            <a:r>
              <a:rPr lang="en-US" dirty="0"/>
              <a:t>Torque decays faster (as 1/r</a:t>
            </a:r>
            <a:r>
              <a:rPr lang="en-US" baseline="30000" dirty="0"/>
              <a:t>6</a:t>
            </a:r>
            <a:r>
              <a:rPr lang="en-US" dirty="0"/>
              <a:t>) </a:t>
            </a:r>
            <a:r>
              <a:rPr lang="en-US" dirty="0" smtClean="0"/>
              <a:t>than </a:t>
            </a:r>
            <a:r>
              <a:rPr lang="en-US" dirty="0"/>
              <a:t>force (1/r</a:t>
            </a:r>
            <a:r>
              <a:rPr lang="en-US" baseline="30000" dirty="0"/>
              <a:t>5</a:t>
            </a:r>
            <a:r>
              <a:rPr lang="en-US" dirty="0"/>
              <a:t>)</a:t>
            </a:r>
          </a:p>
        </p:txBody>
      </p:sp>
      <p:sp>
        <p:nvSpPr>
          <p:cNvPr id="15373" name="TextBox 10"/>
          <p:cNvSpPr txBox="1">
            <a:spLocks noChangeArrowheads="1"/>
          </p:cNvSpPr>
          <p:nvPr/>
        </p:nvSpPr>
        <p:spPr bwMode="auto">
          <a:xfrm>
            <a:off x="304800" y="6172200"/>
            <a:ext cx="7239000" cy="369332"/>
          </a:xfrm>
          <a:prstGeom prst="rect">
            <a:avLst/>
          </a:prstGeom>
          <a:noFill/>
          <a:ln w="9525">
            <a:noFill/>
            <a:miter lim="800000"/>
            <a:headEnd/>
            <a:tailEnd/>
          </a:ln>
        </p:spPr>
        <p:txBody>
          <a:bodyPr>
            <a:spAutoFit/>
          </a:bodyPr>
          <a:lstStyle/>
          <a:p>
            <a:r>
              <a:rPr lang="en-US" dirty="0" smtClean="0"/>
              <a:t>Torque has strong aspect ratio (</a:t>
            </a:r>
            <a:r>
              <a:rPr lang="en-US" dirty="0" smtClean="0">
                <a:latin typeface="Symbol" pitchFamily="18" charset="2"/>
              </a:rPr>
              <a:t>L</a:t>
            </a:r>
            <a:r>
              <a:rPr lang="en-US" dirty="0" smtClean="0"/>
              <a:t>=L/D</a:t>
            </a:r>
            <a:r>
              <a:rPr lang="en-US" dirty="0"/>
              <a:t>) </a:t>
            </a:r>
            <a:r>
              <a:rPr lang="en-US" dirty="0" smtClean="0"/>
              <a:t>dependence</a:t>
            </a:r>
            <a:endParaRPr lang="en-US" dirty="0"/>
          </a:p>
        </p:txBody>
      </p:sp>
      <p:cxnSp>
        <p:nvCxnSpPr>
          <p:cNvPr id="13" name="Straight Arrow Connector 12"/>
          <p:cNvCxnSpPr/>
          <p:nvPr/>
        </p:nvCxnSpPr>
        <p:spPr>
          <a:xfrm rot="16200000" flipV="1">
            <a:off x="6248400" y="1600200"/>
            <a:ext cx="1447800" cy="3810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5375" name="TextBox 15"/>
          <p:cNvSpPr txBox="1">
            <a:spLocks noChangeArrowheads="1"/>
          </p:cNvSpPr>
          <p:nvPr/>
        </p:nvSpPr>
        <p:spPr bwMode="auto">
          <a:xfrm>
            <a:off x="6477000" y="1752600"/>
            <a:ext cx="609600" cy="369888"/>
          </a:xfrm>
          <a:prstGeom prst="rect">
            <a:avLst/>
          </a:prstGeom>
          <a:noFill/>
          <a:ln w="9525">
            <a:noFill/>
            <a:miter lim="800000"/>
            <a:headEnd/>
            <a:tailEnd/>
          </a:ln>
        </p:spPr>
        <p:txBody>
          <a:bodyPr>
            <a:spAutoFit/>
          </a:bodyPr>
          <a:lstStyle/>
          <a:p>
            <a:r>
              <a:rPr lang="en-US" dirty="0"/>
              <a:t>L/D</a:t>
            </a:r>
          </a:p>
        </p:txBody>
      </p:sp>
      <p:grpSp>
        <p:nvGrpSpPr>
          <p:cNvPr id="2" name="Group 17"/>
          <p:cNvGrpSpPr>
            <a:grpSpLocks/>
          </p:cNvGrpSpPr>
          <p:nvPr/>
        </p:nvGrpSpPr>
        <p:grpSpPr bwMode="auto">
          <a:xfrm>
            <a:off x="6477000" y="3733800"/>
            <a:ext cx="2286000" cy="708025"/>
            <a:chOff x="6248400" y="4191000"/>
            <a:chExt cx="2286000" cy="708025"/>
          </a:xfrm>
        </p:grpSpPr>
        <p:graphicFrame>
          <p:nvGraphicFramePr>
            <p:cNvPr id="15366" name="Object 7"/>
            <p:cNvGraphicFramePr>
              <a:graphicFrameLocks noChangeAspect="1"/>
            </p:cNvGraphicFramePr>
            <p:nvPr/>
          </p:nvGraphicFramePr>
          <p:xfrm>
            <a:off x="6248400" y="4191000"/>
            <a:ext cx="2149475" cy="708025"/>
          </p:xfrm>
          <a:graphic>
            <a:graphicData uri="http://schemas.openxmlformats.org/presentationml/2006/ole">
              <p:oleObj spid="_x0000_s439302" name="Equation" r:id="rId8" imgW="1193760" imgH="393480" progId="Equation.3">
                <p:embed/>
              </p:oleObj>
            </a:graphicData>
          </a:graphic>
        </p:graphicFrame>
        <p:sp>
          <p:nvSpPr>
            <p:cNvPr id="14" name="Oval 13"/>
            <p:cNvSpPr/>
            <p:nvPr/>
          </p:nvSpPr>
          <p:spPr>
            <a:xfrm>
              <a:off x="7620000" y="4191000"/>
              <a:ext cx="914400" cy="685800"/>
            </a:xfrm>
            <a:prstGeom prst="ellipse">
              <a:avLst/>
            </a:prstGeom>
            <a:noFill/>
            <a:ln w="3175">
              <a:solidFill>
                <a:srgbClr val="FF0000"/>
              </a:solidFill>
              <a:prstDash val="dash"/>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p>
          </p:txBody>
        </p:sp>
      </p:grpSp>
      <p:grpSp>
        <p:nvGrpSpPr>
          <p:cNvPr id="3" name="Group 17"/>
          <p:cNvGrpSpPr>
            <a:grpSpLocks/>
          </p:cNvGrpSpPr>
          <p:nvPr/>
        </p:nvGrpSpPr>
        <p:grpSpPr bwMode="auto">
          <a:xfrm>
            <a:off x="3048000" y="4114800"/>
            <a:ext cx="2579688" cy="1274763"/>
            <a:chOff x="3048000" y="4114800"/>
            <a:chExt cx="2579688" cy="1274763"/>
          </a:xfrm>
        </p:grpSpPr>
        <p:graphicFrame>
          <p:nvGraphicFramePr>
            <p:cNvPr id="15364" name="Object 15"/>
            <p:cNvGraphicFramePr>
              <a:graphicFrameLocks noChangeAspect="1"/>
            </p:cNvGraphicFramePr>
            <p:nvPr/>
          </p:nvGraphicFramePr>
          <p:xfrm>
            <a:off x="3048000" y="4114800"/>
            <a:ext cx="2509837" cy="512763"/>
          </p:xfrm>
          <a:graphic>
            <a:graphicData uri="http://schemas.openxmlformats.org/presentationml/2006/ole">
              <p:oleObj spid="_x0000_s439300" name="Equation" r:id="rId9" imgW="2552400" imgH="520560" progId="Equation.3">
                <p:embed/>
              </p:oleObj>
            </a:graphicData>
          </a:graphic>
        </p:graphicFrame>
        <p:graphicFrame>
          <p:nvGraphicFramePr>
            <p:cNvPr id="15365" name="Object 16"/>
            <p:cNvGraphicFramePr>
              <a:graphicFrameLocks noChangeAspect="1"/>
            </p:cNvGraphicFramePr>
            <p:nvPr/>
          </p:nvGraphicFramePr>
          <p:xfrm>
            <a:off x="3130550" y="4876800"/>
            <a:ext cx="2497138" cy="512763"/>
          </p:xfrm>
          <a:graphic>
            <a:graphicData uri="http://schemas.openxmlformats.org/presentationml/2006/ole">
              <p:oleObj spid="_x0000_s439301" name="Equation" r:id="rId10" imgW="2539800" imgH="520560" progId="Equation.3">
                <p:embed/>
              </p:oleObj>
            </a:graphicData>
          </a:graphic>
        </p:graphicFrame>
      </p:grpSp>
      <p:sp>
        <p:nvSpPr>
          <p:cNvPr id="16589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65895" name="Object 7"/>
          <p:cNvGraphicFramePr>
            <a:graphicFrameLocks noChangeAspect="1"/>
          </p:cNvGraphicFramePr>
          <p:nvPr/>
        </p:nvGraphicFramePr>
        <p:xfrm>
          <a:off x="6132513" y="5334000"/>
          <a:ext cx="2898775" cy="819150"/>
        </p:xfrm>
        <a:graphic>
          <a:graphicData uri="http://schemas.openxmlformats.org/presentationml/2006/ole">
            <p:oleObj spid="_x0000_s439303" name="Equation" r:id="rId11" imgW="2133360" imgH="609480" progId="Equation.DSMT4">
              <p:embed/>
            </p:oleObj>
          </a:graphicData>
        </a:graphic>
      </p:graphicFrame>
      <p:sp>
        <p:nvSpPr>
          <p:cNvPr id="165897" name="Rectangle 9"/>
          <p:cNvSpPr>
            <a:spLocks noChangeArrowheads="1"/>
          </p:cNvSpPr>
          <p:nvPr/>
        </p:nvSpPr>
        <p:spPr bwMode="auto">
          <a:xfrm>
            <a:off x="0" y="5143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Rectangle 13"/>
          <p:cNvSpPr>
            <a:spLocks noChangeArrowheads="1"/>
          </p:cNvSpPr>
          <p:nvPr/>
        </p:nvSpPr>
        <p:spPr bwMode="auto">
          <a:xfrm>
            <a:off x="304800" y="0"/>
            <a:ext cx="8229600" cy="685800"/>
          </a:xfrm>
          <a:prstGeom prst="rect">
            <a:avLst/>
          </a:prstGeom>
          <a:noFill/>
          <a:ln w="9525">
            <a:noFill/>
            <a:miter lim="800000"/>
            <a:headEnd/>
            <a:tailEnd/>
          </a:ln>
        </p:spPr>
        <p:txBody>
          <a:bodyPr/>
          <a:lstStyle/>
          <a:p>
            <a:pPr algn="ctr"/>
            <a:r>
              <a:rPr lang="en-US" sz="3200">
                <a:solidFill>
                  <a:schemeClr val="bg1"/>
                </a:solidFill>
              </a:rPr>
              <a:t>Anisotropic pair potential</a:t>
            </a:r>
          </a:p>
        </p:txBody>
      </p:sp>
      <p:sp>
        <p:nvSpPr>
          <p:cNvPr id="4103" name="Rectangle 18"/>
          <p:cNvSpPr>
            <a:spLocks noChangeArrowheads="1"/>
          </p:cNvSpPr>
          <p:nvPr/>
        </p:nvSpPr>
        <p:spPr bwMode="auto">
          <a:xfrm>
            <a:off x="704850" y="1228725"/>
            <a:ext cx="304800" cy="457200"/>
          </a:xfrm>
          <a:prstGeom prst="rect">
            <a:avLst/>
          </a:prstGeom>
          <a:solidFill>
            <a:schemeClr val="bg1"/>
          </a:solidFill>
          <a:ln w="9525">
            <a:noFill/>
            <a:miter lim="800000"/>
            <a:headEnd/>
            <a:tailEnd/>
          </a:ln>
        </p:spPr>
        <p:txBody>
          <a:bodyPr wrap="none" anchor="ctr"/>
          <a:lstStyle/>
          <a:p>
            <a:endParaRPr lang="en-US"/>
          </a:p>
        </p:txBody>
      </p:sp>
      <p:sp>
        <p:nvSpPr>
          <p:cNvPr id="4116" name="Text Box 60"/>
          <p:cNvSpPr txBox="1">
            <a:spLocks noChangeArrowheads="1"/>
          </p:cNvSpPr>
          <p:nvPr/>
        </p:nvSpPr>
        <p:spPr bwMode="auto">
          <a:xfrm>
            <a:off x="6421438" y="6399213"/>
            <a:ext cx="2684462" cy="336550"/>
          </a:xfrm>
          <a:prstGeom prst="rect">
            <a:avLst/>
          </a:prstGeom>
          <a:noFill/>
          <a:ln w="9525">
            <a:noFill/>
            <a:miter lim="800000"/>
            <a:headEnd/>
            <a:tailEnd/>
          </a:ln>
        </p:spPr>
        <p:txBody>
          <a:bodyPr>
            <a:spAutoFit/>
          </a:bodyPr>
          <a:lstStyle/>
          <a:p>
            <a:pPr>
              <a:spcBef>
                <a:spcPct val="50000"/>
              </a:spcBef>
            </a:pPr>
            <a:r>
              <a:rPr lang="en-US" sz="1600" i="1" dirty="0"/>
              <a:t>(Langmuir </a:t>
            </a:r>
            <a:r>
              <a:rPr lang="en-US" sz="1600" i="1" dirty="0" smtClean="0"/>
              <a:t>2010)</a:t>
            </a:r>
            <a:endParaRPr lang="en-US" sz="1600" i="1" dirty="0"/>
          </a:p>
        </p:txBody>
      </p:sp>
      <p:graphicFrame>
        <p:nvGraphicFramePr>
          <p:cNvPr id="32" name="Object 14"/>
          <p:cNvGraphicFramePr>
            <a:graphicFrameLocks noGrp="1" noChangeAspect="1"/>
          </p:cNvGraphicFramePr>
          <p:nvPr>
            <p:ph/>
          </p:nvPr>
        </p:nvGraphicFramePr>
        <p:xfrm>
          <a:off x="1852613" y="1130300"/>
          <a:ext cx="5862637" cy="4289425"/>
        </p:xfrm>
        <a:graphic>
          <a:graphicData uri="http://schemas.openxmlformats.org/presentationml/2006/ole">
            <p:oleObj spid="_x0000_s329730" name="Document" r:id="rId3" imgW="2971800" imgH="5586984" progId="Word.Document.8">
              <p:embed/>
            </p:oleObj>
          </a:graphicData>
        </a:graphic>
      </p:graphicFrame>
      <p:sp>
        <p:nvSpPr>
          <p:cNvPr id="33" name="Rectangle 27"/>
          <p:cNvSpPr>
            <a:spLocks noChangeArrowheads="1"/>
          </p:cNvSpPr>
          <p:nvPr/>
        </p:nvSpPr>
        <p:spPr bwMode="auto">
          <a:xfrm>
            <a:off x="5065713" y="2247900"/>
            <a:ext cx="174625" cy="71438"/>
          </a:xfrm>
          <a:prstGeom prst="rect">
            <a:avLst/>
          </a:prstGeom>
          <a:solidFill>
            <a:schemeClr val="tx2"/>
          </a:solidFill>
          <a:ln w="9525">
            <a:solidFill>
              <a:schemeClr val="tx1"/>
            </a:solidFill>
            <a:miter lim="800000"/>
            <a:headEnd/>
            <a:tailEnd/>
          </a:ln>
        </p:spPr>
        <p:txBody>
          <a:bodyPr wrap="none" anchor="ctr"/>
          <a:lstStyle/>
          <a:p>
            <a:endParaRPr lang="en-US"/>
          </a:p>
        </p:txBody>
      </p:sp>
      <p:sp>
        <p:nvSpPr>
          <p:cNvPr id="34" name="Oval 28"/>
          <p:cNvSpPr>
            <a:spLocks noChangeArrowheads="1"/>
          </p:cNvSpPr>
          <p:nvPr/>
        </p:nvSpPr>
        <p:spPr bwMode="auto">
          <a:xfrm>
            <a:off x="5021263" y="2203450"/>
            <a:ext cx="276225" cy="146050"/>
          </a:xfrm>
          <a:prstGeom prst="ellipse">
            <a:avLst/>
          </a:prstGeom>
          <a:noFill/>
          <a:ln w="9525">
            <a:solidFill>
              <a:srgbClr val="C40815"/>
            </a:solidFill>
            <a:round/>
            <a:headEnd/>
            <a:tailEnd/>
          </a:ln>
        </p:spPr>
        <p:txBody>
          <a:bodyPr wrap="none" anchor="ctr"/>
          <a:lstStyle/>
          <a:p>
            <a:endParaRPr lang="en-US"/>
          </a:p>
        </p:txBody>
      </p:sp>
      <p:sp>
        <p:nvSpPr>
          <p:cNvPr id="35" name="Text Box 15"/>
          <p:cNvSpPr txBox="1">
            <a:spLocks noChangeArrowheads="1"/>
          </p:cNvSpPr>
          <p:nvPr/>
        </p:nvSpPr>
        <p:spPr bwMode="auto">
          <a:xfrm>
            <a:off x="1752600" y="5762625"/>
            <a:ext cx="6096000" cy="427038"/>
          </a:xfrm>
          <a:prstGeom prst="rect">
            <a:avLst/>
          </a:prstGeom>
          <a:noFill/>
          <a:ln w="9525">
            <a:noFill/>
            <a:miter lim="800000"/>
            <a:headEnd/>
            <a:tailEnd/>
          </a:ln>
        </p:spPr>
        <p:txBody>
          <a:bodyPr>
            <a:spAutoFit/>
          </a:bodyPr>
          <a:lstStyle/>
          <a:p>
            <a:pPr algn="ctr">
              <a:spcBef>
                <a:spcPct val="50000"/>
              </a:spcBef>
            </a:pPr>
            <a:r>
              <a:rPr lang="en-US" sz="2200" dirty="0">
                <a:solidFill>
                  <a:schemeClr val="accent2"/>
                </a:solidFill>
              </a:rPr>
              <a:t>End-to-end favored </a:t>
            </a:r>
            <a:r>
              <a:rPr lang="en-US" sz="2200" dirty="0" smtClean="0">
                <a:solidFill>
                  <a:schemeClr val="accent2"/>
                </a:solidFill>
              </a:rPr>
              <a:t>until tip-to-tip </a:t>
            </a:r>
            <a:r>
              <a:rPr lang="en-US" sz="2200" dirty="0">
                <a:solidFill>
                  <a:schemeClr val="accent2"/>
                </a:solidFill>
              </a:rPr>
              <a:t>contact</a:t>
            </a:r>
          </a:p>
        </p:txBody>
      </p:sp>
      <p:sp>
        <p:nvSpPr>
          <p:cNvPr id="36" name="Oval 29"/>
          <p:cNvSpPr>
            <a:spLocks noChangeArrowheads="1"/>
          </p:cNvSpPr>
          <p:nvPr/>
        </p:nvSpPr>
        <p:spPr bwMode="auto">
          <a:xfrm>
            <a:off x="5302250" y="2212975"/>
            <a:ext cx="276225" cy="146050"/>
          </a:xfrm>
          <a:prstGeom prst="ellipse">
            <a:avLst/>
          </a:prstGeom>
          <a:noFill/>
          <a:ln w="9525">
            <a:solidFill>
              <a:srgbClr val="C40815"/>
            </a:solidFill>
            <a:round/>
            <a:headEnd/>
            <a:tailEnd/>
          </a:ln>
        </p:spPr>
        <p:txBody>
          <a:bodyPr wrap="none" anchor="ctr"/>
          <a:lstStyle/>
          <a:p>
            <a:endParaRPr lang="en-US"/>
          </a:p>
        </p:txBody>
      </p:sp>
      <p:sp>
        <p:nvSpPr>
          <p:cNvPr id="37" name="Rectangle 31"/>
          <p:cNvSpPr>
            <a:spLocks noChangeArrowheads="1"/>
          </p:cNvSpPr>
          <p:nvPr/>
        </p:nvSpPr>
        <p:spPr bwMode="auto">
          <a:xfrm>
            <a:off x="5346700" y="2257425"/>
            <a:ext cx="174625" cy="71438"/>
          </a:xfrm>
          <a:prstGeom prst="rect">
            <a:avLst/>
          </a:prstGeom>
          <a:solidFill>
            <a:schemeClr val="tx2"/>
          </a:solidFill>
          <a:ln w="9525">
            <a:solidFill>
              <a:schemeClr val="tx1"/>
            </a:solidFill>
            <a:miter lim="800000"/>
            <a:headEnd/>
            <a:tailEnd/>
          </a:ln>
        </p:spPr>
        <p:txBody>
          <a:bodyPr wrap="none" anchor="ctr"/>
          <a:lstStyle/>
          <a:p>
            <a:endParaRPr lang="en-US"/>
          </a:p>
        </p:txBody>
      </p:sp>
      <p:sp>
        <p:nvSpPr>
          <p:cNvPr id="38" name="Line 32"/>
          <p:cNvSpPr>
            <a:spLocks noChangeShapeType="1"/>
          </p:cNvSpPr>
          <p:nvPr/>
        </p:nvSpPr>
        <p:spPr bwMode="auto">
          <a:xfrm>
            <a:off x="5291138" y="2433638"/>
            <a:ext cx="0" cy="438150"/>
          </a:xfrm>
          <a:prstGeom prst="line">
            <a:avLst/>
          </a:prstGeom>
          <a:noFill/>
          <a:ln w="50800">
            <a:solidFill>
              <a:schemeClr val="folHlink"/>
            </a:solidFill>
            <a:round/>
            <a:headEnd/>
            <a:tailEnd type="arrow" w="med" len="med"/>
          </a:ln>
        </p:spPr>
        <p:txBody>
          <a:bodyPr/>
          <a:lstStyle/>
          <a:p>
            <a:endParaRPr lang="en-US"/>
          </a:p>
        </p:txBody>
      </p:sp>
      <p:sp>
        <p:nvSpPr>
          <p:cNvPr id="39" name="Text Box 33"/>
          <p:cNvSpPr txBox="1">
            <a:spLocks noChangeArrowheads="1"/>
          </p:cNvSpPr>
          <p:nvPr/>
        </p:nvSpPr>
        <p:spPr bwMode="auto">
          <a:xfrm>
            <a:off x="3586163" y="1731963"/>
            <a:ext cx="3429000" cy="396875"/>
          </a:xfrm>
          <a:prstGeom prst="rect">
            <a:avLst/>
          </a:prstGeom>
          <a:noFill/>
          <a:ln w="9525">
            <a:noFill/>
            <a:miter lim="800000"/>
            <a:headEnd/>
            <a:tailEnd/>
          </a:ln>
        </p:spPr>
        <p:txBody>
          <a:bodyPr>
            <a:spAutoFit/>
          </a:bodyPr>
          <a:lstStyle/>
          <a:p>
            <a:pPr algn="ctr">
              <a:spcBef>
                <a:spcPct val="50000"/>
              </a:spcBef>
            </a:pPr>
            <a:r>
              <a:rPr lang="en-US" sz="2000">
                <a:solidFill>
                  <a:schemeClr val="folHlink"/>
                </a:solidFill>
              </a:rPr>
              <a:t>Tip contact</a:t>
            </a:r>
          </a:p>
        </p:txBody>
      </p:sp>
      <p:sp>
        <p:nvSpPr>
          <p:cNvPr id="40" name="Line 34"/>
          <p:cNvSpPr>
            <a:spLocks noChangeShapeType="1"/>
          </p:cNvSpPr>
          <p:nvPr/>
        </p:nvSpPr>
        <p:spPr bwMode="auto">
          <a:xfrm flipV="1">
            <a:off x="6546850" y="987425"/>
            <a:ext cx="565150" cy="0"/>
          </a:xfrm>
          <a:prstGeom prst="line">
            <a:avLst/>
          </a:prstGeom>
          <a:noFill/>
          <a:ln w="9525">
            <a:solidFill>
              <a:schemeClr val="tx1"/>
            </a:solidFill>
            <a:round/>
            <a:headEnd/>
            <a:tailEnd type="triangle" w="med" len="med"/>
          </a:ln>
        </p:spPr>
        <p:txBody>
          <a:bodyPr/>
          <a:lstStyle/>
          <a:p>
            <a:endParaRPr lang="en-US"/>
          </a:p>
        </p:txBody>
      </p:sp>
      <p:sp>
        <p:nvSpPr>
          <p:cNvPr id="41" name="Line 35"/>
          <p:cNvSpPr>
            <a:spLocks noChangeShapeType="1"/>
          </p:cNvSpPr>
          <p:nvPr/>
        </p:nvSpPr>
        <p:spPr bwMode="auto">
          <a:xfrm flipH="1" flipV="1">
            <a:off x="3365500" y="996950"/>
            <a:ext cx="725488" cy="0"/>
          </a:xfrm>
          <a:prstGeom prst="line">
            <a:avLst/>
          </a:prstGeom>
          <a:noFill/>
          <a:ln w="9525">
            <a:solidFill>
              <a:schemeClr val="tx1"/>
            </a:solidFill>
            <a:round/>
            <a:headEnd/>
            <a:tailEnd type="triangle" w="med" len="med"/>
          </a:ln>
        </p:spPr>
        <p:txBody>
          <a:bodyPr/>
          <a:lstStyle/>
          <a:p>
            <a:endParaRPr lang="en-US"/>
          </a:p>
        </p:txBody>
      </p:sp>
      <p:sp>
        <p:nvSpPr>
          <p:cNvPr id="42" name="Text Box 36"/>
          <p:cNvSpPr txBox="1">
            <a:spLocks noChangeArrowheads="1"/>
          </p:cNvSpPr>
          <p:nvPr/>
        </p:nvSpPr>
        <p:spPr bwMode="auto">
          <a:xfrm>
            <a:off x="3873500" y="757238"/>
            <a:ext cx="1146175" cy="517525"/>
          </a:xfrm>
          <a:prstGeom prst="rect">
            <a:avLst/>
          </a:prstGeom>
          <a:noFill/>
          <a:ln w="9525">
            <a:noFill/>
            <a:miter lim="800000"/>
            <a:headEnd/>
            <a:tailEnd/>
          </a:ln>
        </p:spPr>
        <p:txBody>
          <a:bodyPr>
            <a:spAutoFit/>
          </a:bodyPr>
          <a:lstStyle/>
          <a:p>
            <a:pPr algn="ctr">
              <a:spcBef>
                <a:spcPct val="50000"/>
              </a:spcBef>
            </a:pPr>
            <a:r>
              <a:rPr lang="en-US" sz="1400"/>
              <a:t>after contact</a:t>
            </a:r>
          </a:p>
        </p:txBody>
      </p:sp>
      <p:sp>
        <p:nvSpPr>
          <p:cNvPr id="43" name="Text Box 41"/>
          <p:cNvSpPr txBox="1">
            <a:spLocks noChangeArrowheads="1"/>
          </p:cNvSpPr>
          <p:nvPr/>
        </p:nvSpPr>
        <p:spPr bwMode="auto">
          <a:xfrm>
            <a:off x="2882900" y="835025"/>
            <a:ext cx="184150" cy="366713"/>
          </a:xfrm>
          <a:prstGeom prst="rect">
            <a:avLst/>
          </a:prstGeom>
          <a:noFill/>
          <a:ln w="9525">
            <a:noFill/>
            <a:miter lim="800000"/>
            <a:headEnd/>
            <a:tailEnd/>
          </a:ln>
        </p:spPr>
        <p:txBody>
          <a:bodyPr wrap="none">
            <a:spAutoFit/>
          </a:bodyPr>
          <a:lstStyle/>
          <a:p>
            <a:endParaRPr lang="en-US"/>
          </a:p>
        </p:txBody>
      </p:sp>
      <p:sp>
        <p:nvSpPr>
          <p:cNvPr id="44" name="Text Box 42"/>
          <p:cNvSpPr txBox="1">
            <a:spLocks noChangeArrowheads="1"/>
          </p:cNvSpPr>
          <p:nvPr/>
        </p:nvSpPr>
        <p:spPr bwMode="auto">
          <a:xfrm>
            <a:off x="5540375" y="738188"/>
            <a:ext cx="1146175" cy="517525"/>
          </a:xfrm>
          <a:prstGeom prst="rect">
            <a:avLst/>
          </a:prstGeom>
          <a:noFill/>
          <a:ln w="9525">
            <a:noFill/>
            <a:miter lim="800000"/>
            <a:headEnd/>
            <a:tailEnd/>
          </a:ln>
        </p:spPr>
        <p:txBody>
          <a:bodyPr>
            <a:spAutoFit/>
          </a:bodyPr>
          <a:lstStyle/>
          <a:p>
            <a:pPr algn="ctr">
              <a:spcBef>
                <a:spcPct val="50000"/>
              </a:spcBef>
            </a:pPr>
            <a:r>
              <a:rPr lang="en-US" sz="1400"/>
              <a:t>before contact</a:t>
            </a:r>
          </a:p>
        </p:txBody>
      </p:sp>
      <p:sp>
        <p:nvSpPr>
          <p:cNvPr id="45" name="Line 43"/>
          <p:cNvSpPr>
            <a:spLocks noChangeShapeType="1"/>
          </p:cNvSpPr>
          <p:nvPr/>
        </p:nvSpPr>
        <p:spPr bwMode="auto">
          <a:xfrm>
            <a:off x="5676900" y="3371850"/>
            <a:ext cx="15875" cy="290513"/>
          </a:xfrm>
          <a:prstGeom prst="line">
            <a:avLst/>
          </a:prstGeom>
          <a:noFill/>
          <a:ln w="9525">
            <a:solidFill>
              <a:schemeClr val="tx1"/>
            </a:solidFill>
            <a:round/>
            <a:headEnd type="triangle" w="med" len="med"/>
            <a:tailEnd type="triangle" w="med" len="med"/>
          </a:ln>
        </p:spPr>
        <p:txBody>
          <a:bodyPr/>
          <a:lstStyle/>
          <a:p>
            <a:endParaRPr lang="en-US"/>
          </a:p>
        </p:txBody>
      </p:sp>
      <p:sp>
        <p:nvSpPr>
          <p:cNvPr id="46" name="Line 49"/>
          <p:cNvSpPr>
            <a:spLocks noChangeShapeType="1"/>
          </p:cNvSpPr>
          <p:nvPr/>
        </p:nvSpPr>
        <p:spPr bwMode="auto">
          <a:xfrm flipV="1">
            <a:off x="1406525" y="3702050"/>
            <a:ext cx="784225" cy="319088"/>
          </a:xfrm>
          <a:prstGeom prst="line">
            <a:avLst/>
          </a:prstGeom>
          <a:noFill/>
          <a:ln w="9525">
            <a:solidFill>
              <a:schemeClr val="tx1"/>
            </a:solidFill>
            <a:round/>
            <a:headEnd/>
            <a:tailEnd type="triangle" w="med" len="med"/>
          </a:ln>
        </p:spPr>
        <p:txBody>
          <a:bodyPr/>
          <a:lstStyle/>
          <a:p>
            <a:endParaRPr lang="en-US"/>
          </a:p>
        </p:txBody>
      </p:sp>
      <p:grpSp>
        <p:nvGrpSpPr>
          <p:cNvPr id="2" name="Group 59"/>
          <p:cNvGrpSpPr>
            <a:grpSpLocks/>
          </p:cNvGrpSpPr>
          <p:nvPr/>
        </p:nvGrpSpPr>
        <p:grpSpPr bwMode="auto">
          <a:xfrm>
            <a:off x="6351588" y="2046288"/>
            <a:ext cx="2516187" cy="3478212"/>
            <a:chOff x="4001" y="1289"/>
            <a:chExt cx="1585" cy="2191"/>
          </a:xfrm>
        </p:grpSpPr>
        <p:sp>
          <p:nvSpPr>
            <p:cNvPr id="48" name="AutoShape 46"/>
            <p:cNvSpPr>
              <a:spLocks noChangeArrowheads="1"/>
            </p:cNvSpPr>
            <p:nvPr/>
          </p:nvSpPr>
          <p:spPr bwMode="auto">
            <a:xfrm>
              <a:off x="4041" y="1289"/>
              <a:ext cx="997" cy="553"/>
            </a:xfrm>
            <a:prstGeom prst="wedgeRectCallout">
              <a:avLst>
                <a:gd name="adj1" fmla="val -93329"/>
                <a:gd name="adj2" fmla="val 115463"/>
              </a:avLst>
            </a:prstGeom>
            <a:solidFill>
              <a:schemeClr val="bg1"/>
            </a:solidFill>
            <a:ln w="9525">
              <a:solidFill>
                <a:schemeClr val="tx1"/>
              </a:solidFill>
              <a:miter lim="800000"/>
              <a:headEnd/>
              <a:tailEnd/>
            </a:ln>
          </p:spPr>
          <p:txBody>
            <a:bodyPr/>
            <a:lstStyle/>
            <a:p>
              <a:pPr algn="ctr"/>
              <a:endParaRPr lang="en-US"/>
            </a:p>
          </p:txBody>
        </p:sp>
        <p:sp>
          <p:nvSpPr>
            <p:cNvPr id="49" name="Text Box 47"/>
            <p:cNvSpPr txBox="1">
              <a:spLocks noChangeArrowheads="1"/>
            </p:cNvSpPr>
            <p:nvPr/>
          </p:nvSpPr>
          <p:spPr bwMode="auto">
            <a:xfrm>
              <a:off x="4187" y="1417"/>
              <a:ext cx="759" cy="250"/>
            </a:xfrm>
            <a:prstGeom prst="rect">
              <a:avLst/>
            </a:prstGeom>
            <a:noFill/>
            <a:ln w="9525">
              <a:noFill/>
              <a:miter lim="800000"/>
              <a:headEnd/>
              <a:tailEnd/>
            </a:ln>
          </p:spPr>
          <p:txBody>
            <a:bodyPr>
              <a:spAutoFit/>
            </a:bodyPr>
            <a:lstStyle/>
            <a:p>
              <a:pPr>
                <a:spcBef>
                  <a:spcPct val="50000"/>
                </a:spcBef>
              </a:pPr>
              <a:r>
                <a:rPr lang="en-US" sz="2000" dirty="0"/>
                <a:t>10</a:t>
              </a:r>
              <a:r>
                <a:rPr lang="en-US" sz="2000" baseline="30000" dirty="0"/>
                <a:t>4 </a:t>
              </a:r>
              <a:r>
                <a:rPr lang="en-US" sz="2000" dirty="0" err="1"/>
                <a:t>kT</a:t>
              </a:r>
              <a:r>
                <a:rPr lang="en-US" sz="2000" dirty="0"/>
                <a:t> </a:t>
              </a:r>
            </a:p>
          </p:txBody>
        </p:sp>
        <p:pic>
          <p:nvPicPr>
            <p:cNvPr id="50" name="Picture 53" descr="PictureEqn2"/>
            <p:cNvPicPr>
              <a:picLocks noChangeAspect="1" noChangeArrowheads="1"/>
            </p:cNvPicPr>
            <p:nvPr/>
          </p:nvPicPr>
          <p:blipFill>
            <a:blip r:embed="rId4" cstate="print"/>
            <a:srcRect/>
            <a:stretch>
              <a:fillRect/>
            </a:stretch>
          </p:blipFill>
          <p:spPr bwMode="auto">
            <a:xfrm>
              <a:off x="4001" y="3163"/>
              <a:ext cx="1585" cy="317"/>
            </a:xfrm>
            <a:prstGeom prst="rect">
              <a:avLst/>
            </a:prstGeom>
            <a:solidFill>
              <a:schemeClr val="bg1"/>
            </a:solidFill>
            <a:ln w="9525">
              <a:solidFill>
                <a:schemeClr val="tx1"/>
              </a:solidFill>
              <a:miter lim="800000"/>
              <a:headEnd/>
              <a:tailEnd/>
            </a:ln>
          </p:spPr>
        </p:pic>
      </p:grpSp>
      <p:grpSp>
        <p:nvGrpSpPr>
          <p:cNvPr id="3" name="Group 66"/>
          <p:cNvGrpSpPr>
            <a:grpSpLocks/>
          </p:cNvGrpSpPr>
          <p:nvPr/>
        </p:nvGrpSpPr>
        <p:grpSpPr bwMode="auto">
          <a:xfrm>
            <a:off x="3581400" y="2362200"/>
            <a:ext cx="457200" cy="304800"/>
            <a:chOff x="4038600" y="2362200"/>
            <a:chExt cx="820738" cy="387352"/>
          </a:xfrm>
        </p:grpSpPr>
        <p:sp>
          <p:nvSpPr>
            <p:cNvPr id="52" name="Oval 51"/>
            <p:cNvSpPr/>
            <p:nvPr/>
          </p:nvSpPr>
          <p:spPr bwMode="auto">
            <a:xfrm>
              <a:off x="4038600" y="2362200"/>
              <a:ext cx="820738" cy="1818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3" name="Oval 52"/>
            <p:cNvSpPr/>
            <p:nvPr/>
          </p:nvSpPr>
          <p:spPr bwMode="auto">
            <a:xfrm>
              <a:off x="4038600" y="2567732"/>
              <a:ext cx="820738" cy="1818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4" name="Group 12"/>
          <p:cNvGrpSpPr>
            <a:grpSpLocks/>
          </p:cNvGrpSpPr>
          <p:nvPr/>
        </p:nvGrpSpPr>
        <p:grpSpPr bwMode="auto">
          <a:xfrm>
            <a:off x="5943600" y="1752600"/>
            <a:ext cx="914400" cy="152400"/>
            <a:chOff x="533399" y="5988051"/>
            <a:chExt cx="2374901" cy="290513"/>
          </a:xfrm>
        </p:grpSpPr>
        <p:sp>
          <p:nvSpPr>
            <p:cNvPr id="55" name="Oval 54"/>
            <p:cNvSpPr/>
            <p:nvPr/>
          </p:nvSpPr>
          <p:spPr bwMode="auto">
            <a:xfrm>
              <a:off x="1764142" y="5988051"/>
              <a:ext cx="1144158" cy="2905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6" name="Oval 55"/>
            <p:cNvSpPr/>
            <p:nvPr/>
          </p:nvSpPr>
          <p:spPr bwMode="auto">
            <a:xfrm>
              <a:off x="533399" y="5988051"/>
              <a:ext cx="1144158" cy="2905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7" name="Straight Arrow Connector 56"/>
            <p:cNvCxnSpPr/>
            <p:nvPr/>
          </p:nvCxnSpPr>
          <p:spPr bwMode="auto">
            <a:xfrm rot="10800000">
              <a:off x="1034355" y="6133308"/>
              <a:ext cx="1369898" cy="0"/>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3124200" cy="2923877"/>
          </a:xfrm>
          <a:prstGeom prst="rect">
            <a:avLst/>
          </a:prstGeom>
        </p:spPr>
        <p:txBody>
          <a:bodyPr wrap="square">
            <a:spAutoFit/>
          </a:bodyPr>
          <a:lstStyle/>
          <a:p>
            <a:r>
              <a:rPr lang="en-US" sz="1600" b="1" dirty="0" smtClean="0"/>
              <a:t>Particles at free-surfaces</a:t>
            </a:r>
          </a:p>
          <a:p>
            <a:pPr>
              <a:buFont typeface="Arial" pitchFamily="34" charset="0"/>
              <a:buChar char="•"/>
            </a:pPr>
            <a:r>
              <a:rPr lang="en-US" sz="1400" dirty="0" smtClean="0"/>
              <a:t>  Particle-stabilized emulsions</a:t>
            </a:r>
          </a:p>
          <a:p>
            <a:r>
              <a:rPr lang="en-US" sz="1400" dirty="0" smtClean="0">
                <a:cs typeface="Arial" pitchFamily="34" charset="0"/>
              </a:rPr>
              <a:t>    </a:t>
            </a:r>
            <a:r>
              <a:rPr lang="en-US" sz="1400" dirty="0" err="1" smtClean="0">
                <a:cs typeface="Arial" pitchFamily="34" charset="0"/>
              </a:rPr>
              <a:t>Ramsden</a:t>
            </a:r>
            <a:r>
              <a:rPr lang="en-US" sz="1400" dirty="0" smtClean="0">
                <a:cs typeface="Arial" pitchFamily="34" charset="0"/>
              </a:rPr>
              <a:t> (1904); Pickering (1907)</a:t>
            </a:r>
          </a:p>
          <a:p>
            <a:pPr>
              <a:buFont typeface="Arial" pitchFamily="34" charset="0"/>
              <a:buChar char="•"/>
            </a:pPr>
            <a:r>
              <a:rPr lang="en-US" sz="1400" dirty="0" smtClean="0"/>
              <a:t> Bubbles </a:t>
            </a:r>
            <a:endParaRPr lang="en-US" sz="1400" dirty="0" smtClean="0"/>
          </a:p>
          <a:p>
            <a:r>
              <a:rPr lang="en-US" sz="1400" dirty="0" smtClean="0"/>
              <a:t> </a:t>
            </a:r>
            <a:r>
              <a:rPr lang="en-US" sz="1400" dirty="0" smtClean="0"/>
              <a:t>Nicolson </a:t>
            </a:r>
            <a:r>
              <a:rPr lang="en-US" sz="1400" dirty="0" smtClean="0"/>
              <a:t>Proc </a:t>
            </a:r>
            <a:r>
              <a:rPr lang="en-US" sz="1400" dirty="0" err="1" smtClean="0"/>
              <a:t>Camb</a:t>
            </a:r>
            <a:r>
              <a:rPr lang="en-US" sz="1400" dirty="0" smtClean="0"/>
              <a:t> Phil Soc 45 (</a:t>
            </a:r>
            <a:r>
              <a:rPr lang="en-US" sz="1400" dirty="0" smtClean="0"/>
              <a:t>1949)</a:t>
            </a:r>
            <a:endParaRPr lang="en-US" sz="1400" dirty="0" smtClean="0">
              <a:cs typeface="Arial" pitchFamily="34" charset="0"/>
            </a:endParaRPr>
          </a:p>
          <a:p>
            <a:pPr>
              <a:buFont typeface="Arial" pitchFamily="34" charset="0"/>
              <a:buChar char="•"/>
            </a:pPr>
            <a:r>
              <a:rPr lang="en-US" sz="1400" dirty="0" smtClean="0">
                <a:cs typeface="Arial" pitchFamily="34" charset="0"/>
              </a:rPr>
              <a:t> Current interest using </a:t>
            </a:r>
            <a:r>
              <a:rPr lang="en-US" sz="1400" dirty="0" err="1" smtClean="0">
                <a:cs typeface="Arial" pitchFamily="34" charset="0"/>
              </a:rPr>
              <a:t>microparticles</a:t>
            </a:r>
            <a:r>
              <a:rPr lang="en-US" sz="1400" dirty="0" smtClean="0">
                <a:cs typeface="Arial" pitchFamily="34" charset="0"/>
              </a:rPr>
              <a:t>:      </a:t>
            </a:r>
          </a:p>
          <a:p>
            <a:r>
              <a:rPr lang="en-US" sz="1400" dirty="0" smtClean="0">
                <a:cs typeface="Arial" pitchFamily="34" charset="0"/>
              </a:rPr>
              <a:t>   BINKS Special edition  PCCP 2008</a:t>
            </a:r>
          </a:p>
          <a:p>
            <a:endParaRPr lang="en-US" sz="1400" dirty="0" smtClean="0">
              <a:cs typeface="Arial" pitchFamily="34" charset="0"/>
            </a:endParaRPr>
          </a:p>
          <a:p>
            <a:pPr>
              <a:buFont typeface="Arial" pitchFamily="34" charset="0"/>
              <a:buChar char="•"/>
            </a:pPr>
            <a:r>
              <a:rPr lang="en-US" sz="1400" dirty="0" smtClean="0">
                <a:cs typeface="Arial" pitchFamily="34" charset="0"/>
              </a:rPr>
              <a:t> Froth flotation</a:t>
            </a:r>
          </a:p>
          <a:p>
            <a:pPr>
              <a:buFont typeface="Arial" charset="0"/>
              <a:buNone/>
            </a:pPr>
            <a:r>
              <a:rPr lang="en-US" sz="1400" dirty="0" smtClean="0"/>
              <a:t>   Gifford and L. E. </a:t>
            </a:r>
            <a:r>
              <a:rPr lang="en-US" sz="1400" dirty="0" err="1" smtClean="0"/>
              <a:t>Scriven</a:t>
            </a:r>
            <a:r>
              <a:rPr lang="en-US" sz="1400" dirty="0" smtClean="0"/>
              <a:t>  (1971)</a:t>
            </a:r>
          </a:p>
          <a:p>
            <a:pPr>
              <a:buFont typeface="Arial" charset="0"/>
              <a:buNone/>
            </a:pPr>
            <a:r>
              <a:rPr lang="en-US" sz="1400" dirty="0" smtClean="0"/>
              <a:t>   Chan et al (1981)</a:t>
            </a:r>
          </a:p>
          <a:p>
            <a:pPr marL="342900" indent="-342900" eaLnBrk="0" hangingPunct="0">
              <a:spcBef>
                <a:spcPts val="0"/>
              </a:spcBef>
              <a:defRPr/>
            </a:pPr>
            <a:r>
              <a:rPr lang="en-US" sz="1400" dirty="0" smtClean="0"/>
              <a:t>   Singh and Joseph (2005)</a:t>
            </a:r>
          </a:p>
          <a:p>
            <a:pPr>
              <a:buFont typeface="Arial" charset="0"/>
              <a:buNone/>
            </a:pPr>
            <a:endParaRPr lang="en-US" sz="1400" dirty="0" smtClean="0">
              <a:cs typeface="Arial" pitchFamily="34" charset="0"/>
            </a:endParaRPr>
          </a:p>
        </p:txBody>
      </p:sp>
      <p:pic>
        <p:nvPicPr>
          <p:cNvPr id="956418" name="Picture 2"/>
          <p:cNvPicPr>
            <a:picLocks noChangeAspect="1" noChangeArrowheads="1"/>
          </p:cNvPicPr>
          <p:nvPr/>
        </p:nvPicPr>
        <p:blipFill>
          <a:blip r:embed="rId2" cstate="print"/>
          <a:srcRect/>
          <a:stretch>
            <a:fillRect/>
          </a:stretch>
        </p:blipFill>
        <p:spPr bwMode="auto">
          <a:xfrm>
            <a:off x="2971800" y="990600"/>
            <a:ext cx="1143000" cy="1230549"/>
          </a:xfrm>
          <a:prstGeom prst="rect">
            <a:avLst/>
          </a:prstGeom>
          <a:noFill/>
          <a:ln w="9525">
            <a:noFill/>
            <a:miter lim="800000"/>
            <a:headEnd/>
            <a:tailEnd/>
          </a:ln>
        </p:spPr>
      </p:pic>
      <p:sp>
        <p:nvSpPr>
          <p:cNvPr id="8" name="Rectangle 20"/>
          <p:cNvSpPr>
            <a:spLocks noChangeArrowheads="1"/>
          </p:cNvSpPr>
          <p:nvPr/>
        </p:nvSpPr>
        <p:spPr bwMode="auto">
          <a:xfrm>
            <a:off x="3886200" y="0"/>
            <a:ext cx="3124200" cy="338554"/>
          </a:xfrm>
          <a:prstGeom prst="rect">
            <a:avLst/>
          </a:prstGeom>
          <a:noFill/>
          <a:ln w="9525">
            <a:noFill/>
            <a:miter lim="800000"/>
            <a:headEnd/>
            <a:tailEnd/>
          </a:ln>
        </p:spPr>
        <p:txBody>
          <a:bodyPr wrap="square">
            <a:spAutoFit/>
          </a:bodyPr>
          <a:lstStyle/>
          <a:p>
            <a:pPr>
              <a:buFont typeface="Arial" charset="0"/>
              <a:buNone/>
            </a:pPr>
            <a:r>
              <a:rPr lang="en-US" sz="1600" b="1" dirty="0"/>
              <a:t>Capillary interactions-thin films</a:t>
            </a:r>
          </a:p>
        </p:txBody>
      </p:sp>
      <p:sp>
        <p:nvSpPr>
          <p:cNvPr id="9" name="Rectangle 8"/>
          <p:cNvSpPr/>
          <p:nvPr/>
        </p:nvSpPr>
        <p:spPr>
          <a:xfrm>
            <a:off x="3886200" y="381000"/>
            <a:ext cx="3962400" cy="707886"/>
          </a:xfrm>
          <a:prstGeom prst="rect">
            <a:avLst/>
          </a:prstGeom>
        </p:spPr>
        <p:txBody>
          <a:bodyPr wrap="square">
            <a:spAutoFit/>
          </a:bodyPr>
          <a:lstStyle/>
          <a:p>
            <a:pPr>
              <a:defRPr/>
            </a:pPr>
            <a:r>
              <a:rPr lang="en-US" sz="1400" dirty="0" err="1" smtClean="0">
                <a:latin typeface="+mn-lt"/>
                <a:cs typeface="Arial" pitchFamily="34" charset="0"/>
              </a:rPr>
              <a:t>Kralchevsky</a:t>
            </a:r>
            <a:r>
              <a:rPr lang="en-US" sz="1400" dirty="0">
                <a:latin typeface="+mn-lt"/>
                <a:cs typeface="Arial" pitchFamily="34" charset="0"/>
              </a:rPr>
              <a:t>, </a:t>
            </a:r>
            <a:r>
              <a:rPr lang="en-US" sz="1400" dirty="0" err="1">
                <a:latin typeface="+mn-lt"/>
                <a:cs typeface="Arial" pitchFamily="34" charset="0"/>
              </a:rPr>
              <a:t>Nagayama</a:t>
            </a:r>
            <a:r>
              <a:rPr lang="en-US" sz="1400" dirty="0">
                <a:latin typeface="+mn-lt"/>
                <a:cs typeface="Arial" pitchFamily="34" charset="0"/>
              </a:rPr>
              <a:t> and collaborators </a:t>
            </a:r>
            <a:r>
              <a:rPr lang="en-US" sz="1400" dirty="0" smtClean="0">
                <a:latin typeface="+mn-lt"/>
                <a:cs typeface="Arial" pitchFamily="34" charset="0"/>
              </a:rPr>
              <a:t>1990s-</a:t>
            </a:r>
          </a:p>
          <a:p>
            <a:pPr>
              <a:defRPr/>
            </a:pPr>
            <a:r>
              <a:rPr lang="en-US" sz="1400" dirty="0" err="1" smtClean="0">
                <a:cs typeface="Arial" pitchFamily="34" charset="0"/>
              </a:rPr>
              <a:t>Wasan</a:t>
            </a:r>
            <a:r>
              <a:rPr lang="en-US" sz="1400" dirty="0" smtClean="0">
                <a:cs typeface="Arial" pitchFamily="34" charset="0"/>
              </a:rPr>
              <a:t>: argues not formed by capillary attraction</a:t>
            </a:r>
            <a:endParaRPr lang="en-US" sz="1400" dirty="0" smtClean="0">
              <a:cs typeface="Arial" pitchFamily="34" charset="0"/>
            </a:endParaRPr>
          </a:p>
          <a:p>
            <a:pPr>
              <a:defRPr/>
            </a:pPr>
            <a:endParaRPr lang="en-US" sz="1200" dirty="0">
              <a:latin typeface="+mn-lt"/>
              <a:cs typeface="Arial" pitchFamily="34" charset="0"/>
            </a:endParaRPr>
          </a:p>
        </p:txBody>
      </p:sp>
      <p:pic>
        <p:nvPicPr>
          <p:cNvPr id="10" name="Picture 96"/>
          <p:cNvPicPr>
            <a:picLocks noChangeAspect="1" noChangeArrowheads="1"/>
          </p:cNvPicPr>
          <p:nvPr/>
        </p:nvPicPr>
        <p:blipFill>
          <a:blip r:embed="rId3" cstate="print"/>
          <a:srcRect/>
          <a:stretch>
            <a:fillRect/>
          </a:stretch>
        </p:blipFill>
        <p:spPr bwMode="auto">
          <a:xfrm>
            <a:off x="7543800" y="762000"/>
            <a:ext cx="1295400" cy="1068664"/>
          </a:xfrm>
          <a:prstGeom prst="rect">
            <a:avLst/>
          </a:prstGeom>
          <a:noFill/>
          <a:ln w="9525">
            <a:noFill/>
            <a:miter lim="800000"/>
            <a:headEnd/>
            <a:tailEnd/>
          </a:ln>
        </p:spPr>
      </p:pic>
      <p:grpSp>
        <p:nvGrpSpPr>
          <p:cNvPr id="11" name="Group 32"/>
          <p:cNvGrpSpPr/>
          <p:nvPr/>
        </p:nvGrpSpPr>
        <p:grpSpPr>
          <a:xfrm>
            <a:off x="4876800" y="990600"/>
            <a:ext cx="2362200" cy="685800"/>
            <a:chOff x="6530975" y="609600"/>
            <a:chExt cx="2613025" cy="685800"/>
          </a:xfrm>
        </p:grpSpPr>
        <p:sp>
          <p:nvSpPr>
            <p:cNvPr id="12" name="TextBox 19"/>
            <p:cNvSpPr txBox="1">
              <a:spLocks noChangeArrowheads="1"/>
            </p:cNvSpPr>
            <p:nvPr/>
          </p:nvSpPr>
          <p:spPr bwMode="auto">
            <a:xfrm>
              <a:off x="8305800" y="609600"/>
              <a:ext cx="838200" cy="369888"/>
            </a:xfrm>
            <a:prstGeom prst="rect">
              <a:avLst/>
            </a:prstGeom>
            <a:noFill/>
            <a:ln w="9525">
              <a:noFill/>
              <a:miter lim="800000"/>
              <a:headEnd/>
              <a:tailEnd/>
            </a:ln>
          </p:spPr>
          <p:txBody>
            <a:bodyPr>
              <a:spAutoFit/>
            </a:bodyPr>
            <a:lstStyle/>
            <a:p>
              <a:r>
                <a:rPr lang="en-US"/>
                <a:t>nuclei</a:t>
              </a:r>
            </a:p>
          </p:txBody>
        </p:sp>
        <p:sp>
          <p:nvSpPr>
            <p:cNvPr id="13" name="Freeform 12"/>
            <p:cNvSpPr/>
            <p:nvPr/>
          </p:nvSpPr>
          <p:spPr bwMode="auto">
            <a:xfrm rot="10800000">
              <a:off x="7696200" y="1066800"/>
              <a:ext cx="633412" cy="114300"/>
            </a:xfrm>
            <a:custGeom>
              <a:avLst/>
              <a:gdLst>
                <a:gd name="connsiteX0" fmla="*/ 0 w 1531344"/>
                <a:gd name="connsiteY0" fmla="*/ 422313 h 422313"/>
                <a:gd name="connsiteX1" fmla="*/ 374573 w 1531344"/>
                <a:gd name="connsiteY1" fmla="*/ 69773 h 422313"/>
                <a:gd name="connsiteX2" fmla="*/ 1531344 w 1531344"/>
                <a:gd name="connsiteY2" fmla="*/ 3672 h 422313"/>
                <a:gd name="connsiteX3" fmla="*/ 1531344 w 1531344"/>
                <a:gd name="connsiteY3" fmla="*/ 3672 h 422313"/>
              </a:gdLst>
              <a:ahLst/>
              <a:cxnLst>
                <a:cxn ang="0">
                  <a:pos x="connsiteX0" y="connsiteY0"/>
                </a:cxn>
                <a:cxn ang="0">
                  <a:pos x="connsiteX1" y="connsiteY1"/>
                </a:cxn>
                <a:cxn ang="0">
                  <a:pos x="connsiteX2" y="connsiteY2"/>
                </a:cxn>
                <a:cxn ang="0">
                  <a:pos x="connsiteX3" y="connsiteY3"/>
                </a:cxn>
              </a:cxnLst>
              <a:rect l="l" t="t" r="r" b="b"/>
              <a:pathLst>
                <a:path w="1531344" h="422313">
                  <a:moveTo>
                    <a:pt x="0" y="422313"/>
                  </a:moveTo>
                  <a:cubicBezTo>
                    <a:pt x="59674" y="280929"/>
                    <a:pt x="119349" y="139546"/>
                    <a:pt x="374573" y="69773"/>
                  </a:cubicBezTo>
                  <a:cubicBezTo>
                    <a:pt x="629797" y="0"/>
                    <a:pt x="1531344" y="3672"/>
                    <a:pt x="1531344" y="3672"/>
                  </a:cubicBezTo>
                  <a:lnTo>
                    <a:pt x="1531344" y="3672"/>
                  </a:ln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4" name="Freeform 13"/>
            <p:cNvSpPr/>
            <p:nvPr/>
          </p:nvSpPr>
          <p:spPr bwMode="auto">
            <a:xfrm rot="10800000" flipH="1">
              <a:off x="8553450" y="1068387"/>
              <a:ext cx="590550" cy="106362"/>
            </a:xfrm>
            <a:custGeom>
              <a:avLst/>
              <a:gdLst>
                <a:gd name="connsiteX0" fmla="*/ 0 w 1531344"/>
                <a:gd name="connsiteY0" fmla="*/ 422313 h 422313"/>
                <a:gd name="connsiteX1" fmla="*/ 374573 w 1531344"/>
                <a:gd name="connsiteY1" fmla="*/ 69773 h 422313"/>
                <a:gd name="connsiteX2" fmla="*/ 1531344 w 1531344"/>
                <a:gd name="connsiteY2" fmla="*/ 3672 h 422313"/>
                <a:gd name="connsiteX3" fmla="*/ 1531344 w 1531344"/>
                <a:gd name="connsiteY3" fmla="*/ 3672 h 422313"/>
              </a:gdLst>
              <a:ahLst/>
              <a:cxnLst>
                <a:cxn ang="0">
                  <a:pos x="connsiteX0" y="connsiteY0"/>
                </a:cxn>
                <a:cxn ang="0">
                  <a:pos x="connsiteX1" y="connsiteY1"/>
                </a:cxn>
                <a:cxn ang="0">
                  <a:pos x="connsiteX2" y="connsiteY2"/>
                </a:cxn>
                <a:cxn ang="0">
                  <a:pos x="connsiteX3" y="connsiteY3"/>
                </a:cxn>
              </a:cxnLst>
              <a:rect l="l" t="t" r="r" b="b"/>
              <a:pathLst>
                <a:path w="1531344" h="422313">
                  <a:moveTo>
                    <a:pt x="0" y="422313"/>
                  </a:moveTo>
                  <a:cubicBezTo>
                    <a:pt x="59674" y="280929"/>
                    <a:pt x="119349" y="139546"/>
                    <a:pt x="374573" y="69773"/>
                  </a:cubicBezTo>
                  <a:cubicBezTo>
                    <a:pt x="629797" y="0"/>
                    <a:pt x="1531344" y="3672"/>
                    <a:pt x="1531344" y="3672"/>
                  </a:cubicBezTo>
                  <a:lnTo>
                    <a:pt x="1531344" y="3672"/>
                  </a:ln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5" name="Oval 14"/>
            <p:cNvSpPr/>
            <p:nvPr/>
          </p:nvSpPr>
          <p:spPr bwMode="auto">
            <a:xfrm rot="10800000">
              <a:off x="7162800" y="990600"/>
              <a:ext cx="3048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Freeform 15"/>
            <p:cNvSpPr/>
            <p:nvPr/>
          </p:nvSpPr>
          <p:spPr bwMode="auto">
            <a:xfrm rot="10800000">
              <a:off x="6530975" y="1104900"/>
              <a:ext cx="633413" cy="114300"/>
            </a:xfrm>
            <a:custGeom>
              <a:avLst/>
              <a:gdLst>
                <a:gd name="connsiteX0" fmla="*/ 0 w 1531344"/>
                <a:gd name="connsiteY0" fmla="*/ 422313 h 422313"/>
                <a:gd name="connsiteX1" fmla="*/ 374573 w 1531344"/>
                <a:gd name="connsiteY1" fmla="*/ 69773 h 422313"/>
                <a:gd name="connsiteX2" fmla="*/ 1531344 w 1531344"/>
                <a:gd name="connsiteY2" fmla="*/ 3672 h 422313"/>
                <a:gd name="connsiteX3" fmla="*/ 1531344 w 1531344"/>
                <a:gd name="connsiteY3" fmla="*/ 3672 h 422313"/>
              </a:gdLst>
              <a:ahLst/>
              <a:cxnLst>
                <a:cxn ang="0">
                  <a:pos x="connsiteX0" y="connsiteY0"/>
                </a:cxn>
                <a:cxn ang="0">
                  <a:pos x="connsiteX1" y="connsiteY1"/>
                </a:cxn>
                <a:cxn ang="0">
                  <a:pos x="connsiteX2" y="connsiteY2"/>
                </a:cxn>
                <a:cxn ang="0">
                  <a:pos x="connsiteX3" y="connsiteY3"/>
                </a:cxn>
              </a:cxnLst>
              <a:rect l="l" t="t" r="r" b="b"/>
              <a:pathLst>
                <a:path w="1531344" h="422313">
                  <a:moveTo>
                    <a:pt x="0" y="422313"/>
                  </a:moveTo>
                  <a:cubicBezTo>
                    <a:pt x="59674" y="280929"/>
                    <a:pt x="119349" y="139546"/>
                    <a:pt x="374573" y="69773"/>
                  </a:cubicBezTo>
                  <a:cubicBezTo>
                    <a:pt x="629797" y="0"/>
                    <a:pt x="1531344" y="3672"/>
                    <a:pt x="1531344" y="3672"/>
                  </a:cubicBezTo>
                  <a:lnTo>
                    <a:pt x="1531344" y="3672"/>
                  </a:ln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7" name="Freeform 16"/>
            <p:cNvSpPr/>
            <p:nvPr/>
          </p:nvSpPr>
          <p:spPr bwMode="auto">
            <a:xfrm rot="10800000" flipH="1">
              <a:off x="7391400" y="1066800"/>
              <a:ext cx="590550" cy="106362"/>
            </a:xfrm>
            <a:custGeom>
              <a:avLst/>
              <a:gdLst>
                <a:gd name="connsiteX0" fmla="*/ 0 w 1531344"/>
                <a:gd name="connsiteY0" fmla="*/ 422313 h 422313"/>
                <a:gd name="connsiteX1" fmla="*/ 374573 w 1531344"/>
                <a:gd name="connsiteY1" fmla="*/ 69773 h 422313"/>
                <a:gd name="connsiteX2" fmla="*/ 1531344 w 1531344"/>
                <a:gd name="connsiteY2" fmla="*/ 3672 h 422313"/>
                <a:gd name="connsiteX3" fmla="*/ 1531344 w 1531344"/>
                <a:gd name="connsiteY3" fmla="*/ 3672 h 422313"/>
              </a:gdLst>
              <a:ahLst/>
              <a:cxnLst>
                <a:cxn ang="0">
                  <a:pos x="connsiteX0" y="connsiteY0"/>
                </a:cxn>
                <a:cxn ang="0">
                  <a:pos x="connsiteX1" y="connsiteY1"/>
                </a:cxn>
                <a:cxn ang="0">
                  <a:pos x="connsiteX2" y="connsiteY2"/>
                </a:cxn>
                <a:cxn ang="0">
                  <a:pos x="connsiteX3" y="connsiteY3"/>
                </a:cxn>
              </a:cxnLst>
              <a:rect l="l" t="t" r="r" b="b"/>
              <a:pathLst>
                <a:path w="1531344" h="422313">
                  <a:moveTo>
                    <a:pt x="0" y="422313"/>
                  </a:moveTo>
                  <a:cubicBezTo>
                    <a:pt x="59674" y="280929"/>
                    <a:pt x="119349" y="139546"/>
                    <a:pt x="374573" y="69773"/>
                  </a:cubicBezTo>
                  <a:cubicBezTo>
                    <a:pt x="629797" y="0"/>
                    <a:pt x="1531344" y="3672"/>
                    <a:pt x="1531344" y="3672"/>
                  </a:cubicBezTo>
                  <a:lnTo>
                    <a:pt x="1531344" y="3672"/>
                  </a:ln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18" name="Straight Connector 17"/>
            <p:cNvCxnSpPr/>
            <p:nvPr/>
          </p:nvCxnSpPr>
          <p:spPr bwMode="auto">
            <a:xfrm rot="10800000">
              <a:off x="6530975" y="1295400"/>
              <a:ext cx="2535238"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19" name="Oval 18"/>
            <p:cNvSpPr/>
            <p:nvPr/>
          </p:nvSpPr>
          <p:spPr bwMode="auto">
            <a:xfrm rot="10800000">
              <a:off x="8305800" y="990600"/>
              <a:ext cx="3048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20" name="Picture 5" descr="froth flotation.jpg"/>
          <p:cNvPicPr>
            <a:picLocks noChangeAspect="1"/>
          </p:cNvPicPr>
          <p:nvPr/>
        </p:nvPicPr>
        <p:blipFill>
          <a:blip r:embed="rId4" cstate="print"/>
          <a:srcRect/>
          <a:stretch>
            <a:fillRect/>
          </a:stretch>
        </p:blipFill>
        <p:spPr bwMode="auto">
          <a:xfrm>
            <a:off x="2971800" y="2286000"/>
            <a:ext cx="1143310" cy="1145642"/>
          </a:xfrm>
          <a:prstGeom prst="rect">
            <a:avLst/>
          </a:prstGeom>
          <a:noFill/>
          <a:ln w="9525">
            <a:noFill/>
            <a:miter lim="800000"/>
            <a:headEnd/>
            <a:tailEnd/>
          </a:ln>
        </p:spPr>
      </p:pic>
      <p:sp>
        <p:nvSpPr>
          <p:cNvPr id="21" name="Rectangle 20"/>
          <p:cNvSpPr/>
          <p:nvPr/>
        </p:nvSpPr>
        <p:spPr>
          <a:xfrm>
            <a:off x="4191000" y="2286000"/>
            <a:ext cx="4724400" cy="1415772"/>
          </a:xfrm>
          <a:prstGeom prst="rect">
            <a:avLst/>
          </a:prstGeom>
        </p:spPr>
        <p:txBody>
          <a:bodyPr wrap="square">
            <a:spAutoFit/>
          </a:bodyPr>
          <a:lstStyle/>
          <a:p>
            <a:pPr>
              <a:defRPr/>
            </a:pPr>
            <a:r>
              <a:rPr lang="en-US" sz="1600" b="1" dirty="0" smtClean="0">
                <a:cs typeface="Arial" pitchFamily="34" charset="0"/>
              </a:rPr>
              <a:t>Negligible Bond number- capillary interactions</a:t>
            </a:r>
          </a:p>
          <a:p>
            <a:pPr>
              <a:defRPr/>
            </a:pPr>
            <a:r>
              <a:rPr lang="en-US" sz="1400" b="1" i="1" dirty="0" err="1" smtClean="0">
                <a:latin typeface="Calibri" pitchFamily="34" charset="0"/>
                <a:cs typeface="Arial" pitchFamily="34" charset="0"/>
              </a:rPr>
              <a:t>Lucassen</a:t>
            </a:r>
            <a:r>
              <a:rPr lang="en-US" sz="1400" dirty="0">
                <a:latin typeface="Calibri" pitchFamily="34" charset="0"/>
                <a:cs typeface="Arial" pitchFamily="34" charset="0"/>
              </a:rPr>
              <a:t>, Colloids and Surfaces 1992</a:t>
            </a:r>
            <a:endParaRPr lang="en-US" sz="1400" dirty="0">
              <a:latin typeface="Arial" pitchFamily="34" charset="0"/>
              <a:cs typeface="Arial" pitchFamily="34" charset="0"/>
            </a:endParaRPr>
          </a:p>
          <a:p>
            <a:pPr>
              <a:defRPr/>
            </a:pPr>
            <a:r>
              <a:rPr lang="en-US" sz="1400" b="1" i="1" dirty="0" err="1" smtClean="0">
                <a:latin typeface="+mn-lt"/>
                <a:cs typeface="Arial" pitchFamily="34" charset="0"/>
              </a:rPr>
              <a:t>Stamou</a:t>
            </a:r>
            <a:r>
              <a:rPr lang="en-US" sz="1400" b="1" i="1" dirty="0" smtClean="0">
                <a:latin typeface="+mn-lt"/>
                <a:cs typeface="Arial" pitchFamily="34" charset="0"/>
              </a:rPr>
              <a:t> </a:t>
            </a:r>
            <a:r>
              <a:rPr lang="en-US" sz="1400" dirty="0">
                <a:latin typeface="+mn-lt"/>
                <a:cs typeface="Arial" pitchFamily="34" charset="0"/>
              </a:rPr>
              <a:t>et al: long range </a:t>
            </a:r>
            <a:r>
              <a:rPr lang="en-US" sz="1400" dirty="0" err="1">
                <a:latin typeface="+mn-lt"/>
                <a:cs typeface="Arial" pitchFamily="34" charset="0"/>
              </a:rPr>
              <a:t>qp</a:t>
            </a:r>
            <a:r>
              <a:rPr lang="en-US" sz="1400" dirty="0">
                <a:latin typeface="+mn-lt"/>
                <a:cs typeface="Arial" pitchFamily="34" charset="0"/>
              </a:rPr>
              <a:t> deflections Phys. Rev. E 2000</a:t>
            </a:r>
          </a:p>
          <a:p>
            <a:pPr>
              <a:defRPr/>
            </a:pPr>
            <a:r>
              <a:rPr lang="en-US" sz="1400" dirty="0" smtClean="0">
                <a:cs typeface="Arial" pitchFamily="34" charset="0"/>
              </a:rPr>
              <a:t>Dietrich, </a:t>
            </a:r>
            <a:r>
              <a:rPr lang="en-US" sz="1400" dirty="0" err="1" smtClean="0">
                <a:cs typeface="Arial" pitchFamily="34" charset="0"/>
              </a:rPr>
              <a:t>Oettel</a:t>
            </a:r>
            <a:r>
              <a:rPr lang="en-US" sz="1400" dirty="0">
                <a:latin typeface="+mn-lt"/>
                <a:cs typeface="Arial" pitchFamily="34" charset="0"/>
              </a:rPr>
              <a:t>, </a:t>
            </a:r>
            <a:r>
              <a:rPr lang="en-US" sz="1400" dirty="0" smtClean="0">
                <a:latin typeface="+mn-lt"/>
                <a:cs typeface="Arial" pitchFamily="34" charset="0"/>
              </a:rPr>
              <a:t>and collaborators-ellipsoids</a:t>
            </a:r>
          </a:p>
          <a:p>
            <a:pPr>
              <a:defRPr/>
            </a:pPr>
            <a:r>
              <a:rPr lang="en-US" sz="1400" dirty="0" smtClean="0">
                <a:cs typeface="Arial" pitchFamily="34" charset="0"/>
              </a:rPr>
              <a:t> </a:t>
            </a:r>
            <a:r>
              <a:rPr lang="en-US" sz="1400" b="1" i="1" dirty="0" err="1" smtClean="0">
                <a:cs typeface="Arial" pitchFamily="34" charset="0"/>
              </a:rPr>
              <a:t>Kralchevsky</a:t>
            </a:r>
            <a:r>
              <a:rPr lang="en-US" sz="1400" dirty="0" smtClean="0">
                <a:cs typeface="Arial" pitchFamily="34" charset="0"/>
              </a:rPr>
              <a:t> and collaborators-weakly non-spherical shapes</a:t>
            </a:r>
          </a:p>
          <a:p>
            <a:pPr>
              <a:defRPr/>
            </a:pPr>
            <a:r>
              <a:rPr lang="en-US" sz="1400" dirty="0" smtClean="0">
                <a:latin typeface="+mn-lt"/>
                <a:cs typeface="Arial" pitchFamily="34" charset="0"/>
              </a:rPr>
              <a:t> </a:t>
            </a:r>
            <a:r>
              <a:rPr lang="en-US" sz="1400" dirty="0" err="1" smtClean="0">
                <a:latin typeface="+mn-lt"/>
                <a:cs typeface="Arial" pitchFamily="34" charset="0"/>
              </a:rPr>
              <a:t>Binks</a:t>
            </a:r>
            <a:r>
              <a:rPr lang="en-US" sz="1400" dirty="0" smtClean="0">
                <a:latin typeface="+mn-lt"/>
                <a:cs typeface="Arial" pitchFamily="34" charset="0"/>
              </a:rPr>
              <a:t> and collaborators</a:t>
            </a:r>
            <a:endParaRPr lang="en-US" sz="1400" dirty="0">
              <a:latin typeface="+mn-lt"/>
              <a:cs typeface="Arial" pitchFamily="34" charset="0"/>
            </a:endParaRPr>
          </a:p>
        </p:txBody>
      </p:sp>
      <p:sp>
        <p:nvSpPr>
          <p:cNvPr id="23" name="Rectangle 22"/>
          <p:cNvSpPr/>
          <p:nvPr/>
        </p:nvSpPr>
        <p:spPr>
          <a:xfrm>
            <a:off x="0" y="3810000"/>
            <a:ext cx="3886200" cy="1200329"/>
          </a:xfrm>
          <a:prstGeom prst="rect">
            <a:avLst/>
          </a:prstGeom>
        </p:spPr>
        <p:txBody>
          <a:bodyPr wrap="square">
            <a:spAutoFit/>
          </a:bodyPr>
          <a:lstStyle/>
          <a:p>
            <a:pPr>
              <a:buFont typeface="Arial" pitchFamily="34" charset="0"/>
              <a:buNone/>
              <a:defRPr/>
            </a:pPr>
            <a:r>
              <a:rPr lang="en-US" sz="1600" b="1" dirty="0" smtClean="0">
                <a:latin typeface="+mn-lt"/>
                <a:cs typeface="Arial" pitchFamily="34" charset="0"/>
              </a:rPr>
              <a:t>Ellipsoids</a:t>
            </a:r>
            <a:endParaRPr lang="en-US" sz="1600" b="1" dirty="0">
              <a:latin typeface="+mn-lt"/>
              <a:cs typeface="Arial" pitchFamily="34" charset="0"/>
            </a:endParaRPr>
          </a:p>
          <a:p>
            <a:pPr>
              <a:defRPr/>
            </a:pPr>
            <a:r>
              <a:rPr lang="en-US" sz="1400" dirty="0" smtClean="0">
                <a:cs typeface="Arial" pitchFamily="34" charset="0"/>
              </a:rPr>
              <a:t>  </a:t>
            </a:r>
            <a:r>
              <a:rPr lang="en-US" sz="1400" dirty="0" err="1" smtClean="0">
                <a:latin typeface="+mn-lt"/>
                <a:cs typeface="Arial" pitchFamily="34" charset="0"/>
              </a:rPr>
              <a:t>Hilgenfeldt</a:t>
            </a:r>
            <a:r>
              <a:rPr lang="en-US" sz="1400" dirty="0" smtClean="0">
                <a:latin typeface="+mn-lt"/>
                <a:cs typeface="Arial" pitchFamily="34" charset="0"/>
              </a:rPr>
              <a:t> </a:t>
            </a:r>
            <a:r>
              <a:rPr lang="en-US" sz="1400" dirty="0" err="1">
                <a:latin typeface="+mn-lt"/>
                <a:cs typeface="Arial" pitchFamily="34" charset="0"/>
              </a:rPr>
              <a:t>Europhys.Lett</a:t>
            </a:r>
            <a:r>
              <a:rPr lang="en-US" sz="1400" dirty="0">
                <a:latin typeface="+mn-lt"/>
                <a:cs typeface="Arial" pitchFamily="34" charset="0"/>
              </a:rPr>
              <a:t>. 72, 671 (2005)</a:t>
            </a:r>
            <a:endParaRPr lang="en-US" dirty="0">
              <a:latin typeface="+mn-lt"/>
              <a:cs typeface="Arial" pitchFamily="34" charset="0"/>
            </a:endParaRPr>
          </a:p>
          <a:p>
            <a:pPr>
              <a:defRPr/>
            </a:pPr>
            <a:r>
              <a:rPr lang="en-US" sz="1400" b="1" i="1" dirty="0" smtClean="0">
                <a:cs typeface="Arial" pitchFamily="34" charset="0"/>
              </a:rPr>
              <a:t>  </a:t>
            </a:r>
            <a:r>
              <a:rPr lang="en-US" sz="1400" b="1" i="1" dirty="0" err="1" smtClean="0">
                <a:latin typeface="+mn-lt"/>
                <a:cs typeface="Arial" pitchFamily="34" charset="0"/>
              </a:rPr>
              <a:t>Loudet</a:t>
            </a:r>
            <a:r>
              <a:rPr lang="en-US" sz="1400" b="1" i="1" dirty="0" smtClean="0">
                <a:latin typeface="+mn-lt"/>
                <a:cs typeface="Arial" pitchFamily="34" charset="0"/>
              </a:rPr>
              <a:t>*</a:t>
            </a:r>
            <a:r>
              <a:rPr lang="en-US" sz="1400" dirty="0" smtClean="0">
                <a:latin typeface="+mn-lt"/>
                <a:cs typeface="Arial" pitchFamily="34" charset="0"/>
              </a:rPr>
              <a:t> </a:t>
            </a:r>
            <a:r>
              <a:rPr lang="en-US" sz="1400" dirty="0">
                <a:latin typeface="+mn-lt"/>
                <a:cs typeface="Arial" pitchFamily="34" charset="0"/>
              </a:rPr>
              <a:t>et al. Phys. Rev. </a:t>
            </a:r>
            <a:r>
              <a:rPr lang="en-US" sz="1400" dirty="0" err="1">
                <a:latin typeface="+mn-lt"/>
                <a:cs typeface="Arial" pitchFamily="34" charset="0"/>
              </a:rPr>
              <a:t>Lett</a:t>
            </a:r>
            <a:r>
              <a:rPr lang="en-US" sz="1400" dirty="0">
                <a:latin typeface="+mn-lt"/>
                <a:cs typeface="Arial" pitchFamily="34" charset="0"/>
              </a:rPr>
              <a:t>. 2005, 2006, </a:t>
            </a:r>
            <a:r>
              <a:rPr lang="en-US" sz="1400" dirty="0" smtClean="0">
                <a:latin typeface="+mn-lt"/>
                <a:cs typeface="Arial" pitchFamily="34" charset="0"/>
              </a:rPr>
              <a:t>2009</a:t>
            </a:r>
            <a:endParaRPr lang="en-US" sz="1400" dirty="0">
              <a:latin typeface="+mn-lt"/>
              <a:cs typeface="Arial" pitchFamily="34" charset="0"/>
            </a:endParaRPr>
          </a:p>
          <a:p>
            <a:pPr>
              <a:defRPr/>
            </a:pPr>
            <a:r>
              <a:rPr lang="en-US" sz="1400" b="1" i="1" dirty="0" smtClean="0">
                <a:latin typeface="+mn-lt"/>
                <a:cs typeface="Arial" pitchFamily="34" charset="0"/>
              </a:rPr>
              <a:t>  </a:t>
            </a:r>
            <a:r>
              <a:rPr lang="en-US" sz="1400" b="1" i="1" dirty="0" err="1" smtClean="0">
                <a:latin typeface="+mn-lt"/>
                <a:cs typeface="Arial" pitchFamily="34" charset="0"/>
              </a:rPr>
              <a:t>Lehle</a:t>
            </a:r>
            <a:r>
              <a:rPr lang="en-US" sz="1400" dirty="0" smtClean="0">
                <a:latin typeface="+mn-lt"/>
                <a:cs typeface="Arial" pitchFamily="34" charset="0"/>
              </a:rPr>
              <a:t> </a:t>
            </a:r>
            <a:r>
              <a:rPr lang="en-US" sz="1400" dirty="0">
                <a:latin typeface="+mn-lt"/>
                <a:cs typeface="Arial" pitchFamily="34" charset="0"/>
              </a:rPr>
              <a:t>et al </a:t>
            </a:r>
            <a:r>
              <a:rPr lang="en-US" sz="1400" dirty="0" err="1">
                <a:latin typeface="+mn-lt"/>
                <a:cs typeface="Arial" pitchFamily="34" charset="0"/>
              </a:rPr>
              <a:t>Eur</a:t>
            </a:r>
            <a:r>
              <a:rPr lang="en-US" sz="1400" dirty="0">
                <a:latin typeface="+mn-lt"/>
                <a:cs typeface="Arial" pitchFamily="34" charset="0"/>
              </a:rPr>
              <a:t> Phys </a:t>
            </a:r>
            <a:r>
              <a:rPr lang="en-US" sz="1400" dirty="0" err="1">
                <a:latin typeface="+mn-lt"/>
                <a:cs typeface="Arial" pitchFamily="34" charset="0"/>
              </a:rPr>
              <a:t>Lett</a:t>
            </a:r>
            <a:r>
              <a:rPr lang="en-US" sz="1400" dirty="0">
                <a:latin typeface="+mn-lt"/>
                <a:cs typeface="Arial" pitchFamily="34" charset="0"/>
              </a:rPr>
              <a:t> </a:t>
            </a:r>
            <a:r>
              <a:rPr lang="en-US" sz="1400" dirty="0" smtClean="0">
                <a:latin typeface="+mn-lt"/>
                <a:cs typeface="Arial" pitchFamily="34" charset="0"/>
              </a:rPr>
              <a:t>2008</a:t>
            </a:r>
            <a:endParaRPr lang="en-US" sz="1400" dirty="0">
              <a:latin typeface="+mn-lt"/>
              <a:cs typeface="Arial" pitchFamily="34" charset="0"/>
            </a:endParaRPr>
          </a:p>
          <a:p>
            <a:pPr>
              <a:defRPr/>
            </a:pPr>
            <a:r>
              <a:rPr lang="en-US" sz="1400" dirty="0" smtClean="0">
                <a:latin typeface="+mn-lt"/>
                <a:cs typeface="Arial" pitchFamily="34" charset="0"/>
              </a:rPr>
              <a:t>  </a:t>
            </a:r>
            <a:r>
              <a:rPr lang="en-US" sz="1400" dirty="0" err="1" smtClean="0">
                <a:latin typeface="+mn-lt"/>
                <a:cs typeface="Arial" pitchFamily="34" charset="0"/>
              </a:rPr>
              <a:t>Vermant</a:t>
            </a:r>
            <a:r>
              <a:rPr lang="en-US" sz="1400" dirty="0">
                <a:latin typeface="+mn-lt"/>
                <a:cs typeface="Arial" pitchFamily="34" charset="0"/>
              </a:rPr>
              <a:t>, </a:t>
            </a:r>
            <a:r>
              <a:rPr lang="en-US" sz="1400" dirty="0" smtClean="0">
                <a:latin typeface="+mn-lt"/>
                <a:cs typeface="Arial" pitchFamily="34" charset="0"/>
              </a:rPr>
              <a:t>Fuller, </a:t>
            </a:r>
            <a:r>
              <a:rPr lang="en-US" sz="1400" dirty="0" err="1" smtClean="0">
                <a:latin typeface="+mn-lt"/>
                <a:cs typeface="Arial" pitchFamily="34" charset="0"/>
              </a:rPr>
              <a:t>Furst</a:t>
            </a:r>
            <a:r>
              <a:rPr lang="en-US" sz="1400" dirty="0" smtClean="0">
                <a:latin typeface="+mn-lt"/>
                <a:cs typeface="Arial" pitchFamily="34" charset="0"/>
              </a:rPr>
              <a:t>-assembly </a:t>
            </a:r>
            <a:r>
              <a:rPr lang="en-US" sz="1400" dirty="0">
                <a:latin typeface="+mn-lt"/>
                <a:cs typeface="Arial" pitchFamily="34" charset="0"/>
              </a:rPr>
              <a:t>and </a:t>
            </a:r>
            <a:r>
              <a:rPr lang="en-US" sz="1400" dirty="0" err="1" smtClean="0">
                <a:latin typeface="+mn-lt"/>
                <a:cs typeface="Arial" pitchFamily="34" charset="0"/>
              </a:rPr>
              <a:t>rheology</a:t>
            </a:r>
            <a:endParaRPr lang="en-US" sz="1600" dirty="0">
              <a:latin typeface="+mn-lt"/>
              <a:cs typeface="Arial" pitchFamily="34" charset="0"/>
            </a:endParaRPr>
          </a:p>
        </p:txBody>
      </p:sp>
      <p:pic>
        <p:nvPicPr>
          <p:cNvPr id="24" name="Picture 2"/>
          <p:cNvPicPr>
            <a:picLocks noChangeAspect="1" noChangeArrowheads="1"/>
          </p:cNvPicPr>
          <p:nvPr/>
        </p:nvPicPr>
        <p:blipFill>
          <a:blip r:embed="rId5" cstate="print"/>
          <a:srcRect l="24666" r="21069" b="44797"/>
          <a:stretch>
            <a:fillRect/>
          </a:stretch>
        </p:blipFill>
        <p:spPr bwMode="auto">
          <a:xfrm rot="16200000">
            <a:off x="1295400" y="4876800"/>
            <a:ext cx="1371600" cy="2133600"/>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25" name="Rectangle 24"/>
          <p:cNvSpPr/>
          <p:nvPr/>
        </p:nvSpPr>
        <p:spPr>
          <a:xfrm>
            <a:off x="4191000" y="4038600"/>
            <a:ext cx="4572000" cy="1446550"/>
          </a:xfrm>
          <a:prstGeom prst="rect">
            <a:avLst/>
          </a:prstGeom>
        </p:spPr>
        <p:txBody>
          <a:bodyPr>
            <a:spAutoFit/>
          </a:bodyPr>
          <a:lstStyle/>
          <a:p>
            <a:pPr>
              <a:buFont typeface="Arial" pitchFamily="34" charset="0"/>
              <a:buNone/>
              <a:defRPr/>
            </a:pPr>
            <a:r>
              <a:rPr lang="en-US" sz="1600" b="1" dirty="0" smtClean="0">
                <a:cs typeface="Arial" pitchFamily="34" charset="0"/>
              </a:rPr>
              <a:t>Complex shapes</a:t>
            </a:r>
            <a:endParaRPr lang="en-US" sz="1600" dirty="0" smtClean="0">
              <a:cs typeface="Arial" pitchFamily="34" charset="0"/>
            </a:endParaRPr>
          </a:p>
          <a:p>
            <a:pPr>
              <a:defRPr/>
            </a:pPr>
            <a:r>
              <a:rPr lang="en-US" sz="1600" dirty="0" smtClean="0">
                <a:solidFill>
                  <a:prstClr val="black"/>
                </a:solidFill>
                <a:cs typeface="Arial" pitchFamily="34" charset="0"/>
              </a:rPr>
              <a:t>   </a:t>
            </a:r>
            <a:r>
              <a:rPr lang="en-US" sz="1400" dirty="0" err="1" smtClean="0">
                <a:solidFill>
                  <a:prstClr val="black"/>
                </a:solidFill>
                <a:cs typeface="Arial" pitchFamily="34" charset="0"/>
              </a:rPr>
              <a:t>Whitesides</a:t>
            </a:r>
            <a:r>
              <a:rPr lang="en-US" sz="1400" dirty="0" smtClean="0">
                <a:solidFill>
                  <a:prstClr val="black"/>
                </a:solidFill>
                <a:cs typeface="Arial" pitchFamily="34" charset="0"/>
              </a:rPr>
              <a:t>: Bowden et al.  Functionalized mm-particles    </a:t>
            </a:r>
          </a:p>
          <a:p>
            <a:pPr>
              <a:defRPr/>
            </a:pPr>
            <a:r>
              <a:rPr lang="en-US" sz="1400" dirty="0" smtClean="0">
                <a:solidFill>
                  <a:prstClr val="black"/>
                </a:solidFill>
                <a:cs typeface="Arial" pitchFamily="34" charset="0"/>
              </a:rPr>
              <a:t>     Science 1997, Langmuir 2001+~20 more</a:t>
            </a:r>
          </a:p>
          <a:p>
            <a:pPr marL="0" lvl="1">
              <a:defRPr/>
            </a:pPr>
            <a:r>
              <a:rPr lang="en-US" sz="1400" dirty="0" smtClean="0">
                <a:solidFill>
                  <a:prstClr val="black"/>
                </a:solidFill>
                <a:cs typeface="Arial" pitchFamily="34" charset="0"/>
              </a:rPr>
              <a:t>    </a:t>
            </a:r>
            <a:r>
              <a:rPr lang="en-US" sz="1400" dirty="0" err="1" smtClean="0">
                <a:solidFill>
                  <a:prstClr val="black"/>
                </a:solidFill>
                <a:cs typeface="Arial" pitchFamily="34" charset="0"/>
              </a:rPr>
              <a:t>Rennie</a:t>
            </a:r>
            <a:r>
              <a:rPr lang="en-US" sz="1400" dirty="0" smtClean="0">
                <a:solidFill>
                  <a:prstClr val="black"/>
                </a:solidFill>
                <a:cs typeface="Arial" pitchFamily="34" charset="0"/>
              </a:rPr>
              <a:t> (2000);</a:t>
            </a:r>
            <a:r>
              <a:rPr lang="fr-FR" sz="1400" dirty="0" smtClean="0">
                <a:solidFill>
                  <a:prstClr val="black"/>
                </a:solidFill>
                <a:cs typeface="Arial" pitchFamily="34" charset="0"/>
              </a:rPr>
              <a:t> Fournier (2002)</a:t>
            </a:r>
            <a:r>
              <a:rPr lang="en-US" sz="1400" dirty="0" smtClean="0">
                <a:solidFill>
                  <a:prstClr val="black"/>
                </a:solidFill>
                <a:cs typeface="Arial" pitchFamily="34" charset="0"/>
              </a:rPr>
              <a:t>: bi-metal </a:t>
            </a:r>
            <a:r>
              <a:rPr lang="en-US" sz="1400" dirty="0" err="1" smtClean="0">
                <a:solidFill>
                  <a:prstClr val="black"/>
                </a:solidFill>
                <a:cs typeface="Arial" pitchFamily="34" charset="0"/>
              </a:rPr>
              <a:t>microparticles</a:t>
            </a:r>
            <a:r>
              <a:rPr lang="en-US" sz="1400" dirty="0" smtClean="0">
                <a:solidFill>
                  <a:prstClr val="black"/>
                </a:solidFill>
                <a:cs typeface="Arial" pitchFamily="34" charset="0"/>
              </a:rPr>
              <a:t>-</a:t>
            </a:r>
          </a:p>
          <a:p>
            <a:pPr marL="0" lvl="1">
              <a:defRPr/>
            </a:pPr>
            <a:r>
              <a:rPr lang="en-US" sz="1400" dirty="0" smtClean="0">
                <a:solidFill>
                  <a:prstClr val="black"/>
                </a:solidFill>
                <a:cs typeface="Arial" pitchFamily="34" charset="0"/>
              </a:rPr>
              <a:t>      form </a:t>
            </a:r>
            <a:r>
              <a:rPr lang="en-US" sz="1400" dirty="0" err="1" smtClean="0">
                <a:solidFill>
                  <a:prstClr val="black"/>
                </a:solidFill>
                <a:cs typeface="Arial" pitchFamily="34" charset="0"/>
              </a:rPr>
              <a:t>qp</a:t>
            </a:r>
            <a:endParaRPr lang="en-US" sz="1400" dirty="0" smtClean="0">
              <a:solidFill>
                <a:prstClr val="black"/>
              </a:solidFill>
              <a:cs typeface="Arial" pitchFamily="34" charset="0"/>
            </a:endParaRPr>
          </a:p>
          <a:p>
            <a:pPr>
              <a:defRPr/>
            </a:pPr>
            <a:r>
              <a:rPr lang="en-US" sz="1400" dirty="0" smtClean="0">
                <a:solidFill>
                  <a:prstClr val="black"/>
                </a:solidFill>
                <a:cs typeface="Arial" pitchFamily="34" charset="0"/>
              </a:rPr>
              <a:t>    Lewandowski et al Langmuir 2008, Soft Matter 2009</a:t>
            </a:r>
            <a:endParaRPr lang="en-US" sz="1400" dirty="0">
              <a:solidFill>
                <a:prstClr val="black"/>
              </a:solidFill>
              <a:cs typeface="Arial" pitchFamily="34" charset="0"/>
            </a:endParaRPr>
          </a:p>
        </p:txBody>
      </p:sp>
      <p:pic>
        <p:nvPicPr>
          <p:cNvPr id="26" name="Picture 8" descr="Fig 7.jpg"/>
          <p:cNvPicPr>
            <a:picLocks noChangeAspect="1"/>
          </p:cNvPicPr>
          <p:nvPr/>
        </p:nvPicPr>
        <p:blipFill>
          <a:blip r:embed="rId6" cstate="print"/>
          <a:srcRect l="16667"/>
          <a:stretch>
            <a:fillRect/>
          </a:stretch>
        </p:blipFill>
        <p:spPr bwMode="auto">
          <a:xfrm>
            <a:off x="7467600" y="5486400"/>
            <a:ext cx="1409700" cy="1222462"/>
          </a:xfrm>
          <a:prstGeom prst="rect">
            <a:avLst/>
          </a:prstGeom>
          <a:noFill/>
          <a:ln w="9525">
            <a:noFill/>
            <a:miter lim="800000"/>
            <a:headEnd/>
            <a:tailEnd/>
          </a:ln>
        </p:spPr>
      </p:pic>
      <p:sp>
        <p:nvSpPr>
          <p:cNvPr id="22" name="TextBox 21"/>
          <p:cNvSpPr txBox="1"/>
          <p:nvPr/>
        </p:nvSpPr>
        <p:spPr>
          <a:xfrm>
            <a:off x="152400" y="2667000"/>
            <a:ext cx="1676400" cy="381000"/>
          </a:xfrm>
          <a:prstGeom prst="rect">
            <a:avLst/>
          </a:prstGeom>
          <a:noFill/>
        </p:spPr>
        <p:txBody>
          <a:bodyPr wrap="square" rtlCol="0">
            <a:spAutoFit/>
          </a:bodyPr>
          <a:lstStyle/>
          <a:p>
            <a:r>
              <a:rPr lang="en-US" dirty="0" smtClean="0"/>
              <a:t>Cheerios effect</a:t>
            </a:r>
            <a:endParaRPr lang="en-US" dirty="0"/>
          </a:p>
        </p:txBody>
      </p:sp>
      <p:sp>
        <p:nvSpPr>
          <p:cNvPr id="27" name="Rectangle 26"/>
          <p:cNvSpPr/>
          <p:nvPr/>
        </p:nvSpPr>
        <p:spPr>
          <a:xfrm>
            <a:off x="4572000" y="1828800"/>
            <a:ext cx="3121817" cy="307777"/>
          </a:xfrm>
          <a:prstGeom prst="rect">
            <a:avLst/>
          </a:prstGeom>
        </p:spPr>
        <p:txBody>
          <a:bodyPr wrap="none">
            <a:spAutoFit/>
          </a:bodyPr>
          <a:lstStyle/>
          <a:p>
            <a:r>
              <a:rPr lang="en-US" sz="1400" dirty="0" smtClean="0">
                <a:cs typeface="Arial" pitchFamily="34" charset="0"/>
              </a:rPr>
              <a:t>Whitten, </a:t>
            </a:r>
            <a:r>
              <a:rPr lang="en-US" sz="1400" dirty="0" err="1" smtClean="0">
                <a:cs typeface="Arial" pitchFamily="34" charset="0"/>
              </a:rPr>
              <a:t>Deegan</a:t>
            </a:r>
            <a:r>
              <a:rPr lang="en-US" sz="1400" dirty="0" smtClean="0">
                <a:cs typeface="Arial" pitchFamily="34" charset="0"/>
              </a:rPr>
              <a:t>, </a:t>
            </a:r>
            <a:r>
              <a:rPr lang="en-US" sz="1400" dirty="0" err="1" smtClean="0">
                <a:cs typeface="Arial" pitchFamily="34" charset="0"/>
              </a:rPr>
              <a:t>Dupont</a:t>
            </a:r>
            <a:r>
              <a:rPr lang="en-US" sz="1400" dirty="0" smtClean="0">
                <a:cs typeface="Arial" pitchFamily="34" charset="0"/>
              </a:rPr>
              <a:t>: coffee rings...</a:t>
            </a:r>
            <a:endParaRPr lang="en-US" sz="14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Content Placeholder 3"/>
          <p:cNvPicPr>
            <a:picLocks noGrp="1"/>
          </p:cNvPicPr>
          <p:nvPr>
            <p:ph idx="1"/>
          </p:nvPr>
        </p:nvPicPr>
        <p:blipFill>
          <a:blip r:embed="rId3" cstate="print"/>
          <a:srcRect l="9708" t="62367" r="3362" b="1576"/>
          <a:stretch>
            <a:fillRect/>
          </a:stretch>
        </p:blipFill>
        <p:spPr>
          <a:xfrm>
            <a:off x="6324600" y="2743200"/>
            <a:ext cx="2819400" cy="1143000"/>
          </a:xfrm>
        </p:spPr>
      </p:pic>
      <p:sp>
        <p:nvSpPr>
          <p:cNvPr id="2055" name="Title 13"/>
          <p:cNvSpPr>
            <a:spLocks noGrp="1"/>
          </p:cNvSpPr>
          <p:nvPr>
            <p:ph type="title"/>
          </p:nvPr>
        </p:nvSpPr>
        <p:spPr>
          <a:xfrm>
            <a:off x="0" y="-152400"/>
            <a:ext cx="7239000" cy="914400"/>
          </a:xfrm>
        </p:spPr>
        <p:txBody>
          <a:bodyPr/>
          <a:lstStyle/>
          <a:p>
            <a:pPr algn="l"/>
            <a:r>
              <a:rPr lang="en-US" sz="2800" b="1" dirty="0" smtClean="0">
                <a:latin typeface="Garamond" pitchFamily="18" charset="0"/>
              </a:rPr>
              <a:t>Interfacial deflections created by particle</a:t>
            </a:r>
            <a:endParaRPr lang="en-US" sz="4000" b="1" dirty="0" smtClean="0">
              <a:latin typeface="Garamond" pitchFamily="18" charset="0"/>
            </a:endParaRPr>
          </a:p>
        </p:txBody>
      </p:sp>
      <p:graphicFrame>
        <p:nvGraphicFramePr>
          <p:cNvPr id="2050" name="Object 4"/>
          <p:cNvGraphicFramePr>
            <a:graphicFrameLocks noChangeAspect="1"/>
          </p:cNvGraphicFramePr>
          <p:nvPr/>
        </p:nvGraphicFramePr>
        <p:xfrm>
          <a:off x="1219199" y="6096000"/>
          <a:ext cx="1382521" cy="609600"/>
        </p:xfrm>
        <a:graphic>
          <a:graphicData uri="http://schemas.openxmlformats.org/presentationml/2006/ole">
            <p:oleObj spid="_x0000_s972802" name="Equation" r:id="rId4" imgW="634680" imgH="279360" progId="Equation.DSMT4">
              <p:embed/>
            </p:oleObj>
          </a:graphicData>
        </a:graphic>
      </p:graphicFrame>
      <p:pic>
        <p:nvPicPr>
          <p:cNvPr id="115716" name="Picture 4"/>
          <p:cNvPicPr>
            <a:picLocks noChangeAspect="1" noChangeArrowheads="1"/>
          </p:cNvPicPr>
          <p:nvPr/>
        </p:nvPicPr>
        <p:blipFill>
          <a:blip r:embed="rId5" cstate="print"/>
          <a:srcRect/>
          <a:stretch>
            <a:fillRect/>
          </a:stretch>
        </p:blipFill>
        <p:spPr bwMode="auto">
          <a:xfrm>
            <a:off x="7010400" y="0"/>
            <a:ext cx="2724150" cy="1190625"/>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2057" name="Rectangle 8"/>
          <p:cNvSpPr>
            <a:spLocks noChangeArrowheads="1"/>
          </p:cNvSpPr>
          <p:nvPr/>
        </p:nvSpPr>
        <p:spPr bwMode="auto">
          <a:xfrm>
            <a:off x="5181600" y="5943600"/>
            <a:ext cx="4572000" cy="523875"/>
          </a:xfrm>
          <a:prstGeom prst="rect">
            <a:avLst/>
          </a:prstGeom>
          <a:noFill/>
          <a:ln w="9525">
            <a:noFill/>
            <a:miter lim="800000"/>
            <a:headEnd/>
            <a:tailEnd/>
          </a:ln>
        </p:spPr>
        <p:txBody>
          <a:bodyPr>
            <a:spAutoFit/>
          </a:bodyPr>
          <a:lstStyle/>
          <a:p>
            <a:r>
              <a:rPr lang="en-US" sz="1400" dirty="0" err="1"/>
              <a:t>Stamou</a:t>
            </a:r>
            <a:r>
              <a:rPr lang="en-US" sz="1400" dirty="0"/>
              <a:t>, </a:t>
            </a:r>
            <a:r>
              <a:rPr lang="en-US" sz="1400" dirty="0" err="1"/>
              <a:t>Duschl</a:t>
            </a:r>
            <a:r>
              <a:rPr lang="en-US" sz="1400" dirty="0"/>
              <a:t>, </a:t>
            </a:r>
            <a:r>
              <a:rPr lang="en-US" sz="1400" dirty="0" err="1"/>
              <a:t>Johannsmann</a:t>
            </a:r>
            <a:r>
              <a:rPr lang="en-US" sz="1400" dirty="0"/>
              <a:t>, PRE 2000</a:t>
            </a:r>
          </a:p>
          <a:p>
            <a:r>
              <a:rPr lang="en-US" sz="1400" dirty="0" err="1"/>
              <a:t>Kralchevsky</a:t>
            </a:r>
            <a:r>
              <a:rPr lang="en-US" sz="1400" dirty="0"/>
              <a:t> et al Langmuir 2001</a:t>
            </a:r>
          </a:p>
        </p:txBody>
      </p:sp>
      <p:graphicFrame>
        <p:nvGraphicFramePr>
          <p:cNvPr id="2051" name="Object 3"/>
          <p:cNvGraphicFramePr>
            <a:graphicFrameLocks noChangeAspect="1"/>
          </p:cNvGraphicFramePr>
          <p:nvPr/>
        </p:nvGraphicFramePr>
        <p:xfrm>
          <a:off x="762000" y="712788"/>
          <a:ext cx="3163888" cy="4252912"/>
        </p:xfrm>
        <a:graphic>
          <a:graphicData uri="http://schemas.openxmlformats.org/presentationml/2006/ole">
            <p:oleObj spid="_x0000_s972803" name="Equation" r:id="rId6" imgW="2057400" imgH="2755800" progId="Equation.DSMT4">
              <p:embed/>
            </p:oleObj>
          </a:graphicData>
        </a:graphic>
      </p:graphicFrame>
      <p:sp>
        <p:nvSpPr>
          <p:cNvPr id="115719" name="Rectangle 7"/>
          <p:cNvSpPr>
            <a:spLocks noChangeArrowheads="1"/>
          </p:cNvSpPr>
          <p:nvPr/>
        </p:nvSpPr>
        <p:spPr bwMode="auto">
          <a:xfrm>
            <a:off x="0" y="0"/>
            <a:ext cx="9144000" cy="0"/>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nchor="ctr">
            <a:spAutoFit/>
          </a:bodyPr>
          <a:lstStyle/>
          <a:p>
            <a:pPr>
              <a:defRPr/>
            </a:pPr>
            <a:endParaRPr lang="en-US">
              <a:latin typeface="Arial" pitchFamily="34" charset="0"/>
              <a:cs typeface="Arial" pitchFamily="34" charset="0"/>
            </a:endParaRPr>
          </a:p>
        </p:txBody>
      </p:sp>
      <p:graphicFrame>
        <p:nvGraphicFramePr>
          <p:cNvPr id="2052" name="Object 6"/>
          <p:cNvGraphicFramePr>
            <a:graphicFrameLocks noChangeAspect="1"/>
          </p:cNvGraphicFramePr>
          <p:nvPr/>
        </p:nvGraphicFramePr>
        <p:xfrm>
          <a:off x="685800" y="5295900"/>
          <a:ext cx="4087813" cy="723900"/>
        </p:xfrm>
        <a:graphic>
          <a:graphicData uri="http://schemas.openxmlformats.org/presentationml/2006/ole">
            <p:oleObj spid="_x0000_s972804" name="Equation" r:id="rId7" imgW="2425680" imgH="431640" progId="Equation.DSMT4">
              <p:embed/>
            </p:oleObj>
          </a:graphicData>
        </a:graphic>
      </p:graphicFrame>
      <p:graphicFrame>
        <p:nvGraphicFramePr>
          <p:cNvPr id="2053" name="Object 8"/>
          <p:cNvGraphicFramePr>
            <a:graphicFrameLocks noChangeAspect="1"/>
          </p:cNvGraphicFramePr>
          <p:nvPr/>
        </p:nvGraphicFramePr>
        <p:xfrm>
          <a:off x="5257800" y="4572000"/>
          <a:ext cx="3352800" cy="776288"/>
        </p:xfrm>
        <a:graphic>
          <a:graphicData uri="http://schemas.openxmlformats.org/presentationml/2006/ole">
            <p:oleObj spid="_x0000_s972805" name="Equation" r:id="rId8" imgW="1854000" imgH="431640" progId="Equation.DSMT4">
              <p:embed/>
            </p:oleObj>
          </a:graphicData>
        </a:graphic>
      </p:graphicFrame>
      <p:cxnSp>
        <p:nvCxnSpPr>
          <p:cNvPr id="16" name="Straight Connector 15"/>
          <p:cNvCxnSpPr/>
          <p:nvPr/>
        </p:nvCxnSpPr>
        <p:spPr>
          <a:xfrm rot="5400000">
            <a:off x="2210594" y="3352006"/>
            <a:ext cx="5334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2060" name="TextBox 16"/>
          <p:cNvSpPr txBox="1">
            <a:spLocks noChangeArrowheads="1"/>
          </p:cNvSpPr>
          <p:nvPr/>
        </p:nvSpPr>
        <p:spPr bwMode="auto">
          <a:xfrm>
            <a:off x="4876800" y="1524000"/>
            <a:ext cx="2819400" cy="646113"/>
          </a:xfrm>
          <a:prstGeom prst="rect">
            <a:avLst/>
          </a:prstGeom>
          <a:noFill/>
          <a:ln w="9525">
            <a:noFill/>
            <a:miter lim="800000"/>
            <a:headEnd/>
            <a:tailEnd/>
          </a:ln>
        </p:spPr>
        <p:txBody>
          <a:bodyPr>
            <a:spAutoFit/>
          </a:bodyPr>
          <a:lstStyle/>
          <a:p>
            <a:r>
              <a:rPr lang="en-US"/>
              <a:t>Quadrupolar deflection: long range perturbation</a:t>
            </a:r>
          </a:p>
        </p:txBody>
      </p:sp>
      <p:pic>
        <p:nvPicPr>
          <p:cNvPr id="2061" name="Picture 12"/>
          <p:cNvPicPr>
            <a:picLocks noChangeAspect="1" noChangeArrowheads="1"/>
          </p:cNvPicPr>
          <p:nvPr/>
        </p:nvPicPr>
        <p:blipFill>
          <a:blip r:embed="rId3" cstate="print"/>
          <a:srcRect l="51033" t="4359" r="12810" b="49171"/>
          <a:stretch>
            <a:fillRect/>
          </a:stretch>
        </p:blipFill>
        <p:spPr bwMode="auto">
          <a:xfrm>
            <a:off x="4953000" y="2514600"/>
            <a:ext cx="1447800" cy="1371600"/>
          </a:xfrm>
          <a:prstGeom prst="rect">
            <a:avLst/>
          </a:prstGeom>
          <a:noFill/>
          <a:ln w="9525">
            <a:noFill/>
            <a:miter lim="800000"/>
            <a:headEnd/>
            <a:tailEnd/>
          </a:ln>
        </p:spPr>
      </p:pic>
      <p:grpSp>
        <p:nvGrpSpPr>
          <p:cNvPr id="2" name="Group 13"/>
          <p:cNvGrpSpPr>
            <a:grpSpLocks/>
          </p:cNvGrpSpPr>
          <p:nvPr/>
        </p:nvGrpSpPr>
        <p:grpSpPr bwMode="auto">
          <a:xfrm>
            <a:off x="2286000" y="4495800"/>
            <a:ext cx="838200" cy="722313"/>
            <a:chOff x="3408" y="1392"/>
            <a:chExt cx="2160" cy="1765"/>
          </a:xfrm>
        </p:grpSpPr>
        <p:pic>
          <p:nvPicPr>
            <p:cNvPr id="2063" name="Picture 14"/>
            <p:cNvPicPr>
              <a:picLocks noChangeAspect="1" noChangeArrowheads="1"/>
            </p:cNvPicPr>
            <p:nvPr/>
          </p:nvPicPr>
          <p:blipFill>
            <a:blip r:embed="rId9" cstate="print"/>
            <a:srcRect/>
            <a:stretch>
              <a:fillRect/>
            </a:stretch>
          </p:blipFill>
          <p:spPr bwMode="auto">
            <a:xfrm>
              <a:off x="3408" y="1392"/>
              <a:ext cx="2160" cy="1765"/>
            </a:xfrm>
            <a:prstGeom prst="rect">
              <a:avLst/>
            </a:prstGeom>
            <a:noFill/>
            <a:ln w="9525">
              <a:noFill/>
              <a:miter lim="800000"/>
              <a:headEnd/>
              <a:tailEnd/>
            </a:ln>
          </p:spPr>
        </p:pic>
        <p:sp>
          <p:nvSpPr>
            <p:cNvPr id="2064" name="Line 15"/>
            <p:cNvSpPr>
              <a:spLocks noChangeShapeType="1"/>
            </p:cNvSpPr>
            <p:nvPr/>
          </p:nvSpPr>
          <p:spPr bwMode="auto">
            <a:xfrm>
              <a:off x="3518" y="1776"/>
              <a:ext cx="432" cy="0"/>
            </a:xfrm>
            <a:prstGeom prst="line">
              <a:avLst/>
            </a:prstGeom>
            <a:noFill/>
            <a:ln w="38100">
              <a:solidFill>
                <a:schemeClr val="tx1"/>
              </a:solidFill>
              <a:round/>
              <a:headEnd/>
              <a:tailEnd/>
            </a:ln>
          </p:spPr>
          <p:txBody>
            <a:bodyPr/>
            <a:lstStyle/>
            <a:p>
              <a:endParaRPr lang="en-US"/>
            </a:p>
          </p:txBody>
        </p:sp>
        <p:sp>
          <p:nvSpPr>
            <p:cNvPr id="2065" name="Line 16"/>
            <p:cNvSpPr>
              <a:spLocks noChangeShapeType="1"/>
            </p:cNvSpPr>
            <p:nvPr/>
          </p:nvSpPr>
          <p:spPr bwMode="auto">
            <a:xfrm>
              <a:off x="5136" y="1776"/>
              <a:ext cx="432" cy="0"/>
            </a:xfrm>
            <a:prstGeom prst="line">
              <a:avLst/>
            </a:prstGeom>
            <a:noFill/>
            <a:ln w="38100">
              <a:solidFill>
                <a:schemeClr val="tx1"/>
              </a:solidFill>
              <a:round/>
              <a:headEnd/>
              <a:tailEnd/>
            </a:ln>
          </p:spPr>
          <p:txBody>
            <a:bodyPr/>
            <a:lstStyle/>
            <a:p>
              <a:endParaRPr lang="en-US"/>
            </a:p>
          </p:txBody>
        </p:sp>
        <p:sp>
          <p:nvSpPr>
            <p:cNvPr id="2066" name="Line 17"/>
            <p:cNvSpPr>
              <a:spLocks noChangeShapeType="1"/>
            </p:cNvSpPr>
            <p:nvPr/>
          </p:nvSpPr>
          <p:spPr bwMode="auto">
            <a:xfrm>
              <a:off x="3936" y="1776"/>
              <a:ext cx="1200" cy="0"/>
            </a:xfrm>
            <a:prstGeom prst="line">
              <a:avLst/>
            </a:prstGeom>
            <a:noFill/>
            <a:ln w="25400">
              <a:solidFill>
                <a:schemeClr val="tx1"/>
              </a:solidFill>
              <a:prstDash val="sysDot"/>
              <a:round/>
              <a:headEnd/>
              <a:tailEnd/>
            </a:ln>
          </p:spPr>
          <p:txBody>
            <a:bodyPr/>
            <a:lstStyle/>
            <a:p>
              <a:endParaRPr lang="en-US"/>
            </a:p>
          </p:txBody>
        </p:sp>
      </p:grpSp>
      <p:sp>
        <p:nvSpPr>
          <p:cNvPr id="19" name="Oval 18"/>
          <p:cNvSpPr/>
          <p:nvPr/>
        </p:nvSpPr>
        <p:spPr>
          <a:xfrm>
            <a:off x="1447800" y="6324600"/>
            <a:ext cx="152400" cy="1524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20"/>
          <p:cNvSpPr>
            <a:spLocks noChangeArrowheads="1"/>
          </p:cNvSpPr>
          <p:nvPr/>
        </p:nvSpPr>
        <p:spPr bwMode="auto">
          <a:xfrm>
            <a:off x="7550150" y="1219200"/>
            <a:ext cx="1593850" cy="276225"/>
          </a:xfrm>
          <a:prstGeom prst="rect">
            <a:avLst/>
          </a:prstGeom>
          <a:noFill/>
          <a:ln w="9525">
            <a:noFill/>
            <a:miter lim="800000"/>
            <a:headEnd/>
            <a:tailEnd/>
          </a:ln>
        </p:spPr>
        <p:txBody>
          <a:bodyPr wrap="none">
            <a:spAutoFit/>
          </a:bodyPr>
          <a:lstStyle/>
          <a:p>
            <a:r>
              <a:rPr lang="en-US" sz="1200" dirty="0" err="1">
                <a:latin typeface="Times New Roman" pitchFamily="18" charset="0"/>
                <a:cs typeface="Times New Roman" pitchFamily="18" charset="0"/>
              </a:rPr>
              <a:t>Stamou</a:t>
            </a:r>
            <a:r>
              <a:rPr lang="en-US" sz="1200" dirty="0">
                <a:latin typeface="Times New Roman" pitchFamily="18" charset="0"/>
                <a:cs typeface="Times New Roman" pitchFamily="18" charset="0"/>
              </a:rPr>
              <a:t>, </a:t>
            </a:r>
            <a:r>
              <a:rPr lang="en-US" sz="1200" i="1" dirty="0">
                <a:latin typeface="Times New Roman" pitchFamily="18" charset="0"/>
                <a:cs typeface="Times New Roman" pitchFamily="18" charset="0"/>
              </a:rPr>
              <a:t>PRE</a:t>
            </a:r>
            <a:r>
              <a:rPr lang="en-US" sz="1200" dirty="0">
                <a:latin typeface="Times New Roman" pitchFamily="18" charset="0"/>
                <a:cs typeface="Times New Roman" pitchFamily="18" charset="0"/>
              </a:rPr>
              <a:t> </a:t>
            </a:r>
            <a:r>
              <a:rPr lang="en-US" sz="1200" b="1" dirty="0">
                <a:latin typeface="Times New Roman" pitchFamily="18" charset="0"/>
                <a:cs typeface="Times New Roman" pitchFamily="18" charset="0"/>
              </a:rPr>
              <a:t>62</a:t>
            </a:r>
            <a:r>
              <a:rPr lang="en-US" sz="1200" dirty="0">
                <a:latin typeface="Times New Roman" pitchFamily="18" charset="0"/>
                <a:cs typeface="Times New Roman" pitchFamily="18" charset="0"/>
              </a:rPr>
              <a:t>, 2000</a:t>
            </a:r>
            <a:endParaRPr lang="en-US" sz="12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itle 1"/>
          <p:cNvSpPr txBox="1">
            <a:spLocks/>
          </p:cNvSpPr>
          <p:nvPr/>
        </p:nvSpPr>
        <p:spPr>
          <a:xfrm>
            <a:off x="0" y="0"/>
            <a:ext cx="3429000" cy="1143000"/>
          </a:xfrm>
          <a:prstGeom prst="rect">
            <a:avLst/>
          </a:prstGeom>
        </p:spPr>
        <p:txBody>
          <a:bodyPr anchor="ctr">
            <a:normAutofit/>
          </a:bodyPr>
          <a:lstStyle/>
          <a:p>
            <a:pPr fontAlgn="auto">
              <a:spcAft>
                <a:spcPts val="0"/>
              </a:spcAft>
              <a:defRPr/>
            </a:pPr>
            <a:r>
              <a:rPr lang="en-US" sz="2800" b="1" dirty="0">
                <a:latin typeface="Garamond" pitchFamily="18" charset="0"/>
                <a:ea typeface="+mj-ea"/>
                <a:cs typeface="+mj-cs"/>
              </a:rPr>
              <a:t>Far field interactions</a:t>
            </a:r>
          </a:p>
        </p:txBody>
      </p:sp>
      <p:pic>
        <p:nvPicPr>
          <p:cNvPr id="3078" name="Picture 1"/>
          <p:cNvPicPr>
            <a:picLocks noChangeAspect="1" noChangeArrowheads="1"/>
          </p:cNvPicPr>
          <p:nvPr/>
        </p:nvPicPr>
        <p:blipFill>
          <a:blip r:embed="rId4" cstate="print"/>
          <a:srcRect/>
          <a:stretch>
            <a:fillRect/>
          </a:stretch>
        </p:blipFill>
        <p:spPr bwMode="auto">
          <a:xfrm>
            <a:off x="9296400" y="1219200"/>
            <a:ext cx="3817938" cy="1863725"/>
          </a:xfrm>
          <a:prstGeom prst="rect">
            <a:avLst/>
          </a:prstGeom>
          <a:noFill/>
          <a:ln w="9525">
            <a:noFill/>
            <a:miter lim="800000"/>
            <a:headEnd/>
            <a:tailEnd/>
          </a:ln>
        </p:spPr>
      </p:pic>
      <p:pic>
        <p:nvPicPr>
          <p:cNvPr id="3079" name="Picture 4"/>
          <p:cNvPicPr>
            <a:picLocks noChangeAspect="1" noChangeArrowheads="1"/>
          </p:cNvPicPr>
          <p:nvPr/>
        </p:nvPicPr>
        <p:blipFill>
          <a:blip r:embed="rId5" cstate="print"/>
          <a:srcRect/>
          <a:stretch>
            <a:fillRect/>
          </a:stretch>
        </p:blipFill>
        <p:spPr bwMode="auto">
          <a:xfrm>
            <a:off x="9525000" y="3505200"/>
            <a:ext cx="2527300" cy="558800"/>
          </a:xfrm>
          <a:prstGeom prst="rect">
            <a:avLst/>
          </a:prstGeom>
          <a:noFill/>
          <a:ln w="9525">
            <a:solidFill>
              <a:schemeClr val="tx1"/>
            </a:solidFill>
            <a:miter lim="800000"/>
            <a:headEnd/>
            <a:tailEnd/>
          </a:ln>
        </p:spPr>
      </p:pic>
      <p:sp>
        <p:nvSpPr>
          <p:cNvPr id="3080" name="TextBox 49"/>
          <p:cNvSpPr txBox="1">
            <a:spLocks noChangeArrowheads="1"/>
          </p:cNvSpPr>
          <p:nvPr/>
        </p:nvSpPr>
        <p:spPr bwMode="auto">
          <a:xfrm>
            <a:off x="228600" y="1143000"/>
            <a:ext cx="184150" cy="369888"/>
          </a:xfrm>
          <a:prstGeom prst="rect">
            <a:avLst/>
          </a:prstGeom>
          <a:noFill/>
          <a:ln w="9525">
            <a:noFill/>
            <a:miter lim="800000"/>
            <a:headEnd/>
            <a:tailEnd/>
          </a:ln>
        </p:spPr>
        <p:txBody>
          <a:bodyPr wrap="none">
            <a:spAutoFit/>
          </a:bodyPr>
          <a:lstStyle/>
          <a:p>
            <a:endParaRPr lang="en-US"/>
          </a:p>
        </p:txBody>
      </p:sp>
      <p:sp>
        <p:nvSpPr>
          <p:cNvPr id="3082" name="TextBox 54"/>
          <p:cNvSpPr txBox="1">
            <a:spLocks noChangeArrowheads="1"/>
          </p:cNvSpPr>
          <p:nvPr/>
        </p:nvSpPr>
        <p:spPr bwMode="auto">
          <a:xfrm>
            <a:off x="0" y="3886200"/>
            <a:ext cx="1876425" cy="369888"/>
          </a:xfrm>
          <a:prstGeom prst="rect">
            <a:avLst/>
          </a:prstGeom>
          <a:noFill/>
          <a:ln w="9525">
            <a:noFill/>
            <a:miter lim="800000"/>
            <a:headEnd/>
            <a:tailEnd/>
          </a:ln>
        </p:spPr>
        <p:txBody>
          <a:bodyPr wrap="none">
            <a:spAutoFit/>
          </a:bodyPr>
          <a:lstStyle/>
          <a:p>
            <a:r>
              <a:rPr lang="en-US" u="sng" dirty="0">
                <a:latin typeface="Garamond" pitchFamily="18" charset="0"/>
              </a:rPr>
              <a:t>Interaction Energy</a:t>
            </a:r>
          </a:p>
        </p:txBody>
      </p:sp>
      <p:sp>
        <p:nvSpPr>
          <p:cNvPr id="3083" name="TextBox 55"/>
          <p:cNvSpPr txBox="1">
            <a:spLocks noChangeArrowheads="1"/>
          </p:cNvSpPr>
          <p:nvPr/>
        </p:nvSpPr>
        <p:spPr bwMode="auto">
          <a:xfrm>
            <a:off x="0" y="4876800"/>
            <a:ext cx="1931988" cy="369888"/>
          </a:xfrm>
          <a:prstGeom prst="rect">
            <a:avLst/>
          </a:prstGeom>
          <a:noFill/>
          <a:ln w="9525">
            <a:noFill/>
            <a:miter lim="800000"/>
            <a:headEnd/>
            <a:tailEnd/>
          </a:ln>
        </p:spPr>
        <p:txBody>
          <a:bodyPr wrap="none">
            <a:spAutoFit/>
          </a:bodyPr>
          <a:lstStyle/>
          <a:p>
            <a:r>
              <a:rPr lang="en-US" u="sng" dirty="0">
                <a:latin typeface="Garamond" pitchFamily="18" charset="0"/>
              </a:rPr>
              <a:t>Force of Attraction</a:t>
            </a:r>
          </a:p>
        </p:txBody>
      </p:sp>
      <p:sp>
        <p:nvSpPr>
          <p:cNvPr id="3084" name="TextBox 13"/>
          <p:cNvSpPr txBox="1">
            <a:spLocks noChangeArrowheads="1"/>
          </p:cNvSpPr>
          <p:nvPr/>
        </p:nvSpPr>
        <p:spPr bwMode="auto">
          <a:xfrm>
            <a:off x="6172200" y="5934075"/>
            <a:ext cx="2971800" cy="923925"/>
          </a:xfrm>
          <a:prstGeom prst="rect">
            <a:avLst/>
          </a:prstGeom>
          <a:noFill/>
          <a:ln w="9525">
            <a:noFill/>
            <a:miter lim="800000"/>
            <a:headEnd/>
            <a:tailEnd/>
          </a:ln>
        </p:spPr>
        <p:txBody>
          <a:bodyPr>
            <a:spAutoFit/>
          </a:bodyPr>
          <a:lstStyle/>
          <a:p>
            <a:endParaRPr lang="en-US" dirty="0">
              <a:latin typeface="Garamond" pitchFamily="18" charset="0"/>
            </a:endParaRPr>
          </a:p>
          <a:p>
            <a:r>
              <a:rPr lang="en-US" dirty="0">
                <a:latin typeface="Garamond" pitchFamily="18" charset="0"/>
              </a:rPr>
              <a:t>Excess </a:t>
            </a:r>
            <a:r>
              <a:rPr lang="en-US" dirty="0" smtClean="0">
                <a:latin typeface="Garamond" pitchFamily="18" charset="0"/>
              </a:rPr>
              <a:t>area </a:t>
            </a:r>
            <a:r>
              <a:rPr lang="en-US" dirty="0">
                <a:latin typeface="Garamond" pitchFamily="18" charset="0"/>
              </a:rPr>
              <a:t>drives interactions </a:t>
            </a:r>
          </a:p>
          <a:p>
            <a:r>
              <a:rPr lang="en-US" b="1" i="1" dirty="0">
                <a:latin typeface="Garamond" pitchFamily="18" charset="0"/>
              </a:rPr>
              <a:t>but no preferred orientation</a:t>
            </a:r>
          </a:p>
        </p:txBody>
      </p:sp>
      <p:grpSp>
        <p:nvGrpSpPr>
          <p:cNvPr id="2" name="Group 21"/>
          <p:cNvGrpSpPr>
            <a:grpSpLocks/>
          </p:cNvGrpSpPr>
          <p:nvPr/>
        </p:nvGrpSpPr>
        <p:grpSpPr bwMode="auto">
          <a:xfrm>
            <a:off x="6019800" y="228600"/>
            <a:ext cx="2819400" cy="2227263"/>
            <a:chOff x="6019800" y="228600"/>
            <a:chExt cx="2819400" cy="2227263"/>
          </a:xfrm>
        </p:grpSpPr>
        <p:pic>
          <p:nvPicPr>
            <p:cNvPr id="3090" name="Picture 18"/>
            <p:cNvPicPr>
              <a:picLocks noChangeAspect="1" noChangeArrowheads="1"/>
            </p:cNvPicPr>
            <p:nvPr/>
          </p:nvPicPr>
          <p:blipFill>
            <a:blip r:embed="rId6" cstate="print"/>
            <a:srcRect/>
            <a:stretch>
              <a:fillRect/>
            </a:stretch>
          </p:blipFill>
          <p:spPr bwMode="auto">
            <a:xfrm>
              <a:off x="6019800" y="228600"/>
              <a:ext cx="2819400" cy="2227263"/>
            </a:xfrm>
            <a:prstGeom prst="rect">
              <a:avLst/>
            </a:prstGeom>
            <a:noFill/>
            <a:ln w="9525">
              <a:noFill/>
              <a:miter lim="800000"/>
              <a:headEnd/>
              <a:tailEnd/>
            </a:ln>
          </p:spPr>
        </p:pic>
        <p:sp>
          <p:nvSpPr>
            <p:cNvPr id="20" name="TextBox 19"/>
            <p:cNvSpPr txBox="1"/>
            <p:nvPr/>
          </p:nvSpPr>
          <p:spPr>
            <a:xfrm>
              <a:off x="7162800" y="1687513"/>
              <a:ext cx="457200" cy="369887"/>
            </a:xfrm>
            <a:prstGeom prst="rect">
              <a:avLst/>
            </a:prstGeom>
            <a:solidFill>
              <a:schemeClr val="accent1">
                <a:lumMod val="20000"/>
                <a:lumOff val="80000"/>
              </a:schemeClr>
            </a:solidFill>
          </p:spPr>
          <p:txBody>
            <a:bodyPr>
              <a:spAutoFit/>
            </a:bodyPr>
            <a:lstStyle/>
            <a:p>
              <a:pPr algn="ctr">
                <a:defRPr/>
              </a:pPr>
              <a:r>
                <a:rPr lang="en-US" sz="1600" dirty="0">
                  <a:latin typeface="Times New Roman" pitchFamily="18" charset="0"/>
                  <a:cs typeface="Times New Roman" pitchFamily="18" charset="0"/>
                </a:rPr>
                <a:t>r</a:t>
              </a:r>
              <a:r>
                <a:rPr lang="en-US" sz="1600" baseline="-25000" dirty="0">
                  <a:latin typeface="Times New Roman" pitchFamily="18" charset="0"/>
                  <a:cs typeface="Times New Roman" pitchFamily="18" charset="0"/>
                </a:rPr>
                <a:t>12</a:t>
              </a:r>
              <a:r>
                <a:rPr lang="en-US" dirty="0"/>
                <a:t> </a:t>
              </a:r>
            </a:p>
          </p:txBody>
        </p:sp>
      </p:grpSp>
      <p:graphicFrame>
        <p:nvGraphicFramePr>
          <p:cNvPr id="3074" name="Object 2"/>
          <p:cNvGraphicFramePr>
            <a:graphicFrameLocks noChangeAspect="1"/>
          </p:cNvGraphicFramePr>
          <p:nvPr/>
        </p:nvGraphicFramePr>
        <p:xfrm>
          <a:off x="2438400" y="4876800"/>
          <a:ext cx="3442779" cy="1828800"/>
        </p:xfrm>
        <a:graphic>
          <a:graphicData uri="http://schemas.openxmlformats.org/presentationml/2006/ole">
            <p:oleObj spid="_x0000_s973826" name="Equation" r:id="rId7" imgW="2247840" imgH="1193760" progId="Equation.DSMT4">
              <p:embed/>
            </p:oleObj>
          </a:graphicData>
        </a:graphic>
      </p:graphicFrame>
      <p:graphicFrame>
        <p:nvGraphicFramePr>
          <p:cNvPr id="3075" name="Object 3"/>
          <p:cNvGraphicFramePr>
            <a:graphicFrameLocks noChangeAspect="1"/>
          </p:cNvGraphicFramePr>
          <p:nvPr/>
        </p:nvGraphicFramePr>
        <p:xfrm>
          <a:off x="2057400" y="762000"/>
          <a:ext cx="3657600" cy="609600"/>
        </p:xfrm>
        <a:graphic>
          <a:graphicData uri="http://schemas.openxmlformats.org/presentationml/2006/ole">
            <p:oleObj spid="_x0000_s973827" name="Equation" r:id="rId8" imgW="2361960" imgH="393480" progId="Equation.DSMT4">
              <p:embed/>
            </p:oleObj>
          </a:graphicData>
        </a:graphic>
      </p:graphicFrame>
      <p:graphicFrame>
        <p:nvGraphicFramePr>
          <p:cNvPr id="3076" name="Object 4"/>
          <p:cNvGraphicFramePr>
            <a:graphicFrameLocks noChangeAspect="1"/>
          </p:cNvGraphicFramePr>
          <p:nvPr/>
        </p:nvGraphicFramePr>
        <p:xfrm>
          <a:off x="2438400" y="3962400"/>
          <a:ext cx="4306888" cy="788988"/>
        </p:xfrm>
        <a:graphic>
          <a:graphicData uri="http://schemas.openxmlformats.org/presentationml/2006/ole">
            <p:oleObj spid="_x0000_s973828" name="Equation" r:id="rId9" imgW="2768400" imgH="507960" progId="Equation.DSMT4">
              <p:embed/>
            </p:oleObj>
          </a:graphicData>
        </a:graphic>
      </p:graphicFrame>
      <p:sp>
        <p:nvSpPr>
          <p:cNvPr id="3086" name="Rectangle 20"/>
          <p:cNvSpPr>
            <a:spLocks noChangeArrowheads="1"/>
          </p:cNvSpPr>
          <p:nvPr/>
        </p:nvSpPr>
        <p:spPr bwMode="auto">
          <a:xfrm>
            <a:off x="152400" y="838200"/>
            <a:ext cx="1593850" cy="276225"/>
          </a:xfrm>
          <a:prstGeom prst="rect">
            <a:avLst/>
          </a:prstGeom>
          <a:noFill/>
          <a:ln w="9525">
            <a:noFill/>
            <a:miter lim="800000"/>
            <a:headEnd/>
            <a:tailEnd/>
          </a:ln>
        </p:spPr>
        <p:txBody>
          <a:bodyPr wrap="none">
            <a:spAutoFit/>
          </a:bodyPr>
          <a:lstStyle/>
          <a:p>
            <a:r>
              <a:rPr lang="en-US" sz="1200" dirty="0" err="1">
                <a:latin typeface="Times New Roman" pitchFamily="18" charset="0"/>
                <a:cs typeface="Times New Roman" pitchFamily="18" charset="0"/>
              </a:rPr>
              <a:t>Stamou</a:t>
            </a:r>
            <a:r>
              <a:rPr lang="en-US" sz="1200" dirty="0">
                <a:latin typeface="Times New Roman" pitchFamily="18" charset="0"/>
                <a:cs typeface="Times New Roman" pitchFamily="18" charset="0"/>
              </a:rPr>
              <a:t>, </a:t>
            </a:r>
            <a:r>
              <a:rPr lang="en-US" sz="1200" i="1" dirty="0">
                <a:latin typeface="Times New Roman" pitchFamily="18" charset="0"/>
                <a:cs typeface="Times New Roman" pitchFamily="18" charset="0"/>
              </a:rPr>
              <a:t>PRE</a:t>
            </a:r>
            <a:r>
              <a:rPr lang="en-US" sz="1200" dirty="0">
                <a:latin typeface="Times New Roman" pitchFamily="18" charset="0"/>
                <a:cs typeface="Times New Roman" pitchFamily="18" charset="0"/>
              </a:rPr>
              <a:t> </a:t>
            </a:r>
            <a:r>
              <a:rPr lang="en-US" sz="1200" b="1" dirty="0">
                <a:latin typeface="Times New Roman" pitchFamily="18" charset="0"/>
                <a:cs typeface="Times New Roman" pitchFamily="18" charset="0"/>
              </a:rPr>
              <a:t>62</a:t>
            </a:r>
            <a:r>
              <a:rPr lang="en-US" sz="1200" dirty="0">
                <a:latin typeface="Times New Roman" pitchFamily="18" charset="0"/>
                <a:cs typeface="Times New Roman" pitchFamily="18" charset="0"/>
              </a:rPr>
              <a:t>, 2000</a:t>
            </a:r>
            <a:endParaRPr lang="en-US" sz="1200" dirty="0"/>
          </a:p>
        </p:txBody>
      </p:sp>
      <p:grpSp>
        <p:nvGrpSpPr>
          <p:cNvPr id="3" name="Group 16"/>
          <p:cNvGrpSpPr>
            <a:grpSpLocks/>
          </p:cNvGrpSpPr>
          <p:nvPr/>
        </p:nvGrpSpPr>
        <p:grpSpPr bwMode="auto">
          <a:xfrm>
            <a:off x="8001000" y="2667000"/>
            <a:ext cx="841375" cy="1146175"/>
            <a:chOff x="8001000" y="1676400"/>
            <a:chExt cx="841375" cy="1146175"/>
          </a:xfrm>
        </p:grpSpPr>
        <p:pic>
          <p:nvPicPr>
            <p:cNvPr id="3088" name="Picture 2"/>
            <p:cNvPicPr>
              <a:picLocks noChangeAspect="1" noChangeArrowheads="1"/>
            </p:cNvPicPr>
            <p:nvPr/>
          </p:nvPicPr>
          <p:blipFill>
            <a:blip r:embed="rId10" cstate="print"/>
            <a:srcRect l="7132" t="3419" r="53641" b="77776"/>
            <a:stretch>
              <a:fillRect/>
            </a:stretch>
          </p:blipFill>
          <p:spPr bwMode="auto">
            <a:xfrm>
              <a:off x="8001000" y="1676400"/>
              <a:ext cx="838200" cy="838200"/>
            </a:xfrm>
            <a:prstGeom prst="rect">
              <a:avLst/>
            </a:prstGeom>
            <a:noFill/>
            <a:ln w="9525">
              <a:noFill/>
              <a:miter lim="800000"/>
              <a:headEnd/>
              <a:tailEnd/>
            </a:ln>
          </p:spPr>
        </p:pic>
        <p:sp>
          <p:nvSpPr>
            <p:cNvPr id="3089" name="Rectangle 31"/>
            <p:cNvSpPr>
              <a:spLocks noChangeArrowheads="1"/>
            </p:cNvSpPr>
            <p:nvPr/>
          </p:nvSpPr>
          <p:spPr bwMode="auto">
            <a:xfrm>
              <a:off x="8001000" y="2514600"/>
              <a:ext cx="841375" cy="307975"/>
            </a:xfrm>
            <a:prstGeom prst="rect">
              <a:avLst/>
            </a:prstGeom>
            <a:noFill/>
            <a:ln w="9525">
              <a:noFill/>
              <a:miter lim="800000"/>
              <a:headEnd/>
              <a:tailEnd/>
            </a:ln>
          </p:spPr>
          <p:txBody>
            <a:bodyPr wrap="none">
              <a:spAutoFit/>
            </a:bodyPr>
            <a:lstStyle/>
            <a:p>
              <a:r>
                <a:rPr lang="en-US" sz="1400" b="1" i="1"/>
                <a:t>Stamou</a:t>
              </a:r>
              <a:endParaRPr lang="en-US" sz="1400"/>
            </a:p>
          </p:txBody>
        </p:sp>
      </p:grpSp>
      <p:graphicFrame>
        <p:nvGraphicFramePr>
          <p:cNvPr id="22" name="Object 21"/>
          <p:cNvGraphicFramePr>
            <a:graphicFrameLocks noChangeAspect="1"/>
          </p:cNvGraphicFramePr>
          <p:nvPr/>
        </p:nvGraphicFramePr>
        <p:xfrm>
          <a:off x="569913" y="1524000"/>
          <a:ext cx="2665412" cy="2228850"/>
        </p:xfrm>
        <a:graphic>
          <a:graphicData uri="http://schemas.openxmlformats.org/presentationml/2006/ole">
            <p:oleObj spid="_x0000_s973829" name="Equation" r:id="rId11" imgW="1777680" imgH="1485720" progId="Equation.DSMT4">
              <p:embed/>
            </p:oleObj>
          </a:graphicData>
        </a:graphic>
      </p:graphicFrame>
      <p:sp>
        <p:nvSpPr>
          <p:cNvPr id="21" name="TextBox 20"/>
          <p:cNvSpPr txBox="1"/>
          <p:nvPr/>
        </p:nvSpPr>
        <p:spPr>
          <a:xfrm>
            <a:off x="3657600" y="2362200"/>
            <a:ext cx="1828800" cy="307777"/>
          </a:xfrm>
          <a:prstGeom prst="rect">
            <a:avLst/>
          </a:prstGeom>
          <a:noFill/>
        </p:spPr>
        <p:txBody>
          <a:bodyPr wrap="square" rtlCol="0">
            <a:spAutoFit/>
          </a:bodyPr>
          <a:lstStyle/>
          <a:p>
            <a:r>
              <a:rPr lang="en-US" sz="1400" dirty="0" smtClean="0"/>
              <a:t>Superposition approx.</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457200"/>
            <a:ext cx="3149600" cy="3124200"/>
            <a:chOff x="2036843" y="2857114"/>
            <a:chExt cx="3149600" cy="3124200"/>
          </a:xfrm>
        </p:grpSpPr>
        <p:pic>
          <p:nvPicPr>
            <p:cNvPr id="3" name="Picture 2"/>
            <p:cNvPicPr>
              <a:picLocks noChangeAspect="1"/>
            </p:cNvPicPr>
            <p:nvPr/>
          </p:nvPicPr>
          <p:blipFill>
            <a:blip r:embed="rId2" cstate="print"/>
            <a:stretch>
              <a:fillRect/>
            </a:stretch>
          </p:blipFill>
          <p:spPr>
            <a:xfrm>
              <a:off x="2036843" y="2857114"/>
              <a:ext cx="3149600" cy="3124200"/>
            </a:xfrm>
            <a:prstGeom prst="rect">
              <a:avLst/>
            </a:prstGeom>
          </p:spPr>
        </p:pic>
        <p:sp>
          <p:nvSpPr>
            <p:cNvPr id="4" name="TextBox 3"/>
            <p:cNvSpPr txBox="1"/>
            <p:nvPr/>
          </p:nvSpPr>
          <p:spPr>
            <a:xfrm>
              <a:off x="2321722" y="5197695"/>
              <a:ext cx="2719878" cy="646331"/>
            </a:xfrm>
            <a:prstGeom prst="rect">
              <a:avLst/>
            </a:prstGeom>
            <a:noFill/>
          </p:spPr>
          <p:txBody>
            <a:bodyPr wrap="none" rtlCol="0">
              <a:spAutoFit/>
            </a:bodyPr>
            <a:lstStyle/>
            <a:p>
              <a:pPr algn="ctr"/>
              <a:r>
                <a:rPr lang="en-US" dirty="0" smtClean="0">
                  <a:solidFill>
                    <a:schemeClr val="bg1"/>
                  </a:solidFill>
                </a:rPr>
                <a:t>Floating poppy seed ~1mm</a:t>
              </a:r>
            </a:p>
            <a:p>
              <a:pPr algn="ctr"/>
              <a:r>
                <a:rPr lang="en-US" dirty="0" smtClean="0">
                  <a:solidFill>
                    <a:schemeClr val="bg1"/>
                  </a:solidFill>
                </a:rPr>
                <a:t> (</a:t>
              </a:r>
              <a:r>
                <a:rPr lang="en-US" dirty="0" err="1" smtClean="0">
                  <a:solidFill>
                    <a:schemeClr val="bg1"/>
                  </a:solidFill>
                </a:rPr>
                <a:t>Hinsch</a:t>
              </a:r>
              <a:r>
                <a:rPr lang="en-US" dirty="0" smtClean="0">
                  <a:solidFill>
                    <a:schemeClr val="bg1"/>
                  </a:solidFill>
                </a:rPr>
                <a:t>, 82)</a:t>
              </a:r>
              <a:endParaRPr lang="en-US" dirty="0">
                <a:solidFill>
                  <a:schemeClr val="bg1"/>
                </a:solidFill>
              </a:endParaRPr>
            </a:p>
          </p:txBody>
        </p:sp>
      </p:grpSp>
      <p:grpSp>
        <p:nvGrpSpPr>
          <p:cNvPr id="5" name="Group 4"/>
          <p:cNvGrpSpPr/>
          <p:nvPr/>
        </p:nvGrpSpPr>
        <p:grpSpPr>
          <a:xfrm>
            <a:off x="5334000" y="457201"/>
            <a:ext cx="6728224" cy="2985383"/>
            <a:chOff x="2177137" y="1357649"/>
            <a:chExt cx="5970114" cy="2235889"/>
          </a:xfrm>
        </p:grpSpPr>
        <p:sp>
          <p:nvSpPr>
            <p:cNvPr id="8" name="TextBox 7"/>
            <p:cNvSpPr txBox="1"/>
            <p:nvPr/>
          </p:nvSpPr>
          <p:spPr>
            <a:xfrm>
              <a:off x="2177137" y="1357649"/>
              <a:ext cx="1394375" cy="230508"/>
            </a:xfrm>
            <a:prstGeom prst="rect">
              <a:avLst/>
            </a:prstGeom>
            <a:noFill/>
          </p:spPr>
          <p:txBody>
            <a:bodyPr wrap="square" rtlCol="0">
              <a:spAutoFit/>
            </a:bodyPr>
            <a:lstStyle/>
            <a:p>
              <a:pPr algn="ctr"/>
              <a:r>
                <a:rPr lang="en-US" sz="1400" b="0" i="1" dirty="0" err="1" smtClean="0">
                  <a:solidFill>
                    <a:srgbClr val="FF0000"/>
                  </a:solidFill>
                </a:rPr>
                <a:t>interferograms</a:t>
              </a:r>
              <a:endParaRPr lang="en-US" sz="1400" b="0" i="1" dirty="0">
                <a:solidFill>
                  <a:srgbClr val="FF0000"/>
                </a:solidFill>
              </a:endParaRPr>
            </a:p>
          </p:txBody>
        </p:sp>
        <p:pic>
          <p:nvPicPr>
            <p:cNvPr id="9" name="Picture 3"/>
            <p:cNvPicPr>
              <a:picLocks noChangeAspect="1" noChangeArrowheads="1"/>
            </p:cNvPicPr>
            <p:nvPr/>
          </p:nvPicPr>
          <p:blipFill>
            <a:blip r:embed="rId3" cstate="print"/>
            <a:srcRect l="11232" r="-1136" b="7883"/>
            <a:stretch>
              <a:fillRect/>
            </a:stretch>
          </p:blipFill>
          <p:spPr bwMode="auto">
            <a:xfrm>
              <a:off x="6436824" y="2556111"/>
              <a:ext cx="1710427" cy="1037427"/>
            </a:xfrm>
            <a:prstGeom prst="rect">
              <a:avLst/>
            </a:prstGeom>
            <a:noFill/>
            <a:ln w="9525">
              <a:noFill/>
              <a:miter lim="800000"/>
              <a:headEnd/>
              <a:tailEnd/>
            </a:ln>
          </p:spPr>
        </p:pic>
      </p:grpSp>
      <p:pic>
        <p:nvPicPr>
          <p:cNvPr id="11" name="Picture 10"/>
          <p:cNvPicPr/>
          <p:nvPr/>
        </p:nvPicPr>
        <p:blipFill>
          <a:blip r:embed="rId4" cstate="print"/>
          <a:srcRect l="53228" b="51923"/>
          <a:stretch>
            <a:fillRect/>
          </a:stretch>
        </p:blipFill>
        <p:spPr bwMode="auto">
          <a:xfrm>
            <a:off x="5105400" y="4114800"/>
            <a:ext cx="3352800" cy="2438400"/>
          </a:xfrm>
          <a:prstGeom prst="rect">
            <a:avLst/>
          </a:prstGeom>
          <a:noFill/>
          <a:ln w="9525">
            <a:noFill/>
            <a:miter lim="800000"/>
            <a:headEnd/>
            <a:tailEnd/>
          </a:ln>
        </p:spPr>
      </p:pic>
      <p:sp>
        <p:nvSpPr>
          <p:cNvPr id="12" name="TextBox 11"/>
          <p:cNvSpPr txBox="1"/>
          <p:nvPr/>
        </p:nvSpPr>
        <p:spPr>
          <a:xfrm>
            <a:off x="5638800" y="5943600"/>
            <a:ext cx="2971800" cy="369332"/>
          </a:xfrm>
          <a:prstGeom prst="rect">
            <a:avLst/>
          </a:prstGeom>
          <a:noFill/>
        </p:spPr>
        <p:txBody>
          <a:bodyPr wrap="square" rtlCol="0">
            <a:spAutoFit/>
          </a:bodyPr>
          <a:lstStyle/>
          <a:p>
            <a:r>
              <a:rPr lang="en-US" dirty="0" smtClean="0">
                <a:solidFill>
                  <a:schemeClr val="bg1"/>
                </a:solidFill>
              </a:rPr>
              <a:t>Micro-Cylinders: </a:t>
            </a:r>
            <a:r>
              <a:rPr lang="en-US" dirty="0" err="1" smtClean="0">
                <a:solidFill>
                  <a:schemeClr val="bg1"/>
                </a:solidFill>
              </a:rPr>
              <a:t>Stebe</a:t>
            </a:r>
            <a:r>
              <a:rPr lang="en-US" dirty="0" smtClean="0">
                <a:solidFill>
                  <a:schemeClr val="bg1"/>
                </a:solidFill>
              </a:rPr>
              <a:t> lab</a:t>
            </a:r>
            <a:endParaRPr lang="en-US" dirty="0">
              <a:solidFill>
                <a:schemeClr val="bg1"/>
              </a:solidFill>
            </a:endParaRPr>
          </a:p>
        </p:txBody>
      </p:sp>
      <p:sp>
        <p:nvSpPr>
          <p:cNvPr id="14" name="TextBox 13"/>
          <p:cNvSpPr txBox="1"/>
          <p:nvPr/>
        </p:nvSpPr>
        <p:spPr>
          <a:xfrm>
            <a:off x="0" y="0"/>
            <a:ext cx="6705600" cy="369332"/>
          </a:xfrm>
          <a:prstGeom prst="rect">
            <a:avLst/>
          </a:prstGeom>
          <a:noFill/>
        </p:spPr>
        <p:txBody>
          <a:bodyPr wrap="square" rtlCol="0">
            <a:spAutoFit/>
          </a:bodyPr>
          <a:lstStyle/>
          <a:p>
            <a:r>
              <a:rPr lang="en-US" dirty="0" smtClean="0"/>
              <a:t>U</a:t>
            </a:r>
            <a:r>
              <a:rPr lang="en-US" sz="1800" b="0" dirty="0" smtClean="0"/>
              <a:t>ndulated contact </a:t>
            </a:r>
            <a:r>
              <a:rPr lang="en-US" sz="1800" b="0" dirty="0" smtClean="0"/>
              <a:t>lines: pronounced for non-spherical particles</a:t>
            </a:r>
            <a:endParaRPr lang="en-US" b="0" dirty="0"/>
          </a:p>
        </p:txBody>
      </p:sp>
      <p:pic>
        <p:nvPicPr>
          <p:cNvPr id="15" name="Picture 2"/>
          <p:cNvPicPr>
            <a:picLocks noChangeAspect="1" noChangeArrowheads="1"/>
          </p:cNvPicPr>
          <p:nvPr/>
        </p:nvPicPr>
        <p:blipFill>
          <a:blip r:embed="rId5" cstate="print"/>
          <a:srcRect l="13333" t="43420" r="6667" b="21142"/>
          <a:stretch>
            <a:fillRect/>
          </a:stretch>
        </p:blipFill>
        <p:spPr bwMode="auto">
          <a:xfrm>
            <a:off x="0" y="3962400"/>
            <a:ext cx="3657600" cy="2514600"/>
          </a:xfrm>
          <a:prstGeom prst="rect">
            <a:avLst/>
          </a:prstGeom>
          <a:noFill/>
          <a:ln w="9525">
            <a:noFill/>
            <a:miter lim="800000"/>
            <a:headEnd/>
            <a:tailEnd/>
          </a:ln>
        </p:spPr>
      </p:pic>
      <p:sp>
        <p:nvSpPr>
          <p:cNvPr id="16" name="Rectangle 15"/>
          <p:cNvSpPr/>
          <p:nvPr/>
        </p:nvSpPr>
        <p:spPr>
          <a:xfrm>
            <a:off x="304800" y="5867400"/>
            <a:ext cx="2440733" cy="369332"/>
          </a:xfrm>
          <a:prstGeom prst="rect">
            <a:avLst/>
          </a:prstGeom>
        </p:spPr>
        <p:txBody>
          <a:bodyPr wrap="none">
            <a:spAutoFit/>
          </a:bodyPr>
          <a:lstStyle/>
          <a:p>
            <a:r>
              <a:rPr lang="en-US" dirty="0" err="1" smtClean="0">
                <a:solidFill>
                  <a:schemeClr val="bg1"/>
                </a:solidFill>
              </a:rPr>
              <a:t>Rennie</a:t>
            </a:r>
            <a:r>
              <a:rPr lang="en-US" dirty="0" smtClean="0">
                <a:solidFill>
                  <a:schemeClr val="bg1"/>
                </a:solidFill>
              </a:rPr>
              <a:t>: curved particles</a:t>
            </a:r>
            <a:endParaRPr lang="en-US" dirty="0">
              <a:solidFill>
                <a:schemeClr val="bg1"/>
              </a:solidFill>
            </a:endParaRPr>
          </a:p>
        </p:txBody>
      </p:sp>
      <p:pic>
        <p:nvPicPr>
          <p:cNvPr id="18" name="Picture 4"/>
          <p:cNvPicPr>
            <a:picLocks noChangeAspect="1" noChangeArrowheads="1"/>
          </p:cNvPicPr>
          <p:nvPr/>
        </p:nvPicPr>
        <p:blipFill>
          <a:blip r:embed="rId6" cstate="print"/>
          <a:srcRect l="8883" t="43657" r="49979" b="19108"/>
          <a:stretch>
            <a:fillRect/>
          </a:stretch>
        </p:blipFill>
        <p:spPr bwMode="auto">
          <a:xfrm>
            <a:off x="5257800" y="1219200"/>
            <a:ext cx="2895600" cy="2660466"/>
          </a:xfrm>
          <a:prstGeom prst="rect">
            <a:avLst/>
          </a:prstGeom>
          <a:noFill/>
          <a:ln w="9525">
            <a:noFill/>
            <a:miter lim="800000"/>
            <a:headEnd/>
            <a:tailEnd/>
          </a:ln>
          <a:effectLst>
            <a:outerShdw blurRad="50800" dist="38100" dir="2700000">
              <a:srgbClr val="000000">
                <a:alpha val="43000"/>
              </a:srgbClr>
            </a:outerShdw>
          </a:effectLst>
        </p:spPr>
      </p:pic>
      <p:sp>
        <p:nvSpPr>
          <p:cNvPr id="19" name="Rectangle 18"/>
          <p:cNvSpPr/>
          <p:nvPr/>
        </p:nvSpPr>
        <p:spPr>
          <a:xfrm>
            <a:off x="6611704" y="381000"/>
            <a:ext cx="2276457" cy="584775"/>
          </a:xfrm>
          <a:prstGeom prst="rect">
            <a:avLst/>
          </a:prstGeom>
        </p:spPr>
        <p:txBody>
          <a:bodyPr wrap="none">
            <a:spAutoFit/>
          </a:bodyPr>
          <a:lstStyle/>
          <a:p>
            <a:r>
              <a:rPr lang="en-US" sz="1600" b="1" dirty="0" smtClean="0"/>
              <a:t>Micro-Ellipsoids: </a:t>
            </a:r>
            <a:r>
              <a:rPr lang="en-US" sz="1600" b="1" dirty="0" err="1" smtClean="0"/>
              <a:t>Loudet</a:t>
            </a:r>
            <a:r>
              <a:rPr lang="en-US" sz="1600" b="1" dirty="0" smtClean="0"/>
              <a:t> </a:t>
            </a:r>
          </a:p>
          <a:p>
            <a:r>
              <a:rPr lang="en-US" sz="1600" b="1" dirty="0" smtClean="0"/>
              <a:t>and </a:t>
            </a:r>
            <a:r>
              <a:rPr lang="en-US" sz="1600" b="1" dirty="0" err="1" smtClean="0"/>
              <a:t>Yodh</a:t>
            </a:r>
            <a:r>
              <a:rPr lang="en-US" sz="1600" b="1" dirty="0" smtClean="0"/>
              <a:t> </a:t>
            </a:r>
            <a:r>
              <a:rPr lang="en-US" sz="1600" b="1" dirty="0" smtClean="0">
                <a:cs typeface="Arial" pitchFamily="34" charset="0"/>
              </a:rPr>
              <a:t>. 2005, 2006</a:t>
            </a:r>
            <a:endParaRPr lang="en-US" sz="1600" b="1" dirty="0"/>
          </a:p>
        </p:txBody>
      </p:sp>
      <p:pic>
        <p:nvPicPr>
          <p:cNvPr id="17" name="Picture 4"/>
          <p:cNvPicPr>
            <a:picLocks noChangeAspect="1" noChangeArrowheads="1"/>
          </p:cNvPicPr>
          <p:nvPr/>
        </p:nvPicPr>
        <p:blipFill>
          <a:blip r:embed="rId6" cstate="print"/>
          <a:srcRect l="8883" t="4953" r="49350" b="57567"/>
          <a:stretch>
            <a:fillRect/>
          </a:stretch>
        </p:blipFill>
        <p:spPr bwMode="auto">
          <a:xfrm>
            <a:off x="7444589" y="1219200"/>
            <a:ext cx="1699411" cy="1547993"/>
          </a:xfrm>
          <a:prstGeom prst="rect">
            <a:avLst/>
          </a:prstGeom>
          <a:noFill/>
          <a:ln w="9525">
            <a:noFill/>
            <a:miter lim="800000"/>
            <a:headEnd/>
            <a:tailEnd/>
          </a:ln>
          <a:effectLst>
            <a:outerShdw blurRad="50800" dist="38100" dir="270000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0" y="0"/>
            <a:ext cx="5562600" cy="838200"/>
          </a:xfrm>
        </p:spPr>
        <p:txBody>
          <a:bodyPr/>
          <a:lstStyle/>
          <a:p>
            <a:r>
              <a:rPr lang="en-US" sz="2400" b="1" smtClean="0">
                <a:latin typeface="Garamond" pitchFamily="18" charset="0"/>
              </a:rPr>
              <a:t>Lithographic Fabrication of Particles</a:t>
            </a:r>
          </a:p>
        </p:txBody>
      </p:sp>
      <p:pic>
        <p:nvPicPr>
          <p:cNvPr id="40963" name="Picture 2" descr="C:\Documents and Settings\moni\My Documents\Presentations\Microfab2jpg.jpg"/>
          <p:cNvPicPr>
            <a:picLocks noChangeAspect="1" noChangeArrowheads="1"/>
          </p:cNvPicPr>
          <p:nvPr/>
        </p:nvPicPr>
        <p:blipFill>
          <a:blip r:embed="rId3" cstate="print"/>
          <a:srcRect/>
          <a:stretch>
            <a:fillRect/>
          </a:stretch>
        </p:blipFill>
        <p:spPr bwMode="auto">
          <a:xfrm>
            <a:off x="4114800" y="4267200"/>
            <a:ext cx="2713038" cy="1122363"/>
          </a:xfrm>
          <a:prstGeom prst="rect">
            <a:avLst/>
          </a:prstGeom>
          <a:noFill/>
          <a:ln w="9525">
            <a:noFill/>
            <a:miter lim="800000"/>
            <a:headEnd/>
            <a:tailEnd/>
          </a:ln>
        </p:spPr>
      </p:pic>
      <p:pic>
        <p:nvPicPr>
          <p:cNvPr id="40964" name="Picture 3"/>
          <p:cNvPicPr>
            <a:picLocks noChangeAspect="1" noChangeArrowheads="1"/>
          </p:cNvPicPr>
          <p:nvPr/>
        </p:nvPicPr>
        <p:blipFill>
          <a:blip r:embed="rId4" cstate="print"/>
          <a:srcRect/>
          <a:stretch>
            <a:fillRect/>
          </a:stretch>
        </p:blipFill>
        <p:spPr bwMode="auto">
          <a:xfrm>
            <a:off x="533400" y="1295400"/>
            <a:ext cx="1949450" cy="796925"/>
          </a:xfrm>
          <a:prstGeom prst="rect">
            <a:avLst/>
          </a:prstGeom>
          <a:noFill/>
          <a:ln w="9525">
            <a:noFill/>
            <a:miter lim="800000"/>
            <a:headEnd/>
            <a:tailEnd/>
          </a:ln>
        </p:spPr>
      </p:pic>
      <p:sp>
        <p:nvSpPr>
          <p:cNvPr id="40965" name="TextBox 16"/>
          <p:cNvSpPr txBox="1">
            <a:spLocks noChangeArrowheads="1"/>
          </p:cNvSpPr>
          <p:nvPr/>
        </p:nvSpPr>
        <p:spPr bwMode="auto">
          <a:xfrm>
            <a:off x="2514600" y="1295400"/>
            <a:ext cx="1720850" cy="333375"/>
          </a:xfrm>
          <a:prstGeom prst="rect">
            <a:avLst/>
          </a:prstGeom>
          <a:noFill/>
          <a:ln w="9525">
            <a:noFill/>
            <a:miter lim="800000"/>
            <a:headEnd/>
            <a:tailEnd/>
          </a:ln>
        </p:spPr>
        <p:txBody>
          <a:bodyPr>
            <a:spAutoFit/>
          </a:bodyPr>
          <a:lstStyle/>
          <a:p>
            <a:r>
              <a:rPr lang="en-US" sz="1600"/>
              <a:t>SU-8 photoresist</a:t>
            </a:r>
          </a:p>
        </p:txBody>
      </p:sp>
      <p:sp>
        <p:nvSpPr>
          <p:cNvPr id="40966" name="TextBox 17"/>
          <p:cNvSpPr txBox="1">
            <a:spLocks noChangeArrowheads="1"/>
          </p:cNvSpPr>
          <p:nvPr/>
        </p:nvSpPr>
        <p:spPr bwMode="auto">
          <a:xfrm>
            <a:off x="2590800" y="1600200"/>
            <a:ext cx="1517650" cy="315913"/>
          </a:xfrm>
          <a:prstGeom prst="rect">
            <a:avLst/>
          </a:prstGeom>
          <a:noFill/>
          <a:ln w="9525">
            <a:noFill/>
            <a:miter lim="800000"/>
            <a:headEnd/>
            <a:tailEnd/>
          </a:ln>
        </p:spPr>
        <p:txBody>
          <a:bodyPr>
            <a:spAutoFit/>
          </a:bodyPr>
          <a:lstStyle/>
          <a:p>
            <a:r>
              <a:rPr lang="en-US" sz="1600"/>
              <a:t>Silicon Wafer</a:t>
            </a:r>
          </a:p>
        </p:txBody>
      </p:sp>
      <p:grpSp>
        <p:nvGrpSpPr>
          <p:cNvPr id="2" name="Group 31"/>
          <p:cNvGrpSpPr>
            <a:grpSpLocks/>
          </p:cNvGrpSpPr>
          <p:nvPr/>
        </p:nvGrpSpPr>
        <p:grpSpPr bwMode="auto">
          <a:xfrm>
            <a:off x="2971800" y="2286000"/>
            <a:ext cx="3797300" cy="1366838"/>
            <a:chOff x="533400" y="5029200"/>
            <a:chExt cx="4572000" cy="1537317"/>
          </a:xfrm>
        </p:grpSpPr>
        <p:pic>
          <p:nvPicPr>
            <p:cNvPr id="40973" name="Picture 4"/>
            <p:cNvPicPr>
              <a:picLocks noChangeAspect="1" noChangeArrowheads="1"/>
            </p:cNvPicPr>
            <p:nvPr/>
          </p:nvPicPr>
          <p:blipFill>
            <a:blip r:embed="rId5" cstate="print"/>
            <a:srcRect/>
            <a:stretch>
              <a:fillRect/>
            </a:stretch>
          </p:blipFill>
          <p:spPr bwMode="auto">
            <a:xfrm>
              <a:off x="533400" y="5029200"/>
              <a:ext cx="2549496" cy="1524000"/>
            </a:xfrm>
            <a:prstGeom prst="rect">
              <a:avLst/>
            </a:prstGeom>
            <a:noFill/>
            <a:ln w="9525">
              <a:noFill/>
              <a:miter lim="800000"/>
              <a:headEnd/>
              <a:tailEnd/>
            </a:ln>
          </p:spPr>
        </p:pic>
        <p:sp>
          <p:nvSpPr>
            <p:cNvPr id="40974" name="TextBox 18"/>
            <p:cNvSpPr txBox="1">
              <a:spLocks noChangeArrowheads="1"/>
            </p:cNvSpPr>
            <p:nvPr/>
          </p:nvSpPr>
          <p:spPr bwMode="auto">
            <a:xfrm>
              <a:off x="3124200" y="5562600"/>
              <a:ext cx="1905000" cy="338554"/>
            </a:xfrm>
            <a:prstGeom prst="rect">
              <a:avLst/>
            </a:prstGeom>
            <a:noFill/>
            <a:ln w="9525">
              <a:noFill/>
              <a:miter lim="800000"/>
              <a:headEnd/>
              <a:tailEnd/>
            </a:ln>
          </p:spPr>
          <p:txBody>
            <a:bodyPr>
              <a:spAutoFit/>
            </a:bodyPr>
            <a:lstStyle/>
            <a:p>
              <a:r>
                <a:rPr lang="en-US" sz="1600"/>
                <a:t>SU-8 photoresist</a:t>
              </a:r>
            </a:p>
          </p:txBody>
        </p:sp>
        <p:sp>
          <p:nvSpPr>
            <p:cNvPr id="40975" name="TextBox 19"/>
            <p:cNvSpPr txBox="1">
              <a:spLocks noChangeArrowheads="1"/>
            </p:cNvSpPr>
            <p:nvPr/>
          </p:nvSpPr>
          <p:spPr bwMode="auto">
            <a:xfrm>
              <a:off x="3010179" y="6227963"/>
              <a:ext cx="1905000" cy="338554"/>
            </a:xfrm>
            <a:prstGeom prst="rect">
              <a:avLst/>
            </a:prstGeom>
            <a:noFill/>
            <a:ln w="9525">
              <a:noFill/>
              <a:miter lim="800000"/>
              <a:headEnd/>
              <a:tailEnd/>
            </a:ln>
          </p:spPr>
          <p:txBody>
            <a:bodyPr>
              <a:spAutoFit/>
            </a:bodyPr>
            <a:lstStyle/>
            <a:p>
              <a:r>
                <a:rPr lang="en-US" sz="1600"/>
                <a:t>Silicon Wafer</a:t>
              </a:r>
            </a:p>
          </p:txBody>
        </p:sp>
        <p:sp>
          <p:nvSpPr>
            <p:cNvPr id="40976" name="TextBox 20"/>
            <p:cNvSpPr txBox="1">
              <a:spLocks noChangeArrowheads="1"/>
            </p:cNvSpPr>
            <p:nvPr/>
          </p:nvSpPr>
          <p:spPr bwMode="auto">
            <a:xfrm>
              <a:off x="3124200" y="5345668"/>
              <a:ext cx="1981200" cy="338554"/>
            </a:xfrm>
            <a:prstGeom prst="rect">
              <a:avLst/>
            </a:prstGeom>
            <a:noFill/>
            <a:ln w="9525">
              <a:noFill/>
              <a:miter lim="800000"/>
              <a:headEnd/>
              <a:tailEnd/>
            </a:ln>
          </p:spPr>
          <p:txBody>
            <a:bodyPr>
              <a:spAutoFit/>
            </a:bodyPr>
            <a:lstStyle/>
            <a:p>
              <a:r>
                <a:rPr lang="en-US" sz="1600"/>
                <a:t>Mask</a:t>
              </a:r>
            </a:p>
          </p:txBody>
        </p:sp>
        <p:sp>
          <p:nvSpPr>
            <p:cNvPr id="40977" name="TextBox 21"/>
            <p:cNvSpPr txBox="1">
              <a:spLocks noChangeArrowheads="1"/>
            </p:cNvSpPr>
            <p:nvPr/>
          </p:nvSpPr>
          <p:spPr bwMode="auto">
            <a:xfrm>
              <a:off x="3124200" y="5029200"/>
              <a:ext cx="1981200" cy="338554"/>
            </a:xfrm>
            <a:prstGeom prst="rect">
              <a:avLst/>
            </a:prstGeom>
            <a:noFill/>
            <a:ln w="9525">
              <a:noFill/>
              <a:miter lim="800000"/>
              <a:headEnd/>
              <a:tailEnd/>
            </a:ln>
          </p:spPr>
          <p:txBody>
            <a:bodyPr>
              <a:spAutoFit/>
            </a:bodyPr>
            <a:lstStyle/>
            <a:p>
              <a:r>
                <a:rPr lang="en-US" sz="1600"/>
                <a:t>UV light</a:t>
              </a:r>
            </a:p>
          </p:txBody>
        </p:sp>
      </p:grpSp>
      <p:sp>
        <p:nvSpPr>
          <p:cNvPr id="40968" name="TextBox 38"/>
          <p:cNvSpPr txBox="1">
            <a:spLocks noChangeArrowheads="1"/>
          </p:cNvSpPr>
          <p:nvPr/>
        </p:nvSpPr>
        <p:spPr bwMode="auto">
          <a:xfrm>
            <a:off x="1219200" y="2743200"/>
            <a:ext cx="1560513" cy="546100"/>
          </a:xfrm>
          <a:prstGeom prst="rect">
            <a:avLst/>
          </a:prstGeom>
          <a:noFill/>
          <a:ln w="9525">
            <a:noFill/>
            <a:miter lim="800000"/>
            <a:headEnd/>
            <a:tailEnd/>
          </a:ln>
        </p:spPr>
        <p:txBody>
          <a:bodyPr>
            <a:spAutoFit/>
          </a:bodyPr>
          <a:lstStyle/>
          <a:p>
            <a:r>
              <a:rPr lang="en-US" sz="1600">
                <a:solidFill>
                  <a:srgbClr val="FF0000"/>
                </a:solidFill>
              </a:rPr>
              <a:t>Expose resist through mask</a:t>
            </a:r>
          </a:p>
        </p:txBody>
      </p:sp>
      <p:sp>
        <p:nvSpPr>
          <p:cNvPr id="40969" name="TextBox 40"/>
          <p:cNvSpPr txBox="1">
            <a:spLocks noChangeArrowheads="1"/>
          </p:cNvSpPr>
          <p:nvPr/>
        </p:nvSpPr>
        <p:spPr bwMode="auto">
          <a:xfrm>
            <a:off x="2895600" y="4648200"/>
            <a:ext cx="1830388" cy="315913"/>
          </a:xfrm>
          <a:prstGeom prst="rect">
            <a:avLst/>
          </a:prstGeom>
          <a:noFill/>
          <a:ln w="9525">
            <a:noFill/>
            <a:miter lim="800000"/>
            <a:headEnd/>
            <a:tailEnd/>
          </a:ln>
        </p:spPr>
        <p:txBody>
          <a:bodyPr>
            <a:spAutoFit/>
          </a:bodyPr>
          <a:lstStyle/>
          <a:p>
            <a:r>
              <a:rPr lang="en-US" sz="1600">
                <a:solidFill>
                  <a:srgbClr val="FF0000"/>
                </a:solidFill>
              </a:rPr>
              <a:t>Develop photoresist</a:t>
            </a:r>
          </a:p>
        </p:txBody>
      </p:sp>
      <p:sp>
        <p:nvSpPr>
          <p:cNvPr id="40970" name="Rectangle 31"/>
          <p:cNvSpPr>
            <a:spLocks noChangeArrowheads="1"/>
          </p:cNvSpPr>
          <p:nvPr/>
        </p:nvSpPr>
        <p:spPr bwMode="auto">
          <a:xfrm>
            <a:off x="6858000" y="4572000"/>
            <a:ext cx="1330325" cy="317500"/>
          </a:xfrm>
          <a:prstGeom prst="rect">
            <a:avLst/>
          </a:prstGeom>
          <a:noFill/>
          <a:ln w="9525">
            <a:noFill/>
            <a:miter lim="800000"/>
            <a:headEnd/>
            <a:tailEnd/>
          </a:ln>
        </p:spPr>
        <p:txBody>
          <a:bodyPr wrap="none">
            <a:spAutoFit/>
          </a:bodyPr>
          <a:lstStyle/>
          <a:p>
            <a:r>
              <a:rPr lang="en-US" sz="1600">
                <a:solidFill>
                  <a:srgbClr val="000000"/>
                </a:solidFill>
              </a:rPr>
              <a:t>SU-8 Particles</a:t>
            </a:r>
          </a:p>
        </p:txBody>
      </p:sp>
      <p:sp>
        <p:nvSpPr>
          <p:cNvPr id="40971" name="TextBox 17"/>
          <p:cNvSpPr txBox="1">
            <a:spLocks noChangeArrowheads="1"/>
          </p:cNvSpPr>
          <p:nvPr/>
        </p:nvSpPr>
        <p:spPr bwMode="auto">
          <a:xfrm>
            <a:off x="6858000" y="4953000"/>
            <a:ext cx="1517650" cy="315913"/>
          </a:xfrm>
          <a:prstGeom prst="rect">
            <a:avLst/>
          </a:prstGeom>
          <a:noFill/>
          <a:ln w="9525">
            <a:noFill/>
            <a:miter lim="800000"/>
            <a:headEnd/>
            <a:tailEnd/>
          </a:ln>
        </p:spPr>
        <p:txBody>
          <a:bodyPr>
            <a:spAutoFit/>
          </a:bodyPr>
          <a:lstStyle/>
          <a:p>
            <a:r>
              <a:rPr lang="en-US" sz="1600"/>
              <a:t>Silicon Wafer</a:t>
            </a:r>
          </a:p>
        </p:txBody>
      </p:sp>
      <p:sp>
        <p:nvSpPr>
          <p:cNvPr id="40972" name="Rectangle 33"/>
          <p:cNvSpPr>
            <a:spLocks noChangeArrowheads="1"/>
          </p:cNvSpPr>
          <p:nvPr/>
        </p:nvSpPr>
        <p:spPr bwMode="auto">
          <a:xfrm>
            <a:off x="5029200" y="5943600"/>
            <a:ext cx="2865438" cy="317500"/>
          </a:xfrm>
          <a:prstGeom prst="rect">
            <a:avLst/>
          </a:prstGeom>
          <a:noFill/>
          <a:ln w="9525">
            <a:noFill/>
            <a:miter lim="800000"/>
            <a:headEnd/>
            <a:tailEnd/>
          </a:ln>
        </p:spPr>
        <p:txBody>
          <a:bodyPr wrap="none">
            <a:spAutoFit/>
          </a:bodyPr>
          <a:lstStyle/>
          <a:p>
            <a:r>
              <a:rPr lang="en-US" sz="1600">
                <a:solidFill>
                  <a:srgbClr val="FF0000"/>
                </a:solidFill>
              </a:rPr>
              <a:t>Sonicate in EtOH to free particles</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7972</TotalTime>
  <Words>3352</Words>
  <Application>Microsoft Office PowerPoint</Application>
  <PresentationFormat>On-screen Show (4:3)</PresentationFormat>
  <Paragraphs>541</Paragraphs>
  <Slides>48</Slides>
  <Notes>31</Notes>
  <HiddenSlides>0</HiddenSlides>
  <MMClips>20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48</vt:i4>
      </vt:variant>
    </vt:vector>
  </HeadingPairs>
  <TitlesOfParts>
    <vt:vector size="52" baseType="lpstr">
      <vt:lpstr>Office Theme</vt:lpstr>
      <vt:lpstr>Equation</vt:lpstr>
      <vt:lpstr>Document</vt:lpstr>
      <vt:lpstr>MathType 6.0 Equation</vt:lpstr>
      <vt:lpstr>Capillary Interactions between  Anisotropic Particles  Kathleen J Stebe  Chemical and Biomolecular Engineering University of Pennsylvania</vt:lpstr>
      <vt:lpstr>Acknowledgements</vt:lpstr>
      <vt:lpstr>Slide 3</vt:lpstr>
      <vt:lpstr>Slide 4</vt:lpstr>
      <vt:lpstr>Slide 5</vt:lpstr>
      <vt:lpstr>Interfacial deflections created by particle</vt:lpstr>
      <vt:lpstr>Slide 7</vt:lpstr>
      <vt:lpstr>Slide 8</vt:lpstr>
      <vt:lpstr>Lithographic Fabrication of Particles</vt:lpstr>
      <vt:lpstr>Cylinders at fluid interfaces:  Two mechanically stable states</vt:lpstr>
      <vt:lpstr>Orientation of partially wet cylinders</vt:lpstr>
      <vt:lpstr>Slide 12</vt:lpstr>
      <vt:lpstr>Slide 13</vt:lpstr>
      <vt:lpstr>Shape of interface around isolated cylinder</vt:lpstr>
      <vt:lpstr>Slide 15</vt:lpstr>
      <vt:lpstr>Slide 16</vt:lpstr>
      <vt:lpstr>Slide 17</vt:lpstr>
      <vt:lpstr>Slide 18</vt:lpstr>
      <vt:lpstr>Slide 19</vt:lpstr>
      <vt:lpstr>Slide 20</vt:lpstr>
      <vt:lpstr>Slide 21</vt:lpstr>
      <vt:lpstr>Slide 22</vt:lpstr>
      <vt:lpstr>Surfactant Mediated Arrest  and Recovery of Capillary Interactions </vt:lpstr>
      <vt:lpstr>Slide 24</vt:lpstr>
      <vt:lpstr>Magnet integrated into chain</vt:lpstr>
      <vt:lpstr>Slide 26</vt:lpstr>
      <vt:lpstr>Other shapes: Fourier modes</vt:lpstr>
      <vt:lpstr>Complex Shapes: Registry</vt:lpstr>
      <vt:lpstr>Complex Shapes: Registry </vt:lpstr>
      <vt:lpstr>Interfacial deflections around cylinder</vt:lpstr>
      <vt:lpstr>Preferred alignment</vt:lpstr>
      <vt:lpstr>Surface Evolver Results: Confirm Slope Argument</vt:lpstr>
      <vt:lpstr>Cylinder alignment on curved interfaces</vt:lpstr>
      <vt:lpstr>Cylinder alignment on curved interfaces</vt:lpstr>
      <vt:lpstr>Slide 35</vt:lpstr>
      <vt:lpstr>Alignment of ‘biscotti’ shaped particles</vt:lpstr>
      <vt:lpstr>Alignment as a function of particle size</vt:lpstr>
      <vt:lpstr>Cylinder assembly on curved interfaces</vt:lpstr>
      <vt:lpstr>Slide 39</vt:lpstr>
      <vt:lpstr>Slide 40</vt:lpstr>
      <vt:lpstr>Conclusions</vt:lpstr>
      <vt:lpstr>Open issues: gels, networks, rheology, dense packings</vt:lpstr>
      <vt:lpstr>Slide 43</vt:lpstr>
      <vt:lpstr>Rate of approach: far field</vt:lpstr>
      <vt:lpstr>Interactions of elliptical quadrupoles vs. r12 </vt:lpstr>
      <vt:lpstr>Steric effects</vt:lpstr>
      <vt:lpstr>Slide 47</vt:lpstr>
      <vt:lpstr>Slide 48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Capillary Interactions between  Anisotropic Particles  Kathleen J Stebe  Chemical and Biomolecular Engineering University of Pennsylvania</dc:title>
  <dc:creator>Kate</dc:creator>
  <cp:lastModifiedBy>Kate</cp:lastModifiedBy>
  <cp:revision>191</cp:revision>
  <dcterms:created xsi:type="dcterms:W3CDTF">2010-04-15T16:50:45Z</dcterms:created>
  <dcterms:modified xsi:type="dcterms:W3CDTF">2011-07-08T06:20:15Z</dcterms:modified>
</cp:coreProperties>
</file>