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3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tags/tag4.xml" ContentType="application/vnd.openxmlformats-officedocument.presentationml.tags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4" r:id="rId1"/>
  </p:sldMasterIdLst>
  <p:notesMasterIdLst>
    <p:notesMasterId r:id="rId103"/>
  </p:notesMasterIdLst>
  <p:handoutMasterIdLst>
    <p:handoutMasterId r:id="rId104"/>
  </p:handoutMasterIdLst>
  <p:sldIdLst>
    <p:sldId id="317" r:id="rId2"/>
    <p:sldId id="1375" r:id="rId3"/>
    <p:sldId id="1063" r:id="rId4"/>
    <p:sldId id="1064" r:id="rId5"/>
    <p:sldId id="1001" r:id="rId6"/>
    <p:sldId id="1002" r:id="rId7"/>
    <p:sldId id="1114" r:id="rId8"/>
    <p:sldId id="1067" r:id="rId9"/>
    <p:sldId id="1069" r:id="rId10"/>
    <p:sldId id="911" r:id="rId11"/>
    <p:sldId id="1256" r:id="rId12"/>
    <p:sldId id="1120" r:id="rId13"/>
    <p:sldId id="1068" r:id="rId14"/>
    <p:sldId id="1070" r:id="rId15"/>
    <p:sldId id="1071" r:id="rId16"/>
    <p:sldId id="1072" r:id="rId17"/>
    <p:sldId id="1073" r:id="rId18"/>
    <p:sldId id="1075" r:id="rId19"/>
    <p:sldId id="1076" r:id="rId20"/>
    <p:sldId id="1077" r:id="rId21"/>
    <p:sldId id="1078" r:id="rId22"/>
    <p:sldId id="1079" r:id="rId23"/>
    <p:sldId id="1080" r:id="rId24"/>
    <p:sldId id="1074" r:id="rId25"/>
    <p:sldId id="841" r:id="rId26"/>
    <p:sldId id="851" r:id="rId27"/>
    <p:sldId id="1081" r:id="rId28"/>
    <p:sldId id="1082" r:id="rId29"/>
    <p:sldId id="1083" r:id="rId30"/>
    <p:sldId id="1084" r:id="rId31"/>
    <p:sldId id="1666" r:id="rId32"/>
    <p:sldId id="1087" r:id="rId33"/>
    <p:sldId id="1088" r:id="rId34"/>
    <p:sldId id="1090" r:id="rId35"/>
    <p:sldId id="1545" r:id="rId36"/>
    <p:sldId id="1099" r:id="rId37"/>
    <p:sldId id="972" r:id="rId38"/>
    <p:sldId id="914" r:id="rId39"/>
    <p:sldId id="1146" r:id="rId40"/>
    <p:sldId id="1034" r:id="rId41"/>
    <p:sldId id="1484" r:id="rId42"/>
    <p:sldId id="1147" r:id="rId43"/>
    <p:sldId id="1664" r:id="rId44"/>
    <p:sldId id="1239" r:id="rId45"/>
    <p:sldId id="1264" r:id="rId46"/>
    <p:sldId id="1546" r:id="rId47"/>
    <p:sldId id="1258" r:id="rId48"/>
    <p:sldId id="1259" r:id="rId49"/>
    <p:sldId id="1457" r:id="rId50"/>
    <p:sldId id="1260" r:id="rId51"/>
    <p:sldId id="1261" r:id="rId52"/>
    <p:sldId id="1262" r:id="rId53"/>
    <p:sldId id="1263" r:id="rId54"/>
    <p:sldId id="1164" r:id="rId55"/>
    <p:sldId id="1669" r:id="rId56"/>
    <p:sldId id="1238" r:id="rId57"/>
    <p:sldId id="1199" r:id="rId58"/>
    <p:sldId id="1206" r:id="rId59"/>
    <p:sldId id="1224" r:id="rId60"/>
    <p:sldId id="1241" r:id="rId61"/>
    <p:sldId id="1273" r:id="rId62"/>
    <p:sldId id="1275" r:id="rId63"/>
    <p:sldId id="1237" r:id="rId64"/>
    <p:sldId id="1274" r:id="rId65"/>
    <p:sldId id="1277" r:id="rId66"/>
    <p:sldId id="1195" r:id="rId67"/>
    <p:sldId id="1278" r:id="rId68"/>
    <p:sldId id="1665" r:id="rId69"/>
    <p:sldId id="1547" r:id="rId70"/>
    <p:sldId id="1668" r:id="rId71"/>
    <p:sldId id="1551" r:id="rId72"/>
    <p:sldId id="1555" r:id="rId73"/>
    <p:sldId id="1559" r:id="rId74"/>
    <p:sldId id="1560" r:id="rId75"/>
    <p:sldId id="1561" r:id="rId76"/>
    <p:sldId id="1563" r:id="rId77"/>
    <p:sldId id="1567" r:id="rId78"/>
    <p:sldId id="1566" r:id="rId79"/>
    <p:sldId id="1571" r:id="rId80"/>
    <p:sldId id="1537" r:id="rId81"/>
    <p:sldId id="1573" r:id="rId82"/>
    <p:sldId id="1574" r:id="rId83"/>
    <p:sldId id="1581" r:id="rId84"/>
    <p:sldId id="1723" r:id="rId85"/>
    <p:sldId id="1176" r:id="rId86"/>
    <p:sldId id="1177" r:id="rId87"/>
    <p:sldId id="1182" r:id="rId88"/>
    <p:sldId id="1174" r:id="rId89"/>
    <p:sldId id="1686" r:id="rId90"/>
    <p:sldId id="1687" r:id="rId91"/>
    <p:sldId id="1724" r:id="rId92"/>
    <p:sldId id="1577" r:id="rId93"/>
    <p:sldId id="1582" r:id="rId94"/>
    <p:sldId id="1667" r:id="rId95"/>
    <p:sldId id="1179" r:id="rId96"/>
    <p:sldId id="1171" r:id="rId97"/>
    <p:sldId id="1544" r:id="rId98"/>
    <p:sldId id="1491" r:id="rId99"/>
    <p:sldId id="1475" r:id="rId100"/>
    <p:sldId id="1643" r:id="rId101"/>
    <p:sldId id="1644" r:id="rId102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105"/>
      <p:bold r:id="rId106"/>
      <p:italic r:id="rId107"/>
      <p:boldItalic r:id="rId108"/>
    </p:embeddedFont>
    <p:embeddedFont>
      <p:font typeface="cmex10" panose="020B0604020202020204"/>
      <p:regular r:id="rId109"/>
    </p:embeddedFont>
    <p:embeddedFont>
      <p:font typeface="cmmi10" panose="020B0604020202020204"/>
      <p:regular r:id="rId110"/>
    </p:embeddedFont>
    <p:embeddedFont>
      <p:font typeface="cmmi8" panose="020B0604020202020204"/>
      <p:regular r:id="rId111"/>
    </p:embeddedFont>
    <p:embeddedFont>
      <p:font typeface="cmr10" panose="020B0604020202020204"/>
      <p:regular r:id="rId112"/>
    </p:embeddedFont>
    <p:embeddedFont>
      <p:font typeface="cmr7" panose="020B0604020202020204"/>
      <p:regular r:id="rId113"/>
    </p:embeddedFont>
    <p:embeddedFont>
      <p:font typeface="cmsy10" panose="020B0604020202020204"/>
      <p:regular r:id="rId114"/>
    </p:embeddedFont>
    <p:embeddedFont>
      <p:font typeface="cmsy8" panose="020B0604020202020204"/>
      <p:regular r:id="rId115"/>
    </p:embeddedFont>
    <p:embeddedFont>
      <p:font typeface="Garamond" panose="02020404030301010803" pitchFamily="18" charset="0"/>
      <p:regular r:id="rId116"/>
      <p:bold r:id="rId117"/>
      <p:italic r:id="rId118"/>
    </p:embeddedFont>
    <p:embeddedFont>
      <p:font typeface="Times" panose="02020603050405020304" pitchFamily="18" charset="0"/>
      <p:regular r:id="rId119"/>
      <p:bold r:id="rId120"/>
      <p:italic r:id="rId121"/>
      <p:boldItalic r:id="rId122"/>
    </p:embeddedFont>
  </p:embeddedFontLst>
  <p:custDataLst>
    <p:tags r:id="rId123"/>
  </p:custDataLst>
  <p:defaultTextStyle>
    <a:defPPr>
      <a:defRPr lang="fr-F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aramond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aramond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aramond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aramond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aramond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Garamond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Garamond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Garamond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Garamond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browse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465" autoAdjust="0"/>
    <p:restoredTop sz="93979" autoAdjust="0"/>
  </p:normalViewPr>
  <p:slideViewPr>
    <p:cSldViewPr>
      <p:cViewPr varScale="1">
        <p:scale>
          <a:sx n="154" d="100"/>
          <a:sy n="154" d="100"/>
        </p:scale>
        <p:origin x="2012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24184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 varScale="1">
        <p:scale>
          <a:sx n="56" d="100"/>
          <a:sy n="56" d="100"/>
        </p:scale>
        <p:origin x="-1854" y="-90"/>
      </p:cViewPr>
      <p:guideLst>
        <p:guide orient="horz" pos="2880"/>
        <p:guide pos="2160"/>
      </p:guideLst>
    </p:cSldViewPr>
  </p:notesViewPr>
  <p:gridSpacing cx="45005" cy="45005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font" Target="fonts/font13.fntdata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font" Target="fonts/font8.fntdata"/><Relationship Id="rId16" Type="http://schemas.openxmlformats.org/officeDocument/2006/relationships/slide" Target="slides/slide15.xml"/><Relationship Id="rId107" Type="http://schemas.openxmlformats.org/officeDocument/2006/relationships/font" Target="fonts/font3.fntdata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tags" Target="tags/tag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font" Target="fonts/font9.fntdata"/><Relationship Id="rId118" Type="http://schemas.openxmlformats.org/officeDocument/2006/relationships/font" Target="fonts/font14.fntdata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notesMaster" Target="notesMasters/notesMaster1.xml"/><Relationship Id="rId108" Type="http://schemas.openxmlformats.org/officeDocument/2006/relationships/font" Target="fonts/font4.fntdata"/><Relationship Id="rId124" Type="http://schemas.openxmlformats.org/officeDocument/2006/relationships/presProps" Target="presProps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font" Target="fonts/font10.fntdata"/><Relationship Id="rId119" Type="http://schemas.openxmlformats.org/officeDocument/2006/relationships/font" Target="fonts/font15.fntdata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font" Target="fonts/font5.fntdata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handoutMaster" Target="handoutMasters/handoutMaster1.xml"/><Relationship Id="rId120" Type="http://schemas.openxmlformats.org/officeDocument/2006/relationships/font" Target="fonts/font16.fntdata"/><Relationship Id="rId125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font" Target="fonts/font6.fntdata"/><Relationship Id="rId115" Type="http://schemas.openxmlformats.org/officeDocument/2006/relationships/font" Target="fonts/font11.fntdata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font" Target="fonts/font1.fntdata"/><Relationship Id="rId12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font" Target="fonts/font17.fntdata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font" Target="fonts/font12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font" Target="fonts/font7.fntdata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font" Target="fonts/font2.fntdata"/><Relationship Id="rId12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font" Target="fonts/font18.fntdata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fr-FR"/>
          </a:p>
        </p:txBody>
      </p:sp>
      <p:sp>
        <p:nvSpPr>
          <p:cNvPr id="21299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fr-FR"/>
          </a:p>
        </p:txBody>
      </p:sp>
      <p:sp>
        <p:nvSpPr>
          <p:cNvPr id="21299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fr-FR"/>
          </a:p>
        </p:txBody>
      </p:sp>
      <p:sp>
        <p:nvSpPr>
          <p:cNvPr id="21299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31CD4306-2876-48B9-AD10-39CD4188140C}" type="slidenum">
              <a:rPr lang="fr-FR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9305963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fr-FR"/>
          </a:p>
        </p:txBody>
      </p:sp>
      <p:sp>
        <p:nvSpPr>
          <p:cNvPr id="829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fr-FR"/>
          </a:p>
        </p:txBody>
      </p:sp>
      <p:sp>
        <p:nvSpPr>
          <p:cNvPr id="8294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829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829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fr-FR"/>
          </a:p>
        </p:txBody>
      </p:sp>
      <p:sp>
        <p:nvSpPr>
          <p:cNvPr id="829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13DD9F84-CBE3-49F7-9048-AF79D900D957}" type="slidenum">
              <a:rPr lang="fr-FR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4438594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A4078F9-518D-4FBB-90D0-74FEF999A5D0}" type="slidenum">
              <a:rPr lang="fr-FR"/>
              <a:pPr/>
              <a:t>1</a:t>
            </a:fld>
            <a:endParaRPr lang="fr-FR"/>
          </a:p>
        </p:txBody>
      </p:sp>
      <p:sp>
        <p:nvSpPr>
          <p:cNvPr id="132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2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5865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DE87AB7-4C10-4288-9CD2-0D92D7D7ACE6}" type="slidenum">
              <a:rPr lang="fr-FR"/>
              <a:pPr/>
              <a:t>15</a:t>
            </a:fld>
            <a:endParaRPr lang="fr-FR"/>
          </a:p>
        </p:txBody>
      </p:sp>
      <p:sp>
        <p:nvSpPr>
          <p:cNvPr id="227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73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3485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F875A31-D55B-4F6B-B089-A703813ADD29}" type="slidenum">
              <a:rPr lang="fr-FR"/>
              <a:pPr/>
              <a:t>16</a:t>
            </a:fld>
            <a:endParaRPr lang="fr-FR"/>
          </a:p>
        </p:txBody>
      </p:sp>
      <p:sp>
        <p:nvSpPr>
          <p:cNvPr id="228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8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3181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0C59662-C5C6-4EF3-BF2C-7580A3A98177}" type="slidenum">
              <a:rPr lang="fr-FR"/>
              <a:pPr/>
              <a:t>17</a:t>
            </a:fld>
            <a:endParaRPr lang="fr-FR"/>
          </a:p>
        </p:txBody>
      </p:sp>
      <p:sp>
        <p:nvSpPr>
          <p:cNvPr id="269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9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78460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4C7A9F4-5144-45D1-AB6F-09CEBE123486}" type="slidenum">
              <a:rPr lang="fr-FR"/>
              <a:pPr/>
              <a:t>18</a:t>
            </a:fld>
            <a:endParaRPr lang="fr-FR"/>
          </a:p>
        </p:txBody>
      </p:sp>
      <p:sp>
        <p:nvSpPr>
          <p:cNvPr id="280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0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913962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DD9F84-CBE3-49F7-9048-AF79D900D957}" type="slidenum">
              <a:rPr lang="fr-FR" smtClean="0"/>
              <a:pPr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8529005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D448348-9B5B-4AD9-BAC8-739482398C0F}" type="slidenum">
              <a:rPr lang="fr-FR"/>
              <a:pPr/>
              <a:t>20</a:t>
            </a:fld>
            <a:endParaRPr lang="fr-FR"/>
          </a:p>
        </p:txBody>
      </p:sp>
      <p:sp>
        <p:nvSpPr>
          <p:cNvPr id="285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5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38441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50D4CC5-1231-406C-B7CD-26FC88857A6D}" type="slidenum">
              <a:rPr lang="fr-FR"/>
              <a:pPr/>
              <a:t>24</a:t>
            </a:fld>
            <a:endParaRPr lang="fr-FR"/>
          </a:p>
        </p:txBody>
      </p:sp>
      <p:sp>
        <p:nvSpPr>
          <p:cNvPr id="287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7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835777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999CD52-9423-4526-8EEC-5244022583E7}" type="slidenum">
              <a:rPr lang="fr-FR"/>
              <a:pPr/>
              <a:t>28</a:t>
            </a:fld>
            <a:endParaRPr lang="fr-FR"/>
          </a:p>
        </p:txBody>
      </p:sp>
      <p:sp>
        <p:nvSpPr>
          <p:cNvPr id="290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08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52777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CD966-5997-4AF8-B511-77EF58122BB8}" type="slidenum">
              <a:rPr lang="fr-FR" smtClean="0"/>
              <a:pPr/>
              <a:t>30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8870586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A66748C-C6B9-4019-81A2-9DB84E8E25E0}" type="slidenum">
              <a:rPr lang="fr-FR"/>
              <a:pPr/>
              <a:t>39</a:t>
            </a:fld>
            <a:endParaRPr lang="fr-FR"/>
          </a:p>
        </p:txBody>
      </p:sp>
      <p:sp>
        <p:nvSpPr>
          <p:cNvPr id="334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48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991" y="4342939"/>
            <a:ext cx="5030018" cy="4114587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19641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DD9F84-CBE3-49F7-9048-AF79D900D957}" type="slidenum">
              <a:rPr lang="fr-FR" smtClean="0"/>
              <a:pPr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9755180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BBA06B0-C24E-4871-A349-4918856C74E3}" type="slidenum">
              <a:rPr lang="fr-FR"/>
              <a:pPr/>
              <a:t>42</a:t>
            </a:fld>
            <a:endParaRPr lang="fr-FR"/>
          </a:p>
        </p:txBody>
      </p:sp>
      <p:sp>
        <p:nvSpPr>
          <p:cNvPr id="336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68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991" y="4342939"/>
            <a:ext cx="5030018" cy="4114587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743491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CD966-5997-4AF8-B511-77EF58122BB8}" type="slidenum">
              <a:rPr lang="fr-FR" smtClean="0"/>
              <a:pPr/>
              <a:t>44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7769044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5F7F98A-7F24-4B0F-B58F-6C44D0C04701}" type="slidenum">
              <a:rPr lang="fr-FR"/>
              <a:pPr/>
              <a:t>47</a:t>
            </a:fld>
            <a:endParaRPr lang="fr-FR"/>
          </a:p>
        </p:txBody>
      </p:sp>
      <p:sp>
        <p:nvSpPr>
          <p:cNvPr id="301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1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26122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47F31C7-DBF9-418E-B397-6E1A2D1B596E}" type="slidenum">
              <a:rPr lang="fr-FR"/>
              <a:pPr/>
              <a:t>48</a:t>
            </a:fld>
            <a:endParaRPr lang="fr-FR"/>
          </a:p>
        </p:txBody>
      </p:sp>
      <p:sp>
        <p:nvSpPr>
          <p:cNvPr id="2467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67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44011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E21CD15-A42C-408C-9D32-E8FA961BB694}" type="slidenum">
              <a:rPr lang="fr-FR"/>
              <a:pPr/>
              <a:t>51</a:t>
            </a:fld>
            <a:endParaRPr lang="fr-FR"/>
          </a:p>
        </p:txBody>
      </p:sp>
      <p:sp>
        <p:nvSpPr>
          <p:cNvPr id="327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6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73433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CD966-5997-4AF8-B511-77EF58122BB8}" type="slidenum">
              <a:rPr lang="fr-FR" smtClean="0"/>
              <a:pPr/>
              <a:t>53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4457743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DD9F84-CBE3-49F7-9048-AF79D900D957}" type="slidenum">
              <a:rPr lang="fr-FR" smtClean="0"/>
              <a:pPr/>
              <a:t>59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2715926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CD966-5997-4AF8-B511-77EF58122BB8}" type="slidenum">
              <a:rPr lang="fr-FR" smtClean="0"/>
              <a:pPr/>
              <a:t>67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7769044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H" sz="1200" b="0" i="0" u="none" strike="noStrike" kern="1200" baseline="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the Gaudin-Yang </a:t>
            </a:r>
            <a:r>
              <a:rPr lang="fr-CH" sz="1200" b="0" i="0" u="none" strike="noStrike" kern="1200" baseline="0" dirty="0" err="1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parameter</a:t>
            </a:r>
            <a:r>
              <a:rPr lang="fr-CH" sz="1200" b="0" i="0" u="none" strike="noStrike" kern="1200" baseline="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at the wire center is equal to -1.7;-1.9;-2.3;-2.6 and -3:0</a:t>
            </a:r>
            <a:endParaRPr lang="fr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DD9F84-CBE3-49F7-9048-AF79D900D957}" type="slidenum">
              <a:rPr lang="fr-FR" smtClean="0"/>
              <a:pPr/>
              <a:t>78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7035482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L=5.5 \mu m T=55 </a:t>
            </a:r>
            <a:r>
              <a:rPr lang="en-US" dirty="0" err="1"/>
              <a:t>nK</a:t>
            </a:r>
            <a:r>
              <a:rPr lang="en-US" dirty="0"/>
              <a:t> \rho_0 = 1.6 / \mu 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DD9F84-CBE3-49F7-9048-AF79D900D957}" type="slidenum">
              <a:rPr lang="fr-FR" smtClean="0"/>
              <a:pPr/>
              <a:t>82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641982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DD9F84-CBE3-49F7-9048-AF79D900D957}" type="slidenum">
              <a:rPr lang="fr-FR" smtClean="0"/>
              <a:pPr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1361318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H" dirty="0" err="1"/>
              <a:t>Spielman</a:t>
            </a:r>
            <a:r>
              <a:rPr lang="fr-CH" baseline="0" dirty="0"/>
              <a:t> 87Rb </a:t>
            </a:r>
            <a:r>
              <a:rPr lang="fr-CH" baseline="0" dirty="0" err="1"/>
              <a:t>atoms</a:t>
            </a:r>
            <a:endParaRPr lang="fr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DD9F84-CBE3-49F7-9048-AF79D900D957}" type="slidenum">
              <a:rPr lang="fr-FR" smtClean="0"/>
              <a:pPr/>
              <a:t>90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2928151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2510038-B5B6-4219-992E-6D68B05DA49A}" type="slidenum">
              <a:rPr lang="fr-FR"/>
              <a:pPr/>
              <a:t>96</a:t>
            </a:fld>
            <a:endParaRPr lang="fr-FR"/>
          </a:p>
        </p:txBody>
      </p:sp>
      <p:sp>
        <p:nvSpPr>
          <p:cNvPr id="1269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69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098181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2510038-B5B6-4219-992E-6D68B05DA49A}" type="slidenum">
              <a:rPr lang="fr-FR"/>
              <a:pPr/>
              <a:t>97</a:t>
            </a:fld>
            <a:endParaRPr lang="fr-FR"/>
          </a:p>
        </p:txBody>
      </p:sp>
      <p:sp>
        <p:nvSpPr>
          <p:cNvPr id="1269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69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95375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17ECDE7-7E58-45EE-950A-D92A908BF4D8}" type="slidenum">
              <a:rPr lang="fr-FR"/>
              <a:pPr/>
              <a:t>5</a:t>
            </a:fld>
            <a:endParaRPr lang="fr-FR"/>
          </a:p>
        </p:txBody>
      </p:sp>
      <p:sp>
        <p:nvSpPr>
          <p:cNvPr id="202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27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7732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DD9F84-CBE3-49F7-9048-AF79D900D957}" type="slidenum">
              <a:rPr lang="fr-FR" smtClean="0"/>
              <a:pPr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595957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DD9F84-CBE3-49F7-9048-AF79D900D957}" type="slidenum">
              <a:rPr lang="fr-FR" smtClean="0"/>
              <a:pPr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101419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DD9F84-CBE3-49F7-9048-AF79D900D957}" type="slidenum">
              <a:rPr lang="fr-FR" smtClean="0"/>
              <a:pPr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368868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8A9ED2C-F352-4957-BA4F-E45EE6A83E9A}" type="slidenum">
              <a:rPr lang="fr-FR"/>
              <a:pPr/>
              <a:t>13</a:t>
            </a:fld>
            <a:endParaRPr lang="fr-FR"/>
          </a:p>
        </p:txBody>
      </p:sp>
      <p:sp>
        <p:nvSpPr>
          <p:cNvPr id="268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8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91951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DD9F84-CBE3-49F7-9048-AF79D900D957}" type="slidenum">
              <a:rPr lang="fr-FR" smtClean="0"/>
              <a:pPr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204103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jp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68" name="Picture 16" descr="fond_ppt_blue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9163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36725"/>
            <a:ext cx="7772400" cy="1920875"/>
          </a:xfrm>
        </p:spPr>
        <p:txBody>
          <a:bodyPr/>
          <a:lstStyle>
            <a:lvl1pPr>
              <a:defRPr sz="6000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49164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9165" name="Rectangle 13"/>
          <p:cNvSpPr>
            <a:spLocks noGrp="1" noChangeArrowheads="1"/>
          </p:cNvSpPr>
          <p:nvPr>
            <p:ph type="dt" sz="quarter" idx="2"/>
          </p:nvPr>
        </p:nvSpPr>
        <p:spPr>
          <a:xfrm>
            <a:off x="457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49166" name="Rectangle 14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25157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49167" name="Rectangle 15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625475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3B615B16-F8FF-49AC-8226-3B55DD824994}" type="slidenum">
              <a:rPr lang="fr-FR"/>
              <a:pPr/>
              <a:t>‹#›</a:t>
            </a:fld>
            <a:endParaRPr lang="fr-FR"/>
          </a:p>
        </p:txBody>
      </p:sp>
      <p:pic>
        <p:nvPicPr>
          <p:cNvPr id="49170" name="Picture 18" descr="SNF_RGB_4_NEG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3060696" y="5897563"/>
            <a:ext cx="2519362" cy="833437"/>
          </a:xfrm>
          <a:prstGeom prst="rect">
            <a:avLst/>
          </a:prstGeom>
          <a:noFill/>
        </p:spPr>
      </p:pic>
      <p:sp>
        <p:nvSpPr>
          <p:cNvPr id="49173" name="Rectangle 21"/>
          <p:cNvSpPr>
            <a:spLocks noChangeArrowheads="1"/>
          </p:cNvSpPr>
          <p:nvPr userDrawn="1"/>
        </p:nvSpPr>
        <p:spPr bwMode="auto">
          <a:xfrm>
            <a:off x="7740650" y="5229225"/>
            <a:ext cx="1403350" cy="1628775"/>
          </a:xfrm>
          <a:prstGeom prst="rect">
            <a:avLst/>
          </a:prstGeom>
          <a:solidFill>
            <a:srgbClr val="DDDDDD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49171" name="Picture 19" descr="MaNEP_norm_medium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31138" y="5229225"/>
            <a:ext cx="1312862" cy="1628775"/>
          </a:xfrm>
          <a:prstGeom prst="rect">
            <a:avLst/>
          </a:prstGeom>
          <a:noFill/>
        </p:spPr>
      </p:pic>
      <p:pic>
        <p:nvPicPr>
          <p:cNvPr id="49174" name="Picture 22" descr="sur_fond70"/>
          <p:cNvPicPr>
            <a:picLocks noChangeAspect="1" noChangeArrowheads="1"/>
          </p:cNvPicPr>
          <p:nvPr userDrawn="1"/>
        </p:nvPicPr>
        <p:blipFill>
          <a:blip r:embed="rId5"/>
          <a:srcRect/>
          <a:stretch>
            <a:fillRect/>
          </a:stretch>
        </p:blipFill>
        <p:spPr bwMode="auto">
          <a:xfrm>
            <a:off x="0" y="5842000"/>
            <a:ext cx="2832100" cy="1016000"/>
          </a:xfrm>
          <a:prstGeom prst="rect">
            <a:avLst/>
          </a:prstGeom>
          <a:noFill/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7258" y="5665984"/>
            <a:ext cx="1164831" cy="1164831"/>
          </a:xfrm>
          <a:prstGeom prst="rect">
            <a:avLst/>
          </a:prstGeom>
        </p:spPr>
      </p:pic>
      <p:sp>
        <p:nvSpPr>
          <p:cNvPr id="13" name="Rectangle 12"/>
          <p:cNvSpPr/>
          <p:nvPr userDrawn="1"/>
        </p:nvSpPr>
        <p:spPr>
          <a:xfrm>
            <a:off x="0" y="0"/>
            <a:ext cx="3221850" cy="683695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pic>
        <p:nvPicPr>
          <p:cNvPr id="14" name="Picture 2" descr="https://dqmp.unige.ch/wp-content/uploads/2018/06/DQMP-Logo.png"/>
          <p:cNvPicPr>
            <a:picLocks noChangeAspect="1" noChangeArrowheads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00" y="91307"/>
            <a:ext cx="3105345" cy="553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7D2FF9F-ADE5-4F42-9336-B37CB9FBFCE1}" type="slidenum">
              <a:rPr lang="fr-FR"/>
              <a:pPr/>
              <a:t>‹#›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93DD08D1-3973-4BFB-BE69-C62CDC36EB63}" type="slidenum">
              <a:rPr lang="fr-FR"/>
              <a:pPr/>
              <a:t>‹#›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5157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>
          <a:xfrm>
            <a:off x="6553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A23D1285-76B0-48A8-A5E9-CBCF35A0DD88}" type="slidenum">
              <a:rPr lang="fr-FR"/>
              <a:pPr/>
              <a:t>‹#›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>
          <a:xfrm>
            <a:off x="3124200" y="6248400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92775090-5744-4355-9FA4-4E0A289CF7EA}" type="slidenum">
              <a:rPr lang="fr-FR"/>
              <a:pPr/>
              <a:t>‹#›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247E8D92-70BC-423A-89AD-806928DAD324}" type="slidenum">
              <a:rPr lang="fr-FR"/>
              <a:pPr/>
              <a:t>‹#›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804DB47-6692-45DA-8D46-EA364238A8C6}" type="slidenum">
              <a:rPr lang="fr-FR"/>
              <a:pPr/>
              <a:t>‹#›</a:t>
            </a:fld>
            <a:endParaRPr lang="fr-FR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CB33FE30-FA28-4A60-8168-DF2D1E09282A}" type="slidenum">
              <a:rPr lang="fr-FR"/>
              <a:pPr/>
              <a:t>‹#›</a:t>
            </a:fld>
            <a:endParaRPr lang="fr-FR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AE01377A-B9BF-4838-8BAA-1F81B7E9C9F8}" type="slidenum">
              <a:rPr lang="fr-FR"/>
              <a:pPr/>
              <a:t>‹#›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7B44D19-89D0-4035-9891-2F6EFBD266F1}" type="slidenum">
              <a:rPr lang="fr-FR"/>
              <a:pPr/>
              <a:t>‹#›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AC120F30-C58D-46FC-9145-104D8B288597}" type="slidenum">
              <a:rPr lang="fr-FR"/>
              <a:pPr/>
              <a:t>‹#›</a:t>
            </a:fld>
            <a:endParaRPr lang="fr-FR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61E5FFA0-25A8-4FE5-8DCD-0C6130D23DB9}" type="slidenum">
              <a:rPr lang="fr-FR"/>
              <a:pPr/>
              <a:t>‹#›</a:t>
            </a:fld>
            <a:endParaRPr lang="fr-FR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5157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fr-FR"/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F6D56056-458C-47F4-847B-F096E84A6933}" type="slidenum">
              <a:rPr lang="fr-FR"/>
              <a:pPr/>
              <a:t>‹#›</a:t>
            </a:fld>
            <a:endParaRPr lang="fr-FR"/>
          </a:p>
        </p:txBody>
      </p:sp>
      <p:grpSp>
        <p:nvGrpSpPr>
          <p:cNvPr id="48132" name="Group 4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48133" name="Group 5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48134" name="Freeform 6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135" name="Freeform 7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136" name="Freeform 8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137" name="Freeform 9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/>
                <a:ahLst/>
                <a:cxnLst>
                  <a:cxn ang="0">
                    <a:pos x="1433" y="474"/>
                  </a:cxn>
                  <a:cxn ang="0">
                    <a:pos x="1460" y="528"/>
                  </a:cxn>
                  <a:cxn ang="0">
                    <a:pos x="1541" y="593"/>
                  </a:cxn>
                  <a:cxn ang="0">
                    <a:pos x="1715" y="670"/>
                  </a:cxn>
                  <a:cxn ang="0">
                    <a:pos x="1927" y="735"/>
                  </a:cxn>
                  <a:cxn ang="0">
                    <a:pos x="2155" y="789"/>
                  </a:cxn>
                  <a:cxn ang="0">
                    <a:pos x="2372" y="849"/>
                  </a:cxn>
                  <a:cxn ang="0">
                    <a:pos x="2551" y="920"/>
                  </a:cxn>
                  <a:cxn ang="0">
                    <a:pos x="2638" y="980"/>
                  </a:cxn>
                  <a:cxn ang="0">
                    <a:pos x="2676" y="1029"/>
                  </a:cxn>
                  <a:cxn ang="0">
                    <a:pos x="2681" y="1083"/>
                  </a:cxn>
                  <a:cxn ang="0">
                    <a:pos x="2665" y="1127"/>
                  </a:cxn>
                  <a:cxn ang="0">
                    <a:pos x="2616" y="1170"/>
                  </a:cxn>
                  <a:cxn ang="0">
                    <a:pos x="2545" y="1208"/>
                  </a:cxn>
                  <a:cxn ang="0">
                    <a:pos x="2448" y="1241"/>
                  </a:cxn>
                  <a:cxn ang="0">
                    <a:pos x="2328" y="1274"/>
                  </a:cxn>
                  <a:cxn ang="0">
                    <a:pos x="2106" y="1328"/>
                  </a:cxn>
                  <a:cxn ang="0">
                    <a:pos x="1742" y="1421"/>
                  </a:cxn>
                  <a:cxn ang="0">
                    <a:pos x="1308" y="1540"/>
                  </a:cxn>
                  <a:cxn ang="0">
                    <a:pos x="820" y="1709"/>
                  </a:cxn>
                  <a:cxn ang="0">
                    <a:pos x="282" y="1943"/>
                  </a:cxn>
                  <a:cxn ang="0">
                    <a:pos x="152" y="2085"/>
                  </a:cxn>
                  <a:cxn ang="0">
                    <a:pos x="386" y="1992"/>
                  </a:cxn>
                  <a:cxn ang="0">
                    <a:pos x="700" y="1834"/>
                  </a:cxn>
                  <a:cxn ang="0">
                    <a:pos x="1064" y="1693"/>
                  </a:cxn>
                  <a:cxn ang="0">
                    <a:pos x="1661" y="1497"/>
                  </a:cxn>
                  <a:cxn ang="0">
                    <a:pos x="1845" y="1442"/>
                  </a:cxn>
                  <a:cxn ang="0">
                    <a:pos x="2252" y="1339"/>
                  </a:cxn>
                  <a:cxn ang="0">
                    <a:pos x="2551" y="1263"/>
                  </a:cxn>
                  <a:cxn ang="0">
                    <a:pos x="2730" y="1214"/>
                  </a:cxn>
                  <a:cxn ang="0">
                    <a:pos x="2876" y="1170"/>
                  </a:cxn>
                  <a:cxn ang="0">
                    <a:pos x="2974" y="1132"/>
                  </a:cxn>
                  <a:cxn ang="0">
                    <a:pos x="3007" y="871"/>
                  </a:cxn>
                  <a:cxn ang="0">
                    <a:pos x="2860" y="844"/>
                  </a:cxn>
                  <a:cxn ang="0">
                    <a:pos x="2670" y="806"/>
                  </a:cxn>
                  <a:cxn ang="0">
                    <a:pos x="2458" y="757"/>
                  </a:cxn>
                  <a:cxn ang="0">
                    <a:pos x="2138" y="670"/>
                  </a:cxn>
                  <a:cxn ang="0">
                    <a:pos x="1959" y="604"/>
                  </a:cxn>
                  <a:cxn ang="0">
                    <a:pos x="1824" y="534"/>
                  </a:cxn>
                  <a:cxn ang="0">
                    <a:pos x="1769" y="474"/>
                  </a:cxn>
                  <a:cxn ang="0">
                    <a:pos x="1753" y="436"/>
                  </a:cxn>
                  <a:cxn ang="0">
                    <a:pos x="1780" y="381"/>
                  </a:cxn>
                  <a:cxn ang="0">
                    <a:pos x="1862" y="316"/>
                  </a:cxn>
                  <a:cxn ang="0">
                    <a:pos x="1986" y="267"/>
                  </a:cxn>
                  <a:cxn ang="0">
                    <a:pos x="2149" y="229"/>
                  </a:cxn>
                  <a:cxn ang="0">
                    <a:pos x="2431" y="180"/>
                  </a:cxn>
                  <a:cxn ang="0">
                    <a:pos x="2827" y="125"/>
                  </a:cxn>
                  <a:cxn ang="0">
                    <a:pos x="3007" y="87"/>
                  </a:cxn>
                  <a:cxn ang="0">
                    <a:pos x="2909" y="22"/>
                  </a:cxn>
                  <a:cxn ang="0">
                    <a:pos x="2676" y="66"/>
                  </a:cxn>
                  <a:cxn ang="0">
                    <a:pos x="2285" y="120"/>
                  </a:cxn>
                  <a:cxn ang="0">
                    <a:pos x="2030" y="158"/>
                  </a:cxn>
                  <a:cxn ang="0">
                    <a:pos x="1791" y="202"/>
                  </a:cxn>
                  <a:cxn ang="0">
                    <a:pos x="1601" y="261"/>
                  </a:cxn>
                  <a:cxn ang="0">
                    <a:pos x="1471" y="338"/>
                  </a:cxn>
                  <a:cxn ang="0">
                    <a:pos x="1438" y="387"/>
                  </a:cxn>
                  <a:cxn ang="0">
                    <a:pos x="1427" y="441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138" name="Freeform 10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48139" name="Freeform 11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140" name="Freeform 12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906"/>
                </a:cxn>
                <a:cxn ang="0">
                  <a:pos x="5740" y="1906"/>
                </a:cxn>
                <a:cxn ang="0">
                  <a:pos x="574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8141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Cliquez pour modifier le style du titre</a:t>
            </a:r>
          </a:p>
        </p:txBody>
      </p:sp>
      <p:sp>
        <p:nvSpPr>
          <p:cNvPr id="48142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Arial" charset="0"/>
              </a:defRPr>
            </a:lvl1pPr>
          </a:lstStyle>
          <a:p>
            <a:endParaRPr lang="fr-FR"/>
          </a:p>
        </p:txBody>
      </p:sp>
      <p:sp>
        <p:nvSpPr>
          <p:cNvPr id="48143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6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4.png"/><Relationship Id="rId2" Type="http://schemas.openxmlformats.org/officeDocument/2006/relationships/image" Target="../media/image25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56.jpg"/><Relationship Id="rId4" Type="http://schemas.openxmlformats.org/officeDocument/2006/relationships/image" Target="../media/image255.png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wmf"/><Relationship Id="rId3" Type="http://schemas.openxmlformats.org/officeDocument/2006/relationships/image" Target="../media/image34.png"/><Relationship Id="rId7" Type="http://schemas.openxmlformats.org/officeDocument/2006/relationships/oleObject" Target="../embeddings/oleObject3.bin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5.emf"/><Relationship Id="rId5" Type="http://schemas.openxmlformats.org/officeDocument/2006/relationships/oleObject" Target="../embeddings/oleObject5.bin"/><Relationship Id="rId4" Type="http://schemas.openxmlformats.org/officeDocument/2006/relationships/image" Target="../media/image44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8.wmf"/><Relationship Id="rId5" Type="http://schemas.openxmlformats.org/officeDocument/2006/relationships/oleObject" Target="../embeddings/oleObject7.bin"/><Relationship Id="rId4" Type="http://schemas.openxmlformats.org/officeDocument/2006/relationships/image" Target="../media/image47.w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0.wmf"/><Relationship Id="rId5" Type="http://schemas.openxmlformats.org/officeDocument/2006/relationships/oleObject" Target="../embeddings/oleObject9.bin"/><Relationship Id="rId4" Type="http://schemas.openxmlformats.org/officeDocument/2006/relationships/image" Target="../media/image59.wm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63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4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11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7" Type="http://schemas.openxmlformats.org/officeDocument/2006/relationships/image" Target="../media/image69.jpe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3.png"/><Relationship Id="rId5" Type="http://schemas.openxmlformats.org/officeDocument/2006/relationships/image" Target="../media/image72.wmf"/><Relationship Id="rId4" Type="http://schemas.openxmlformats.org/officeDocument/2006/relationships/oleObject" Target="../embeddings/oleObject10.bin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oleObject" Target="../embeddings/oleObject11.bin"/><Relationship Id="rId7" Type="http://schemas.openxmlformats.org/officeDocument/2006/relationships/image" Target="../media/image78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7.png"/><Relationship Id="rId5" Type="http://schemas.openxmlformats.org/officeDocument/2006/relationships/image" Target="../media/image76.jpeg"/><Relationship Id="rId4" Type="http://schemas.openxmlformats.org/officeDocument/2006/relationships/image" Target="../media/image75.wmf"/><Relationship Id="rId9" Type="http://schemas.openxmlformats.org/officeDocument/2006/relationships/image" Target="../media/image80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uturity.org/one-dimensional-electrons-physics-1858622/" TargetMode="External"/><Relationship Id="rId3" Type="http://schemas.openxmlformats.org/officeDocument/2006/relationships/image" Target="../media/image82.png"/><Relationship Id="rId7" Type="http://schemas.openxmlformats.org/officeDocument/2006/relationships/image" Target="../media/image86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5.bin"/><Relationship Id="rId3" Type="http://schemas.openxmlformats.org/officeDocument/2006/relationships/image" Target="../media/image87.wmf"/><Relationship Id="rId7" Type="http://schemas.openxmlformats.org/officeDocument/2006/relationships/image" Target="../media/image89.wmf"/><Relationship Id="rId2" Type="http://schemas.openxmlformats.org/officeDocument/2006/relationships/oleObject" Target="../embeddings/oleObject12.bin"/><Relationship Id="rId1" Type="http://schemas.openxmlformats.org/officeDocument/2006/relationships/slideLayout" Target="../slideLayouts/slideLayout6.xml"/><Relationship Id="rId6" Type="http://schemas.openxmlformats.org/officeDocument/2006/relationships/oleObject" Target="../embeddings/oleObject14.bin"/><Relationship Id="rId11" Type="http://schemas.openxmlformats.org/officeDocument/2006/relationships/image" Target="../media/image91.wmf"/><Relationship Id="rId5" Type="http://schemas.openxmlformats.org/officeDocument/2006/relationships/image" Target="../media/image88.wmf"/><Relationship Id="rId10" Type="http://schemas.openxmlformats.org/officeDocument/2006/relationships/oleObject" Target="../embeddings/oleObject16.bin"/><Relationship Id="rId4" Type="http://schemas.openxmlformats.org/officeDocument/2006/relationships/oleObject" Target="../embeddings/oleObject13.bin"/><Relationship Id="rId9" Type="http://schemas.openxmlformats.org/officeDocument/2006/relationships/image" Target="../media/image90.wmf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gif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9.bin"/><Relationship Id="rId13" Type="http://schemas.openxmlformats.org/officeDocument/2006/relationships/image" Target="../media/image106.wmf"/><Relationship Id="rId3" Type="http://schemas.openxmlformats.org/officeDocument/2006/relationships/image" Target="../media/image31.png"/><Relationship Id="rId7" Type="http://schemas.openxmlformats.org/officeDocument/2006/relationships/image" Target="../media/image103.wmf"/><Relationship Id="rId12" Type="http://schemas.openxmlformats.org/officeDocument/2006/relationships/oleObject" Target="../embeddings/oleObject21.bin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6" Type="http://schemas.openxmlformats.org/officeDocument/2006/relationships/oleObject" Target="../embeddings/oleObject18.bin"/><Relationship Id="rId11" Type="http://schemas.openxmlformats.org/officeDocument/2006/relationships/image" Target="../media/image105.wmf"/><Relationship Id="rId5" Type="http://schemas.openxmlformats.org/officeDocument/2006/relationships/image" Target="../media/image102.wmf"/><Relationship Id="rId10" Type="http://schemas.openxmlformats.org/officeDocument/2006/relationships/oleObject" Target="../embeddings/oleObject20.bin"/><Relationship Id="rId4" Type="http://schemas.openxmlformats.org/officeDocument/2006/relationships/oleObject" Target="../embeddings/oleObject17.bin"/><Relationship Id="rId9" Type="http://schemas.openxmlformats.org/officeDocument/2006/relationships/image" Target="../media/image104.wm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2.bin"/><Relationship Id="rId7" Type="http://schemas.openxmlformats.org/officeDocument/2006/relationships/image" Target="../media/image109.w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23.bin"/><Relationship Id="rId5" Type="http://schemas.openxmlformats.org/officeDocument/2006/relationships/image" Target="../media/image108.png"/><Relationship Id="rId4" Type="http://schemas.openxmlformats.org/officeDocument/2006/relationships/image" Target="../media/image107.wm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3.wmf"/><Relationship Id="rId5" Type="http://schemas.openxmlformats.org/officeDocument/2006/relationships/oleObject" Target="../embeddings/oleObject24.bin"/><Relationship Id="rId4" Type="http://schemas.openxmlformats.org/officeDocument/2006/relationships/image" Target="../media/image1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.wmf"/><Relationship Id="rId4" Type="http://schemas.openxmlformats.org/officeDocument/2006/relationships/oleObject" Target="../embeddings/oleObject1.bin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8.bin"/><Relationship Id="rId3" Type="http://schemas.openxmlformats.org/officeDocument/2006/relationships/image" Target="../media/image114.wmf"/><Relationship Id="rId7" Type="http://schemas.openxmlformats.org/officeDocument/2006/relationships/image" Target="../media/image116.wmf"/><Relationship Id="rId2" Type="http://schemas.openxmlformats.org/officeDocument/2006/relationships/oleObject" Target="../embeddings/oleObject25.bin"/><Relationship Id="rId1" Type="http://schemas.openxmlformats.org/officeDocument/2006/relationships/slideLayout" Target="../slideLayouts/slideLayout6.xml"/><Relationship Id="rId6" Type="http://schemas.openxmlformats.org/officeDocument/2006/relationships/oleObject" Target="../embeddings/oleObject27.bin"/><Relationship Id="rId5" Type="http://schemas.openxmlformats.org/officeDocument/2006/relationships/image" Target="../media/image115.wmf"/><Relationship Id="rId4" Type="http://schemas.openxmlformats.org/officeDocument/2006/relationships/oleObject" Target="../embeddings/oleObject26.bin"/><Relationship Id="rId9" Type="http://schemas.openxmlformats.org/officeDocument/2006/relationships/image" Target="../media/image117.wmf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0.wmf"/><Relationship Id="rId5" Type="http://schemas.openxmlformats.org/officeDocument/2006/relationships/oleObject" Target="../embeddings/oleObject29.bin"/><Relationship Id="rId4" Type="http://schemas.openxmlformats.org/officeDocument/2006/relationships/image" Target="../media/image119.wm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7" Type="http://schemas.openxmlformats.org/officeDocument/2006/relationships/image" Target="../media/image126.jpe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5.jpeg"/><Relationship Id="rId5" Type="http://schemas.openxmlformats.org/officeDocument/2006/relationships/image" Target="../media/image124.png"/><Relationship Id="rId4" Type="http://schemas.openxmlformats.org/officeDocument/2006/relationships/image" Target="../media/image123.jpe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3" Type="http://schemas.openxmlformats.org/officeDocument/2006/relationships/oleObject" Target="../embeddings/oleObject30.bin"/><Relationship Id="rId7" Type="http://schemas.openxmlformats.org/officeDocument/2006/relationships/image" Target="../media/image13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9.png"/><Relationship Id="rId5" Type="http://schemas.openxmlformats.org/officeDocument/2006/relationships/image" Target="../media/image128.png"/><Relationship Id="rId4" Type="http://schemas.openxmlformats.org/officeDocument/2006/relationships/image" Target="../media/image127.wmf"/><Relationship Id="rId9" Type="http://schemas.openxmlformats.org/officeDocument/2006/relationships/image" Target="../media/image131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wmf"/><Relationship Id="rId2" Type="http://schemas.openxmlformats.org/officeDocument/2006/relationships/oleObject" Target="../embeddings/oleObject31.bin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5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2.bin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7.wmf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3.bin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0.png"/><Relationship Id="rId4" Type="http://schemas.openxmlformats.org/officeDocument/2006/relationships/image" Target="../media/image139.wmf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6.png"/><Relationship Id="rId3" Type="http://schemas.openxmlformats.org/officeDocument/2006/relationships/image" Target="../media/image141.jpeg"/><Relationship Id="rId7" Type="http://schemas.openxmlformats.org/officeDocument/2006/relationships/image" Target="../media/image14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4.jpeg"/><Relationship Id="rId11" Type="http://schemas.openxmlformats.org/officeDocument/2006/relationships/image" Target="../media/image149.png"/><Relationship Id="rId5" Type="http://schemas.openxmlformats.org/officeDocument/2006/relationships/image" Target="../media/image143.jpeg"/><Relationship Id="rId10" Type="http://schemas.openxmlformats.org/officeDocument/2006/relationships/image" Target="../media/image148.jpeg"/><Relationship Id="rId4" Type="http://schemas.openxmlformats.org/officeDocument/2006/relationships/image" Target="../media/image142.jpeg"/><Relationship Id="rId9" Type="http://schemas.openxmlformats.org/officeDocument/2006/relationships/image" Target="../media/image14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7" Type="http://schemas.openxmlformats.org/officeDocument/2006/relationships/image" Target="../media/image154.jpe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3.png"/><Relationship Id="rId5" Type="http://schemas.openxmlformats.org/officeDocument/2006/relationships/image" Target="../media/image152.wmf"/><Relationship Id="rId4" Type="http://schemas.openxmlformats.org/officeDocument/2006/relationships/oleObject" Target="../embeddings/oleObject34.bin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1.png"/><Relationship Id="rId3" Type="http://schemas.openxmlformats.org/officeDocument/2006/relationships/image" Target="../media/image157.png"/><Relationship Id="rId7" Type="http://schemas.openxmlformats.org/officeDocument/2006/relationships/hyperlink" Target="https://arxiv.org/abs/cond-mat/0403487" TargetMode="External"/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0.png"/><Relationship Id="rId5" Type="http://schemas.openxmlformats.org/officeDocument/2006/relationships/image" Target="../media/image159.png"/><Relationship Id="rId4" Type="http://schemas.openxmlformats.org/officeDocument/2006/relationships/image" Target="../media/image158.png"/><Relationship Id="rId9" Type="http://schemas.openxmlformats.org/officeDocument/2006/relationships/image" Target="../media/image162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wmf"/><Relationship Id="rId2" Type="http://schemas.openxmlformats.org/officeDocument/2006/relationships/image" Target="../media/image16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wmf"/><Relationship Id="rId2" Type="http://schemas.openxmlformats.org/officeDocument/2006/relationships/oleObject" Target="../embeddings/oleObject35.bin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3.jpeg"/><Relationship Id="rId3" Type="http://schemas.openxmlformats.org/officeDocument/2006/relationships/image" Target="../media/image167.png"/><Relationship Id="rId7" Type="http://schemas.openxmlformats.org/officeDocument/2006/relationships/image" Target="../media/image171.jpeg"/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0.jpg"/><Relationship Id="rId5" Type="http://schemas.openxmlformats.org/officeDocument/2006/relationships/image" Target="../media/image169.png"/><Relationship Id="rId4" Type="http://schemas.openxmlformats.org/officeDocument/2006/relationships/image" Target="../media/image168.png"/><Relationship Id="rId9" Type="http://schemas.openxmlformats.org/officeDocument/2006/relationships/image" Target="../media/image172.png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9.png"/><Relationship Id="rId3" Type="http://schemas.openxmlformats.org/officeDocument/2006/relationships/image" Target="../media/image174.png"/><Relationship Id="rId7" Type="http://schemas.openxmlformats.org/officeDocument/2006/relationships/image" Target="../media/image178.png"/><Relationship Id="rId2" Type="http://schemas.openxmlformats.org/officeDocument/2006/relationships/image" Target="../media/image17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7.png"/><Relationship Id="rId5" Type="http://schemas.openxmlformats.org/officeDocument/2006/relationships/image" Target="../media/image176.png"/><Relationship Id="rId4" Type="http://schemas.openxmlformats.org/officeDocument/2006/relationships/image" Target="../media/image175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82.png"/><Relationship Id="rId4" Type="http://schemas.openxmlformats.org/officeDocument/2006/relationships/image" Target="../media/image181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png"/><Relationship Id="rId2" Type="http://schemas.openxmlformats.org/officeDocument/2006/relationships/image" Target="../media/image18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6.png"/><Relationship Id="rId4" Type="http://schemas.openxmlformats.org/officeDocument/2006/relationships/image" Target="../media/image185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png"/><Relationship Id="rId2" Type="http://schemas.openxmlformats.org/officeDocument/2006/relationships/image" Target="../media/image18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9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png"/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4" Type="http://schemas.openxmlformats.org/officeDocument/2006/relationships/image" Target="../media/image192.png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3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5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8.bin"/><Relationship Id="rId13" Type="http://schemas.openxmlformats.org/officeDocument/2006/relationships/image" Target="../media/image202.wmf"/><Relationship Id="rId3" Type="http://schemas.openxmlformats.org/officeDocument/2006/relationships/image" Target="../media/image197.png"/><Relationship Id="rId7" Type="http://schemas.openxmlformats.org/officeDocument/2006/relationships/image" Target="../media/image199.wmf"/><Relationship Id="rId12" Type="http://schemas.openxmlformats.org/officeDocument/2006/relationships/oleObject" Target="../embeddings/oleObject40.bin"/><Relationship Id="rId2" Type="http://schemas.openxmlformats.org/officeDocument/2006/relationships/image" Target="../media/image196.png"/><Relationship Id="rId1" Type="http://schemas.openxmlformats.org/officeDocument/2006/relationships/slideLayout" Target="../slideLayouts/slideLayout6.xml"/><Relationship Id="rId6" Type="http://schemas.openxmlformats.org/officeDocument/2006/relationships/oleObject" Target="../embeddings/oleObject37.bin"/><Relationship Id="rId11" Type="http://schemas.openxmlformats.org/officeDocument/2006/relationships/image" Target="../media/image201.wmf"/><Relationship Id="rId5" Type="http://schemas.openxmlformats.org/officeDocument/2006/relationships/image" Target="../media/image198.wmf"/><Relationship Id="rId15" Type="http://schemas.openxmlformats.org/officeDocument/2006/relationships/image" Target="../media/image204.png"/><Relationship Id="rId10" Type="http://schemas.openxmlformats.org/officeDocument/2006/relationships/oleObject" Target="../embeddings/oleObject39.bin"/><Relationship Id="rId4" Type="http://schemas.openxmlformats.org/officeDocument/2006/relationships/oleObject" Target="../embeddings/oleObject36.bin"/><Relationship Id="rId9" Type="http://schemas.openxmlformats.org/officeDocument/2006/relationships/image" Target="../media/image200.wmf"/><Relationship Id="rId14" Type="http://schemas.openxmlformats.org/officeDocument/2006/relationships/image" Target="../media/image203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6.png"/><Relationship Id="rId7" Type="http://schemas.openxmlformats.org/officeDocument/2006/relationships/image" Target="../media/image209.wmf"/><Relationship Id="rId2" Type="http://schemas.openxmlformats.org/officeDocument/2006/relationships/image" Target="../media/image205.png"/><Relationship Id="rId1" Type="http://schemas.openxmlformats.org/officeDocument/2006/relationships/slideLayout" Target="../slideLayouts/slideLayout6.xml"/><Relationship Id="rId6" Type="http://schemas.openxmlformats.org/officeDocument/2006/relationships/oleObject" Target="../embeddings/oleObject41.bin"/><Relationship Id="rId5" Type="http://schemas.openxmlformats.org/officeDocument/2006/relationships/image" Target="../media/image208.png"/><Relationship Id="rId4" Type="http://schemas.openxmlformats.org/officeDocument/2006/relationships/image" Target="../media/image207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1.png"/></Relationships>
</file>

<file path=ppt/slides/_rels/slide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8.png"/><Relationship Id="rId3" Type="http://schemas.openxmlformats.org/officeDocument/2006/relationships/image" Target="../media/image213.png"/><Relationship Id="rId7" Type="http://schemas.openxmlformats.org/officeDocument/2006/relationships/image" Target="../media/image217.png"/><Relationship Id="rId2" Type="http://schemas.openxmlformats.org/officeDocument/2006/relationships/image" Target="../media/image21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6.png"/><Relationship Id="rId11" Type="http://schemas.openxmlformats.org/officeDocument/2006/relationships/image" Target="../media/image220.png"/><Relationship Id="rId5" Type="http://schemas.openxmlformats.org/officeDocument/2006/relationships/image" Target="../media/image215.png"/><Relationship Id="rId10" Type="http://schemas.openxmlformats.org/officeDocument/2006/relationships/image" Target="../media/image219.wmf"/><Relationship Id="rId4" Type="http://schemas.openxmlformats.org/officeDocument/2006/relationships/image" Target="../media/image214.png"/><Relationship Id="rId9" Type="http://schemas.openxmlformats.org/officeDocument/2006/relationships/oleObject" Target="../embeddings/oleObject42.bin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2.jpeg"/><Relationship Id="rId2" Type="http://schemas.openxmlformats.org/officeDocument/2006/relationships/image" Target="../media/image221.png"/><Relationship Id="rId1" Type="http://schemas.openxmlformats.org/officeDocument/2006/relationships/slideLayout" Target="../slideLayouts/slideLayout6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3.bin"/><Relationship Id="rId2" Type="http://schemas.openxmlformats.org/officeDocument/2006/relationships/image" Target="../media/image22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25.png"/><Relationship Id="rId4" Type="http://schemas.openxmlformats.org/officeDocument/2006/relationships/image" Target="../media/image224.wmf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6.png"/><Relationship Id="rId2" Type="http://schemas.openxmlformats.org/officeDocument/2006/relationships/image" Target="../media/image221.png"/><Relationship Id="rId1" Type="http://schemas.openxmlformats.org/officeDocument/2006/relationships/slideLayout" Target="../slideLayouts/slideLayout6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8.png"/><Relationship Id="rId2" Type="http://schemas.openxmlformats.org/officeDocument/2006/relationships/image" Target="../media/image22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9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4.bin"/><Relationship Id="rId2" Type="http://schemas.openxmlformats.org/officeDocument/2006/relationships/image" Target="../media/image23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1.w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13" Type="http://schemas.openxmlformats.org/officeDocument/2006/relationships/image" Target="../media/image25.jpeg"/><Relationship Id="rId3" Type="http://schemas.openxmlformats.org/officeDocument/2006/relationships/image" Target="../media/image15.wmf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11" Type="http://schemas.openxmlformats.org/officeDocument/2006/relationships/image" Target="../media/image23.png"/><Relationship Id="rId5" Type="http://schemas.openxmlformats.org/officeDocument/2006/relationships/image" Target="../media/image17.jpeg"/><Relationship Id="rId10" Type="http://schemas.openxmlformats.org/officeDocument/2006/relationships/image" Target="../media/image22.jpeg"/><Relationship Id="rId4" Type="http://schemas.openxmlformats.org/officeDocument/2006/relationships/image" Target="../media/image16.wmf"/><Relationship Id="rId9" Type="http://schemas.openxmlformats.org/officeDocument/2006/relationships/image" Target="../media/image21.jpeg"/><Relationship Id="rId14" Type="http://schemas.openxmlformats.org/officeDocument/2006/relationships/image" Target="../media/image26.jpe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3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5.png"/><Relationship Id="rId2" Type="http://schemas.openxmlformats.org/officeDocument/2006/relationships/image" Target="../media/image23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7.png"/><Relationship Id="rId5" Type="http://schemas.openxmlformats.org/officeDocument/2006/relationships/image" Target="../media/image236.png"/><Relationship Id="rId4" Type="http://schemas.openxmlformats.org/officeDocument/2006/relationships/image" Target="../media/image212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9.png"/><Relationship Id="rId7" Type="http://schemas.openxmlformats.org/officeDocument/2006/relationships/image" Target="../media/image212.png"/><Relationship Id="rId2" Type="http://schemas.openxmlformats.org/officeDocument/2006/relationships/image" Target="../media/image23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5.png"/><Relationship Id="rId5" Type="http://schemas.openxmlformats.org/officeDocument/2006/relationships/image" Target="../media/image241.png"/><Relationship Id="rId4" Type="http://schemas.openxmlformats.org/officeDocument/2006/relationships/image" Target="../media/image240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2.png"/><Relationship Id="rId7" Type="http://schemas.openxmlformats.org/officeDocument/2006/relationships/image" Target="../media/image246.png"/><Relationship Id="rId2" Type="http://schemas.openxmlformats.org/officeDocument/2006/relationships/image" Target="../media/image23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5.png"/><Relationship Id="rId5" Type="http://schemas.openxmlformats.org/officeDocument/2006/relationships/image" Target="../media/image244.png"/><Relationship Id="rId4" Type="http://schemas.openxmlformats.org/officeDocument/2006/relationships/image" Target="../media/image243.png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7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8.em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9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1.png"/><Relationship Id="rId2" Type="http://schemas.openxmlformats.org/officeDocument/2006/relationships/image" Target="../media/image250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2.wmf"/><Relationship Id="rId2" Type="http://schemas.openxmlformats.org/officeDocument/2006/relationships/oleObject" Target="../embeddings/oleObject45.bin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0204" y="683695"/>
            <a:ext cx="9144000" cy="3455988"/>
          </a:xfrm>
        </p:spPr>
        <p:txBody>
          <a:bodyPr/>
          <a:lstStyle/>
          <a:p>
            <a:r>
              <a:rPr lang="fr-FR" b="0" dirty="0"/>
              <a:t>Low </a:t>
            </a:r>
            <a:r>
              <a:rPr lang="fr-FR" b="0" dirty="0" err="1"/>
              <a:t>dimensional</a:t>
            </a:r>
            <a:r>
              <a:rPr lang="fr-FR" b="0" dirty="0"/>
              <a:t> </a:t>
            </a:r>
            <a:br>
              <a:rPr lang="fr-FR" b="0" dirty="0"/>
            </a:br>
            <a:r>
              <a:rPr lang="fr-FR" b="0" dirty="0"/>
              <a:t>quantum </a:t>
            </a:r>
            <a:r>
              <a:rPr lang="fr-FR" b="0" dirty="0" err="1"/>
              <a:t>gases</a:t>
            </a:r>
            <a:endParaRPr lang="fr-FR" b="0" dirty="0"/>
          </a:p>
        </p:txBody>
      </p:sp>
      <p:sp>
        <p:nvSpPr>
          <p:cNvPr id="131077" name="Text Box 5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0" y="7112000"/>
            <a:ext cx="91440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/>
              <a:t>TexPoint fonts used in EMF. </a:t>
            </a:r>
          </a:p>
          <a:p>
            <a:r>
              <a:rPr lang="en-US"/>
              <a:t>Read the TexPoint manual before you delete this box.: </a:t>
            </a:r>
            <a:r>
              <a:rPr lang="en-US">
                <a:latin typeface="cmmi8" pitchFamily="34" charset="0"/>
              </a:rPr>
              <a:t>A</a:t>
            </a:r>
            <a:r>
              <a:rPr lang="en-US">
                <a:latin typeface="cmex10" pitchFamily="34" charset="0"/>
              </a:rPr>
              <a:t>A</a:t>
            </a:r>
            <a:r>
              <a:rPr lang="en-US">
                <a:latin typeface="cmsy8" pitchFamily="34" charset="0"/>
              </a:rPr>
              <a:t>A</a:t>
            </a:r>
            <a:r>
              <a:rPr lang="en-US">
                <a:latin typeface="cmmi10" pitchFamily="34" charset="0"/>
              </a:rPr>
              <a:t>A</a:t>
            </a:r>
            <a:r>
              <a:rPr lang="en-US">
                <a:latin typeface="cmr10" pitchFamily="34" charset="0"/>
              </a:rPr>
              <a:t>A</a:t>
            </a:r>
            <a:r>
              <a:rPr lang="en-US">
                <a:latin typeface="cmsy10" pitchFamily="34" charset="0"/>
              </a:rPr>
              <a:t>A</a:t>
            </a:r>
            <a:r>
              <a:rPr lang="en-US">
                <a:latin typeface="cmr7" pitchFamily="34" charset="0"/>
              </a:rPr>
              <a:t>A</a:t>
            </a: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912091" y="3879050"/>
            <a:ext cx="697865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fr-CH" sz="3200" dirty="0"/>
              <a:t>T. Giamarchi</a:t>
            </a:r>
          </a:p>
          <a:p>
            <a:pPr>
              <a:spcBef>
                <a:spcPct val="50000"/>
              </a:spcBef>
            </a:pPr>
            <a:r>
              <a:rPr lang="fr-CH" sz="3200" dirty="0"/>
              <a:t>http://dqmp.unige.ch/giamarchi/</a:t>
            </a:r>
            <a:endParaRPr lang="fr-FR" sz="32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0-19-852500-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42481" y="5452"/>
            <a:ext cx="1399559" cy="2074824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540" y="-226926"/>
            <a:ext cx="8229600" cy="1143000"/>
          </a:xfrm>
        </p:spPr>
        <p:txBody>
          <a:bodyPr/>
          <a:lstStyle/>
          <a:p>
            <a:r>
              <a:rPr lang="en-US" dirty="0"/>
              <a:t>References</a:t>
            </a:r>
          </a:p>
        </p:txBody>
      </p:sp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341530" y="683695"/>
            <a:ext cx="9144000" cy="6250045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/>
          <a:p>
            <a:pPr>
              <a:spcBef>
                <a:spcPct val="50000"/>
              </a:spcBef>
            </a:pPr>
            <a:r>
              <a:rPr lang="fr-CH" sz="4000" dirty="0"/>
              <a:t>TG, Quantum </a:t>
            </a:r>
            <a:r>
              <a:rPr lang="fr-CH" sz="4000" dirty="0" err="1"/>
              <a:t>physics</a:t>
            </a:r>
            <a:r>
              <a:rPr lang="fr-CH" sz="4000" dirty="0"/>
              <a:t> in one </a:t>
            </a:r>
            <a:br>
              <a:rPr lang="fr-CH" sz="4000" dirty="0"/>
            </a:br>
            <a:r>
              <a:rPr lang="fr-CH" sz="4000" dirty="0"/>
              <a:t>dimension, Oxford (2004)</a:t>
            </a:r>
          </a:p>
          <a:p>
            <a:pPr>
              <a:spcBef>
                <a:spcPct val="50000"/>
              </a:spcBef>
            </a:pPr>
            <a:r>
              <a:rPr lang="fr-CH" sz="4000" dirty="0"/>
              <a:t>TG in ``</a:t>
            </a:r>
            <a:r>
              <a:rPr lang="fr-CH" sz="4000" dirty="0" err="1"/>
              <a:t>Understanding</a:t>
            </a:r>
            <a:r>
              <a:rPr lang="fr-CH" sz="4000" dirty="0"/>
              <a:t> Q. Phase Transitions’’, Ed. L. Carr, CRC </a:t>
            </a:r>
            <a:r>
              <a:rPr lang="fr-CH" sz="4000" dirty="0" err="1"/>
              <a:t>Press</a:t>
            </a:r>
            <a:r>
              <a:rPr lang="fr-CH" sz="4000" dirty="0"/>
              <a:t> (2010) </a:t>
            </a:r>
          </a:p>
          <a:p>
            <a:pPr>
              <a:spcBef>
                <a:spcPct val="50000"/>
              </a:spcBef>
            </a:pPr>
            <a:r>
              <a:rPr lang="fr-CH" sz="4000" dirty="0"/>
              <a:t>M. </a:t>
            </a:r>
            <a:r>
              <a:rPr lang="fr-CH" sz="4000" dirty="0" err="1"/>
              <a:t>Cazalilla</a:t>
            </a:r>
            <a:r>
              <a:rPr lang="fr-CH" sz="4000" dirty="0"/>
              <a:t> et al., </a:t>
            </a:r>
            <a:br>
              <a:rPr lang="fr-CH" sz="4000" dirty="0"/>
            </a:br>
            <a:r>
              <a:rPr lang="fr-CH" sz="4000" dirty="0" err="1"/>
              <a:t>Rev</a:t>
            </a:r>
            <a:r>
              <a:rPr lang="fr-CH" sz="4000" dirty="0"/>
              <a:t>. </a:t>
            </a:r>
            <a:r>
              <a:rPr lang="fr-CH" sz="4000" dirty="0" err="1"/>
              <a:t>Mod</a:t>
            </a:r>
            <a:r>
              <a:rPr lang="fr-CH" sz="4000" dirty="0"/>
              <a:t>. Phys.</a:t>
            </a:r>
            <a:r>
              <a:rPr lang="fr-FR" sz="4000" dirty="0"/>
              <a:t>83 1405 (2011)</a:t>
            </a:r>
          </a:p>
          <a:p>
            <a:pPr>
              <a:spcBef>
                <a:spcPct val="50000"/>
              </a:spcBef>
            </a:pPr>
            <a:r>
              <a:rPr lang="fr-FR" sz="4000" dirty="0"/>
              <a:t>TG, Int J. </a:t>
            </a:r>
            <a:r>
              <a:rPr lang="fr-FR" sz="4000" dirty="0" err="1"/>
              <a:t>Mod</a:t>
            </a:r>
            <a:r>
              <a:rPr lang="fr-FR" sz="4000" dirty="0"/>
              <a:t>. Phys. B 26 1244004 (2012)</a:t>
            </a:r>
          </a:p>
          <a:p>
            <a:pPr>
              <a:spcBef>
                <a:spcPct val="50000"/>
              </a:spcBef>
            </a:pPr>
            <a:r>
              <a:rPr lang="fr-FR" sz="4000" dirty="0"/>
              <a:t>TG, C. R. Acad. </a:t>
            </a:r>
            <a:r>
              <a:rPr lang="fr-FR" sz="4000" dirty="0" err="1"/>
              <a:t>Sci</a:t>
            </a:r>
            <a:r>
              <a:rPr lang="fr-FR" sz="4000" dirty="0"/>
              <a:t>. 17 322 (2016)</a:t>
            </a:r>
            <a:endParaRPr lang="fr-CH" sz="4000" dirty="0"/>
          </a:p>
        </p:txBody>
      </p:sp>
    </p:spTree>
    <p:extLst>
      <p:ext uri="{BB962C8B-B14F-4D97-AF65-F5344CB8AC3E}">
        <p14:creationId xmlns:p14="http://schemas.microsoft.com/office/powerpoint/2010/main" val="2040867797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DMRG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E195D1F-C8C4-4FD8-879D-DD3A931FDE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565" y="1428073"/>
            <a:ext cx="6369377" cy="135897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B1B84E5-C60B-4B0D-AB8B-6A0CE77E46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565" y="2829218"/>
            <a:ext cx="4167575" cy="248347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0976D59-730F-4292-8C77-0593EF9AE3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11960" y="4886432"/>
            <a:ext cx="4866572" cy="189584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2794AF7-57A9-4F08-9D17-84E5FE140A6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83" t="19553" r="49776" b="68003"/>
          <a:stretch/>
        </p:blipFill>
        <p:spPr>
          <a:xfrm>
            <a:off x="7724579" y="8402"/>
            <a:ext cx="1417098" cy="1530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172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2653" y="163675"/>
            <a:ext cx="8229600" cy="1143000"/>
          </a:xfrm>
        </p:spPr>
        <p:txBody>
          <a:bodyPr/>
          <a:lstStyle/>
          <a:p>
            <a:r>
              <a:rPr lang="fr-CH" dirty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4350" y="1437494"/>
            <a:ext cx="8229600" cy="628650"/>
          </a:xfrm>
        </p:spPr>
        <p:txBody>
          <a:bodyPr/>
          <a:lstStyle/>
          <a:p>
            <a:r>
              <a:rPr lang="fr-CH" dirty="0"/>
              <a:t>Tour of one </a:t>
            </a:r>
            <a:r>
              <a:rPr lang="fr-CH" dirty="0" err="1"/>
              <a:t>dimensional</a:t>
            </a:r>
            <a:r>
              <a:rPr lang="fr-CH" dirty="0"/>
              <a:t> physics</a:t>
            </a:r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496568" y="2153542"/>
            <a:ext cx="8229600" cy="10656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/>
              <a:defRPr/>
            </a:pPr>
            <a:r>
              <a:rPr kumimoji="0" lang="fr-CH" sz="32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Luttinger</a:t>
            </a:r>
            <a:r>
              <a:rPr kumimoji="0" lang="fr-CH" sz="3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CH" sz="32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liquid</a:t>
            </a:r>
            <a:r>
              <a:rPr kumimoji="0" lang="fr-CH" sz="3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CH" sz="32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theory</a:t>
            </a:r>
            <a:r>
              <a:rPr kumimoji="0" lang="fr-CH" sz="3200" b="0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CH" sz="3200" b="0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provides</a:t>
            </a:r>
            <a:r>
              <a:rPr kumimoji="0" lang="fr-CH" sz="3200" b="0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a </a:t>
            </a:r>
            <a:r>
              <a:rPr kumimoji="0" lang="fr-CH" sz="3200" b="0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framework</a:t>
            </a:r>
            <a:r>
              <a:rPr kumimoji="0" lang="fr-CH" sz="3200" b="0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to </a:t>
            </a:r>
            <a:r>
              <a:rPr kumimoji="0" lang="fr-CH" sz="3200" b="0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study</a:t>
            </a:r>
            <a:r>
              <a:rPr kumimoji="0" lang="fr-CH" sz="3200" b="0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CH" sz="3200" b="0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this</a:t>
            </a:r>
            <a:r>
              <a:rPr kumimoji="0" lang="fr-CH" sz="3200" b="0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CH" sz="3200" b="0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physics</a:t>
            </a:r>
            <a:r>
              <a:rPr kumimoji="0" lang="fr-CH" sz="3200" b="0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fr-CH" sz="3200" b="0" i="0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and to go </a:t>
            </a:r>
            <a:r>
              <a:rPr kumimoji="0" lang="fr-CH" sz="3200" b="0" i="0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beyond</a:t>
            </a:r>
            <a:r>
              <a:rPr kumimoji="0" lang="fr-CH" sz="3200" b="0" i="0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514350" y="5664591"/>
            <a:ext cx="8293100" cy="102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/>
              <a:defRPr/>
            </a:pPr>
            <a:r>
              <a:rPr lang="en-US" sz="3200" kern="0" noProof="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Remarkable and complementary realization in condensed matter and cold atomic gases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462334" y="3370071"/>
            <a:ext cx="8229600" cy="11701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/>
              <a:defRPr/>
            </a:pPr>
            <a:r>
              <a:rPr lang="en-US" sz="3200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Beautiful open problems: out of equilibrium, disorder, coupled chains, impurities, etc. ……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449135" y="4440179"/>
            <a:ext cx="8229600" cy="11701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/>
              <a:defRPr/>
            </a:pPr>
            <a:r>
              <a:rPr lang="en-US" sz="3200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Requires interplay of analytical and numerical techniques (and new ideas!) to make progress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95950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  <p:bldP spid="5" grpId="0"/>
      <p:bldP spid="7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And </a:t>
            </a:r>
            <a:r>
              <a:rPr lang="fr-CH" dirty="0" err="1"/>
              <a:t>now</a:t>
            </a:r>
            <a:r>
              <a:rPr lang="fr-CH" dirty="0"/>
              <a:t> </a:t>
            </a:r>
            <a:r>
              <a:rPr lang="fr-CH" dirty="0" err="1"/>
              <a:t>we</a:t>
            </a:r>
            <a:r>
              <a:rPr lang="fr-CH" dirty="0"/>
              <a:t> </a:t>
            </a:r>
            <a:r>
              <a:rPr lang="fr-CH" dirty="0" err="1"/>
              <a:t>start</a:t>
            </a:r>
            <a:r>
              <a:rPr lang="en-CH" dirty="0"/>
              <a:t>…</a:t>
            </a:r>
            <a:r>
              <a:rPr lang="fr-CH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857646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564" y="818710"/>
            <a:ext cx="8145905" cy="43421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46912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42" name="Rectangle 2"/>
          <p:cNvSpPr>
            <a:spLocks noGrp="1" noChangeArrowheads="1"/>
          </p:cNvSpPr>
          <p:nvPr>
            <p:ph type="title"/>
          </p:nvPr>
        </p:nvSpPr>
        <p:spPr>
          <a:xfrm>
            <a:off x="438150" y="0"/>
            <a:ext cx="8229600" cy="1143000"/>
          </a:xfrm>
        </p:spPr>
        <p:txBody>
          <a:bodyPr/>
          <a:lstStyle/>
          <a:p>
            <a:r>
              <a:rPr lang="fr-CH" dirty="0" err="1"/>
              <a:t>Typical</a:t>
            </a:r>
            <a:r>
              <a:rPr lang="fr-CH" dirty="0"/>
              <a:t> </a:t>
            </a:r>
            <a:r>
              <a:rPr lang="fr-CH" dirty="0" err="1"/>
              <a:t>problem</a:t>
            </a:r>
            <a:r>
              <a:rPr lang="fr-CH" dirty="0"/>
              <a:t> (</a:t>
            </a:r>
            <a:r>
              <a:rPr lang="fr-CH" dirty="0" err="1"/>
              <a:t>e.g</a:t>
            </a:r>
            <a:r>
              <a:rPr lang="fr-CH" dirty="0"/>
              <a:t>. Bosons)</a:t>
            </a:r>
            <a:endParaRPr lang="fr-FR" dirty="0"/>
          </a:p>
        </p:txBody>
      </p:sp>
      <p:sp>
        <p:nvSpPr>
          <p:cNvPr id="266244" name="Text Box 4"/>
          <p:cNvSpPr txBox="1">
            <a:spLocks noChangeArrowheads="1"/>
          </p:cNvSpPr>
          <p:nvPr/>
        </p:nvSpPr>
        <p:spPr bwMode="auto">
          <a:xfrm>
            <a:off x="260350" y="1476508"/>
            <a:ext cx="4465638" cy="648512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algn="l">
              <a:spcBef>
                <a:spcPct val="50000"/>
              </a:spcBef>
              <a:buFontTx/>
              <a:buChar char="•"/>
            </a:pPr>
            <a:r>
              <a:rPr lang="fr-CH" dirty="0"/>
              <a:t> </a:t>
            </a:r>
            <a:r>
              <a:rPr lang="fr-CH" sz="3600" dirty="0"/>
              <a:t>Continuum:</a:t>
            </a:r>
            <a:endParaRPr lang="fr-FR" sz="3600" dirty="0"/>
          </a:p>
        </p:txBody>
      </p:sp>
      <p:pic>
        <p:nvPicPr>
          <p:cNvPr id="266245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4800" y="2187708"/>
            <a:ext cx="8229600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66246" name="Text Box 6"/>
          <p:cNvSpPr txBox="1">
            <a:spLocks noChangeArrowheads="1"/>
          </p:cNvSpPr>
          <p:nvPr/>
        </p:nvSpPr>
        <p:spPr bwMode="auto">
          <a:xfrm>
            <a:off x="304800" y="3654558"/>
            <a:ext cx="4465638" cy="648512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algn="l">
              <a:spcBef>
                <a:spcPct val="50000"/>
              </a:spcBef>
              <a:buFontTx/>
              <a:buChar char="•"/>
            </a:pPr>
            <a:r>
              <a:rPr lang="fr-CH" dirty="0"/>
              <a:t> </a:t>
            </a:r>
            <a:r>
              <a:rPr lang="fr-CH" sz="3600" dirty="0" err="1"/>
              <a:t>Lattice</a:t>
            </a:r>
            <a:r>
              <a:rPr lang="fr-CH" sz="3600" dirty="0"/>
              <a:t>:</a:t>
            </a:r>
            <a:endParaRPr lang="fr-FR" sz="3600" dirty="0"/>
          </a:p>
        </p:txBody>
      </p:sp>
      <p:pic>
        <p:nvPicPr>
          <p:cNvPr id="8" name="Picture 7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304800" y="4905508"/>
            <a:ext cx="8109228" cy="977900"/>
          </a:xfrm>
          <a:prstGeom prst="rect">
            <a:avLst/>
          </a:prstGeom>
          <a:noFill/>
          <a:ln/>
          <a:effectLst/>
        </p:spPr>
      </p:pic>
      <p:pic>
        <p:nvPicPr>
          <p:cNvPr id="266248" name="Picture 8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549650" y="3298958"/>
            <a:ext cx="4162425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628756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66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662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662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266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4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Luttinger</a:t>
            </a:r>
            <a:r>
              <a:rPr lang="en-US" dirty="0"/>
              <a:t> liquid physics</a:t>
            </a:r>
          </a:p>
        </p:txBody>
      </p:sp>
    </p:spTree>
    <p:extLst>
      <p:ext uri="{BB962C8B-B14F-4D97-AF65-F5344CB8AC3E}">
        <p14:creationId xmlns:p14="http://schemas.microsoft.com/office/powerpoint/2010/main" val="11183047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CH"/>
              <a:t>Labelling the particles</a:t>
            </a:r>
            <a:endParaRPr lang="fr-FR"/>
          </a:p>
        </p:txBody>
      </p:sp>
      <p:pic>
        <p:nvPicPr>
          <p:cNvPr id="13005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557338"/>
            <a:ext cx="4743450" cy="179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chemeClr val="fol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0055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573463"/>
            <a:ext cx="5911850" cy="300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chemeClr val="fol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0056" name="Text Box 8"/>
          <p:cNvSpPr txBox="1">
            <a:spLocks noChangeArrowheads="1"/>
          </p:cNvSpPr>
          <p:nvPr/>
        </p:nvSpPr>
        <p:spPr bwMode="auto">
          <a:xfrm>
            <a:off x="5651500" y="1484313"/>
            <a:ext cx="3240088" cy="1202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chemeClr val="fol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 algn="l">
              <a:spcBef>
                <a:spcPct val="50000"/>
              </a:spcBef>
            </a:pPr>
            <a:r>
              <a:rPr lang="fr-CH" sz="3600" dirty="0"/>
              <a:t>1D: unique </a:t>
            </a:r>
            <a:r>
              <a:rPr lang="fr-CH" sz="3600" dirty="0" err="1"/>
              <a:t>way</a:t>
            </a:r>
            <a:r>
              <a:rPr lang="fr-CH" sz="3600" dirty="0"/>
              <a:t> of labelling</a:t>
            </a:r>
            <a:endParaRPr lang="fr-FR" sz="3600" dirty="0"/>
          </a:p>
        </p:txBody>
      </p:sp>
    </p:spTree>
    <p:extLst>
      <p:ext uri="{BB962C8B-B14F-4D97-AF65-F5344CB8AC3E}">
        <p14:creationId xmlns:p14="http://schemas.microsoft.com/office/powerpoint/2010/main" val="1481877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30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30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30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005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260350"/>
            <a:ext cx="3267075" cy="62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chemeClr val="fol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1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268413"/>
            <a:ext cx="5953125" cy="1009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chemeClr val="fol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1082" name="Text Box 10"/>
          <p:cNvSpPr txBox="1">
            <a:spLocks noChangeArrowheads="1"/>
          </p:cNvSpPr>
          <p:nvPr/>
        </p:nvSpPr>
        <p:spPr bwMode="auto">
          <a:xfrm>
            <a:off x="395288" y="2708275"/>
            <a:ext cx="4105275" cy="64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chemeClr val="fol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 algn="l">
              <a:spcBef>
                <a:spcPct val="50000"/>
              </a:spcBef>
            </a:pPr>
            <a:r>
              <a:rPr lang="fr-CH" sz="3600" dirty="0">
                <a:latin typeface="Symbol" pitchFamily="18" charset="2"/>
                <a:sym typeface="Symbol" pitchFamily="18" charset="2"/>
              </a:rPr>
              <a:t></a:t>
            </a:r>
            <a:r>
              <a:rPr lang="fr-CH" sz="3600" dirty="0">
                <a:latin typeface="Symbol" pitchFamily="18" charset="2"/>
              </a:rPr>
              <a:t>(</a:t>
            </a:r>
            <a:r>
              <a:rPr lang="fr-CH" sz="3600" dirty="0"/>
              <a:t>x) varies </a:t>
            </a:r>
            <a:r>
              <a:rPr lang="fr-CH" sz="3600" dirty="0" err="1"/>
              <a:t>slowly</a:t>
            </a:r>
            <a:endParaRPr lang="fr-FR" sz="3600" dirty="0"/>
          </a:p>
        </p:txBody>
      </p:sp>
      <p:grpSp>
        <p:nvGrpSpPr>
          <p:cNvPr id="131083" name="Group 11"/>
          <p:cNvGrpSpPr>
            <a:grpSpLocks/>
          </p:cNvGrpSpPr>
          <p:nvPr/>
        </p:nvGrpSpPr>
        <p:grpSpPr bwMode="auto">
          <a:xfrm>
            <a:off x="827088" y="3789362"/>
            <a:ext cx="5794375" cy="1377949"/>
            <a:chOff x="190" y="2608"/>
            <a:chExt cx="3650" cy="868"/>
          </a:xfrm>
        </p:grpSpPr>
        <p:sp>
          <p:nvSpPr>
            <p:cNvPr id="131084" name="Line 12"/>
            <p:cNvSpPr>
              <a:spLocks noChangeShapeType="1"/>
            </p:cNvSpPr>
            <p:nvPr/>
          </p:nvSpPr>
          <p:spPr bwMode="auto">
            <a:xfrm>
              <a:off x="192" y="2766"/>
              <a:ext cx="1584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31085" name="Oval 13"/>
            <p:cNvSpPr>
              <a:spLocks noChangeArrowheads="1"/>
            </p:cNvSpPr>
            <p:nvPr/>
          </p:nvSpPr>
          <p:spPr bwMode="auto">
            <a:xfrm>
              <a:off x="192" y="2714"/>
              <a:ext cx="96" cy="104"/>
            </a:xfrm>
            <a:prstGeom prst="ellipse">
              <a:avLst/>
            </a:prstGeom>
            <a:solidFill>
              <a:schemeClr val="tx2"/>
            </a:solidFill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131086" name="Oval 14"/>
            <p:cNvSpPr>
              <a:spLocks noChangeArrowheads="1"/>
            </p:cNvSpPr>
            <p:nvPr/>
          </p:nvSpPr>
          <p:spPr bwMode="auto">
            <a:xfrm>
              <a:off x="624" y="2714"/>
              <a:ext cx="96" cy="104"/>
            </a:xfrm>
            <a:prstGeom prst="ellipse">
              <a:avLst/>
            </a:prstGeom>
            <a:solidFill>
              <a:schemeClr val="tx2"/>
            </a:solidFill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131087" name="Oval 15"/>
            <p:cNvSpPr>
              <a:spLocks noChangeArrowheads="1"/>
            </p:cNvSpPr>
            <p:nvPr/>
          </p:nvSpPr>
          <p:spPr bwMode="auto">
            <a:xfrm>
              <a:off x="1104" y="2714"/>
              <a:ext cx="96" cy="104"/>
            </a:xfrm>
            <a:prstGeom prst="ellipse">
              <a:avLst/>
            </a:prstGeom>
            <a:solidFill>
              <a:schemeClr val="tx2"/>
            </a:solidFill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131088" name="Oval 16"/>
            <p:cNvSpPr>
              <a:spLocks noChangeArrowheads="1"/>
            </p:cNvSpPr>
            <p:nvPr/>
          </p:nvSpPr>
          <p:spPr bwMode="auto">
            <a:xfrm>
              <a:off x="1584" y="2714"/>
              <a:ext cx="96" cy="104"/>
            </a:xfrm>
            <a:prstGeom prst="ellipse">
              <a:avLst/>
            </a:prstGeom>
            <a:solidFill>
              <a:schemeClr val="tx2"/>
            </a:solidFill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131089" name="Line 17"/>
            <p:cNvSpPr>
              <a:spLocks noChangeShapeType="1"/>
            </p:cNvSpPr>
            <p:nvPr/>
          </p:nvSpPr>
          <p:spPr bwMode="auto">
            <a:xfrm>
              <a:off x="190" y="2608"/>
              <a:ext cx="192" cy="0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31090" name="Line 18"/>
            <p:cNvSpPr>
              <a:spLocks noChangeShapeType="1"/>
            </p:cNvSpPr>
            <p:nvPr/>
          </p:nvSpPr>
          <p:spPr bwMode="auto">
            <a:xfrm>
              <a:off x="672" y="2610"/>
              <a:ext cx="96" cy="0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31091" name="Line 19"/>
            <p:cNvSpPr>
              <a:spLocks noChangeShapeType="1"/>
            </p:cNvSpPr>
            <p:nvPr/>
          </p:nvSpPr>
          <p:spPr bwMode="auto">
            <a:xfrm flipH="1">
              <a:off x="1008" y="2610"/>
              <a:ext cx="144" cy="0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31092" name="Line 20"/>
            <p:cNvSpPr>
              <a:spLocks noChangeShapeType="1"/>
            </p:cNvSpPr>
            <p:nvPr/>
          </p:nvSpPr>
          <p:spPr bwMode="auto">
            <a:xfrm flipH="1">
              <a:off x="1440" y="2610"/>
              <a:ext cx="144" cy="0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grpSp>
          <p:nvGrpSpPr>
            <p:cNvPr id="131093" name="Group 21"/>
            <p:cNvGrpSpPr>
              <a:grpSpLocks/>
            </p:cNvGrpSpPr>
            <p:nvPr/>
          </p:nvGrpSpPr>
          <p:grpSpPr bwMode="auto">
            <a:xfrm>
              <a:off x="2208" y="2610"/>
              <a:ext cx="1586" cy="210"/>
              <a:chOff x="2208" y="4032"/>
              <a:chExt cx="1586" cy="194"/>
            </a:xfrm>
          </p:grpSpPr>
          <p:sp>
            <p:nvSpPr>
              <p:cNvPr id="131094" name="Line 22"/>
              <p:cNvSpPr>
                <a:spLocks noChangeShapeType="1"/>
              </p:cNvSpPr>
              <p:nvPr/>
            </p:nvSpPr>
            <p:spPr bwMode="auto">
              <a:xfrm>
                <a:off x="2210" y="4178"/>
                <a:ext cx="1584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31095" name="Oval 23"/>
              <p:cNvSpPr>
                <a:spLocks noChangeArrowheads="1"/>
              </p:cNvSpPr>
              <p:nvPr/>
            </p:nvSpPr>
            <p:spPr bwMode="auto">
              <a:xfrm>
                <a:off x="2210" y="4130"/>
                <a:ext cx="96" cy="96"/>
              </a:xfrm>
              <a:prstGeom prst="ellipse">
                <a:avLst/>
              </a:prstGeom>
              <a:solidFill>
                <a:schemeClr val="tx2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31096" name="Oval 24"/>
              <p:cNvSpPr>
                <a:spLocks noChangeArrowheads="1"/>
              </p:cNvSpPr>
              <p:nvPr/>
            </p:nvSpPr>
            <p:spPr bwMode="auto">
              <a:xfrm>
                <a:off x="2642" y="4130"/>
                <a:ext cx="96" cy="96"/>
              </a:xfrm>
              <a:prstGeom prst="ellipse">
                <a:avLst/>
              </a:prstGeom>
              <a:solidFill>
                <a:schemeClr val="tx2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31097" name="Oval 25"/>
              <p:cNvSpPr>
                <a:spLocks noChangeArrowheads="1"/>
              </p:cNvSpPr>
              <p:nvPr/>
            </p:nvSpPr>
            <p:spPr bwMode="auto">
              <a:xfrm>
                <a:off x="3122" y="4130"/>
                <a:ext cx="96" cy="96"/>
              </a:xfrm>
              <a:prstGeom prst="ellipse">
                <a:avLst/>
              </a:prstGeom>
              <a:solidFill>
                <a:schemeClr val="tx2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31098" name="Oval 26"/>
              <p:cNvSpPr>
                <a:spLocks noChangeArrowheads="1"/>
              </p:cNvSpPr>
              <p:nvPr/>
            </p:nvSpPr>
            <p:spPr bwMode="auto">
              <a:xfrm>
                <a:off x="3602" y="4130"/>
                <a:ext cx="96" cy="96"/>
              </a:xfrm>
              <a:prstGeom prst="ellipse">
                <a:avLst/>
              </a:prstGeom>
              <a:solidFill>
                <a:schemeClr val="tx2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31099" name="Line 27"/>
              <p:cNvSpPr>
                <a:spLocks noChangeShapeType="1"/>
              </p:cNvSpPr>
              <p:nvPr/>
            </p:nvSpPr>
            <p:spPr bwMode="auto">
              <a:xfrm>
                <a:off x="2208" y="4032"/>
                <a:ext cx="192" cy="0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</p:grpSp>
        <p:sp>
          <p:nvSpPr>
            <p:cNvPr id="131100" name="Line 28"/>
            <p:cNvSpPr>
              <a:spLocks noChangeShapeType="1"/>
            </p:cNvSpPr>
            <p:nvPr/>
          </p:nvSpPr>
          <p:spPr bwMode="auto">
            <a:xfrm>
              <a:off x="2640" y="2610"/>
              <a:ext cx="192" cy="0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131101" name="Line 29"/>
            <p:cNvSpPr>
              <a:spLocks noChangeShapeType="1"/>
            </p:cNvSpPr>
            <p:nvPr/>
          </p:nvSpPr>
          <p:spPr bwMode="auto">
            <a:xfrm>
              <a:off x="3168" y="2610"/>
              <a:ext cx="192" cy="0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131102" name="Line 30"/>
            <p:cNvSpPr>
              <a:spLocks noChangeShapeType="1"/>
            </p:cNvSpPr>
            <p:nvPr/>
          </p:nvSpPr>
          <p:spPr bwMode="auto">
            <a:xfrm>
              <a:off x="3648" y="2610"/>
              <a:ext cx="192" cy="0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131103" name="Freeform 31"/>
            <p:cNvSpPr>
              <a:spLocks/>
            </p:cNvSpPr>
            <p:nvPr/>
          </p:nvSpPr>
          <p:spPr bwMode="auto">
            <a:xfrm>
              <a:off x="192" y="3078"/>
              <a:ext cx="1536" cy="373"/>
            </a:xfrm>
            <a:custGeom>
              <a:avLst/>
              <a:gdLst>
                <a:gd name="T0" fmla="*/ 0 w 1536"/>
                <a:gd name="T1" fmla="*/ 288 h 344"/>
                <a:gd name="T2" fmla="*/ 336 w 1536"/>
                <a:gd name="T3" fmla="*/ 288 h 344"/>
                <a:gd name="T4" fmla="*/ 720 w 1536"/>
                <a:gd name="T5" fmla="*/ 0 h 344"/>
                <a:gd name="T6" fmla="*/ 1104 w 1536"/>
                <a:gd name="T7" fmla="*/ 288 h 344"/>
                <a:gd name="T8" fmla="*/ 1536 w 1536"/>
                <a:gd name="T9" fmla="*/ 336 h 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36" h="344">
                  <a:moveTo>
                    <a:pt x="0" y="288"/>
                  </a:moveTo>
                  <a:cubicBezTo>
                    <a:pt x="108" y="312"/>
                    <a:pt x="216" y="336"/>
                    <a:pt x="336" y="288"/>
                  </a:cubicBezTo>
                  <a:cubicBezTo>
                    <a:pt x="456" y="240"/>
                    <a:pt x="592" y="0"/>
                    <a:pt x="720" y="0"/>
                  </a:cubicBezTo>
                  <a:cubicBezTo>
                    <a:pt x="848" y="0"/>
                    <a:pt x="968" y="232"/>
                    <a:pt x="1104" y="288"/>
                  </a:cubicBezTo>
                  <a:cubicBezTo>
                    <a:pt x="1240" y="344"/>
                    <a:pt x="1464" y="328"/>
                    <a:pt x="1536" y="336"/>
                  </a:cubicBezTo>
                </a:path>
              </a:pathLst>
            </a:custGeom>
            <a:noFill/>
            <a:ln w="2857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31104" name="Freeform 32"/>
            <p:cNvSpPr>
              <a:spLocks/>
            </p:cNvSpPr>
            <p:nvPr/>
          </p:nvSpPr>
          <p:spPr bwMode="auto">
            <a:xfrm>
              <a:off x="2304" y="2938"/>
              <a:ext cx="1345" cy="538"/>
            </a:xfrm>
            <a:custGeom>
              <a:avLst/>
              <a:gdLst>
                <a:gd name="T0" fmla="*/ 0 w 1345"/>
                <a:gd name="T1" fmla="*/ 114 h 497"/>
                <a:gd name="T2" fmla="*/ 42 w 1345"/>
                <a:gd name="T3" fmla="*/ 124 h 497"/>
                <a:gd name="T4" fmla="*/ 83 w 1345"/>
                <a:gd name="T5" fmla="*/ 186 h 497"/>
                <a:gd name="T6" fmla="*/ 207 w 1345"/>
                <a:gd name="T7" fmla="*/ 486 h 497"/>
                <a:gd name="T8" fmla="*/ 249 w 1345"/>
                <a:gd name="T9" fmla="*/ 476 h 497"/>
                <a:gd name="T10" fmla="*/ 311 w 1345"/>
                <a:gd name="T11" fmla="*/ 227 h 497"/>
                <a:gd name="T12" fmla="*/ 424 w 1345"/>
                <a:gd name="T13" fmla="*/ 21 h 497"/>
                <a:gd name="T14" fmla="*/ 538 w 1345"/>
                <a:gd name="T15" fmla="*/ 352 h 497"/>
                <a:gd name="T16" fmla="*/ 559 w 1345"/>
                <a:gd name="T17" fmla="*/ 414 h 497"/>
                <a:gd name="T18" fmla="*/ 600 w 1345"/>
                <a:gd name="T19" fmla="*/ 476 h 497"/>
                <a:gd name="T20" fmla="*/ 693 w 1345"/>
                <a:gd name="T21" fmla="*/ 445 h 497"/>
                <a:gd name="T22" fmla="*/ 745 w 1345"/>
                <a:gd name="T23" fmla="*/ 372 h 497"/>
                <a:gd name="T24" fmla="*/ 828 w 1345"/>
                <a:gd name="T25" fmla="*/ 186 h 497"/>
                <a:gd name="T26" fmla="*/ 869 w 1345"/>
                <a:gd name="T27" fmla="*/ 124 h 497"/>
                <a:gd name="T28" fmla="*/ 942 w 1345"/>
                <a:gd name="T29" fmla="*/ 114 h 497"/>
                <a:gd name="T30" fmla="*/ 993 w 1345"/>
                <a:gd name="T31" fmla="*/ 289 h 497"/>
                <a:gd name="T32" fmla="*/ 1066 w 1345"/>
                <a:gd name="T33" fmla="*/ 434 h 497"/>
                <a:gd name="T34" fmla="*/ 1159 w 1345"/>
                <a:gd name="T35" fmla="*/ 455 h 497"/>
                <a:gd name="T36" fmla="*/ 1221 w 1345"/>
                <a:gd name="T37" fmla="*/ 341 h 497"/>
                <a:gd name="T38" fmla="*/ 1345 w 1345"/>
                <a:gd name="T39" fmla="*/ 103 h 4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345" h="497">
                  <a:moveTo>
                    <a:pt x="0" y="114"/>
                  </a:moveTo>
                  <a:cubicBezTo>
                    <a:pt x="14" y="117"/>
                    <a:pt x="31" y="115"/>
                    <a:pt x="42" y="124"/>
                  </a:cubicBezTo>
                  <a:cubicBezTo>
                    <a:pt x="61" y="140"/>
                    <a:pt x="83" y="186"/>
                    <a:pt x="83" y="186"/>
                  </a:cubicBezTo>
                  <a:cubicBezTo>
                    <a:pt x="98" y="276"/>
                    <a:pt x="130" y="438"/>
                    <a:pt x="207" y="486"/>
                  </a:cubicBezTo>
                  <a:cubicBezTo>
                    <a:pt x="217" y="479"/>
                    <a:pt x="243" y="486"/>
                    <a:pt x="249" y="476"/>
                  </a:cubicBezTo>
                  <a:cubicBezTo>
                    <a:pt x="292" y="408"/>
                    <a:pt x="288" y="301"/>
                    <a:pt x="311" y="227"/>
                  </a:cubicBezTo>
                  <a:cubicBezTo>
                    <a:pt x="344" y="158"/>
                    <a:pt x="386" y="0"/>
                    <a:pt x="424" y="21"/>
                  </a:cubicBezTo>
                  <a:cubicBezTo>
                    <a:pt x="446" y="111"/>
                    <a:pt x="486" y="276"/>
                    <a:pt x="538" y="352"/>
                  </a:cubicBezTo>
                  <a:cubicBezTo>
                    <a:pt x="545" y="373"/>
                    <a:pt x="547" y="396"/>
                    <a:pt x="559" y="414"/>
                  </a:cubicBezTo>
                  <a:cubicBezTo>
                    <a:pt x="573" y="435"/>
                    <a:pt x="600" y="476"/>
                    <a:pt x="600" y="476"/>
                  </a:cubicBezTo>
                  <a:cubicBezTo>
                    <a:pt x="632" y="470"/>
                    <a:pt x="669" y="472"/>
                    <a:pt x="693" y="445"/>
                  </a:cubicBezTo>
                  <a:cubicBezTo>
                    <a:pt x="713" y="423"/>
                    <a:pt x="745" y="372"/>
                    <a:pt x="745" y="372"/>
                  </a:cubicBezTo>
                  <a:cubicBezTo>
                    <a:pt x="767" y="307"/>
                    <a:pt x="797" y="247"/>
                    <a:pt x="828" y="186"/>
                  </a:cubicBezTo>
                  <a:cubicBezTo>
                    <a:pt x="839" y="164"/>
                    <a:pt x="849" y="185"/>
                    <a:pt x="869" y="124"/>
                  </a:cubicBezTo>
                  <a:cubicBezTo>
                    <a:pt x="889" y="63"/>
                    <a:pt x="902" y="74"/>
                    <a:pt x="942" y="114"/>
                  </a:cubicBezTo>
                  <a:cubicBezTo>
                    <a:pt x="956" y="173"/>
                    <a:pt x="976" y="231"/>
                    <a:pt x="993" y="289"/>
                  </a:cubicBezTo>
                  <a:cubicBezTo>
                    <a:pt x="1013" y="358"/>
                    <a:pt x="1012" y="399"/>
                    <a:pt x="1066" y="434"/>
                  </a:cubicBezTo>
                  <a:cubicBezTo>
                    <a:pt x="1086" y="497"/>
                    <a:pt x="1104" y="477"/>
                    <a:pt x="1159" y="455"/>
                  </a:cubicBezTo>
                  <a:cubicBezTo>
                    <a:pt x="1182" y="419"/>
                    <a:pt x="1221" y="341"/>
                    <a:pt x="1221" y="341"/>
                  </a:cubicBezTo>
                  <a:cubicBezTo>
                    <a:pt x="1252" y="282"/>
                    <a:pt x="1324" y="143"/>
                    <a:pt x="1345" y="103"/>
                  </a:cubicBezTo>
                </a:path>
              </a:pathLst>
            </a:custGeom>
            <a:noFill/>
            <a:ln w="2857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131107" name="Text Box 35"/>
          <p:cNvSpPr txBox="1">
            <a:spLocks noChangeArrowheads="1"/>
          </p:cNvSpPr>
          <p:nvPr/>
        </p:nvSpPr>
        <p:spPr bwMode="auto">
          <a:xfrm>
            <a:off x="7092950" y="3789363"/>
            <a:ext cx="1871663" cy="7100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chemeClr val="fol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>
              <a:spcBef>
                <a:spcPct val="50000"/>
              </a:spcBef>
            </a:pPr>
            <a:r>
              <a:rPr lang="fr-CH" sz="4000" dirty="0"/>
              <a:t>CDW</a:t>
            </a:r>
            <a:endParaRPr lang="fr-FR" sz="4000" dirty="0"/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/>
        </p:nvGraphicFramePr>
        <p:xfrm>
          <a:off x="1293373" y="5409220"/>
          <a:ext cx="1518090" cy="8674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355320" imgH="203040" progId="Equation.DSMT4">
                  <p:embed/>
                </p:oleObj>
              </mc:Choice>
              <mc:Fallback>
                <p:oleObj name="Equation" r:id="rId5" imgW="355320" imgH="203040" progId="Equation.DSMT4">
                  <p:embed/>
                  <p:pic>
                    <p:nvPicPr>
                      <p:cNvPr id="2" name="Object 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293373" y="5409220"/>
                        <a:ext cx="1518090" cy="86748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" name="Object 30"/>
          <p:cNvGraphicFramePr>
            <a:graphicFrameLocks noChangeAspect="1"/>
          </p:cNvGraphicFramePr>
          <p:nvPr/>
        </p:nvGraphicFramePr>
        <p:xfrm>
          <a:off x="4241800" y="5354638"/>
          <a:ext cx="2439988" cy="976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571320" imgH="228600" progId="Equation.DSMT4">
                  <p:embed/>
                </p:oleObj>
              </mc:Choice>
              <mc:Fallback>
                <p:oleObj name="Equation" r:id="rId7" imgW="571320" imgH="228600" progId="Equation.DSMT4">
                  <p:embed/>
                  <p:pic>
                    <p:nvPicPr>
                      <p:cNvPr id="31" name="Object 30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241800" y="5354638"/>
                        <a:ext cx="2439988" cy="9763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27571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1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31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1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1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1082" grpId="0"/>
      <p:bldP spid="13110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26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8313" y="404813"/>
            <a:ext cx="3419475" cy="771525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  <a:effectLst/>
        </p:spPr>
      </p:pic>
      <p:pic>
        <p:nvPicPr>
          <p:cNvPr id="267269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3850" y="1844675"/>
            <a:ext cx="4381500" cy="904875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  <a:effectLst/>
        </p:spPr>
      </p:pic>
      <p:sp>
        <p:nvSpPr>
          <p:cNvPr id="267271" name="Text Box 7"/>
          <p:cNvSpPr txBox="1">
            <a:spLocks noChangeArrowheads="1"/>
          </p:cNvSpPr>
          <p:nvPr/>
        </p:nvSpPr>
        <p:spPr bwMode="auto">
          <a:xfrm>
            <a:off x="4500563" y="476250"/>
            <a:ext cx="4391025" cy="648512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algn="l">
              <a:spcBef>
                <a:spcPct val="50000"/>
              </a:spcBef>
            </a:pPr>
            <a:r>
              <a:rPr lang="fr-CH" sz="3600" dirty="0">
                <a:solidFill>
                  <a:schemeClr val="folHlink"/>
                </a:solidFill>
                <a:latin typeface="Symbol" pitchFamily="18" charset="2"/>
                <a:sym typeface="Symbol" pitchFamily="18" charset="2"/>
              </a:rPr>
              <a:t></a:t>
            </a:r>
            <a:r>
              <a:rPr lang="fr-CH" sz="3600" dirty="0">
                <a:solidFill>
                  <a:schemeClr val="folHlink"/>
                </a:solidFill>
                <a:latin typeface="Symbol" pitchFamily="18" charset="2"/>
              </a:rPr>
              <a:t>:</a:t>
            </a:r>
            <a:r>
              <a:rPr lang="fr-CH" sz="3600" dirty="0">
                <a:solidFill>
                  <a:schemeClr val="folHlink"/>
                </a:solidFill>
              </a:rPr>
              <a:t> </a:t>
            </a:r>
            <a:r>
              <a:rPr lang="fr-CH" sz="3600" dirty="0" err="1">
                <a:solidFill>
                  <a:schemeClr val="folHlink"/>
                </a:solidFill>
              </a:rPr>
              <a:t>superfluid</a:t>
            </a:r>
            <a:r>
              <a:rPr lang="fr-CH" sz="3600" dirty="0">
                <a:solidFill>
                  <a:schemeClr val="folHlink"/>
                </a:solidFill>
              </a:rPr>
              <a:t> phase</a:t>
            </a:r>
            <a:endParaRPr lang="fr-FR" sz="3600" dirty="0">
              <a:solidFill>
                <a:schemeClr val="folHlink"/>
              </a:solidFill>
            </a:endParaRPr>
          </a:p>
        </p:txBody>
      </p:sp>
      <p:sp>
        <p:nvSpPr>
          <p:cNvPr id="267272" name="Text Box 8"/>
          <p:cNvSpPr txBox="1">
            <a:spLocks noChangeArrowheads="1"/>
          </p:cNvSpPr>
          <p:nvPr/>
        </p:nvSpPr>
        <p:spPr bwMode="auto">
          <a:xfrm>
            <a:off x="5219700" y="1700213"/>
            <a:ext cx="3529013" cy="1202510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>
              <a:spcBef>
                <a:spcPct val="50000"/>
              </a:spcBef>
            </a:pPr>
            <a:r>
              <a:rPr lang="fr-CH" sz="3600" dirty="0">
                <a:solidFill>
                  <a:schemeClr val="folHlink"/>
                </a:solidFill>
              </a:rPr>
              <a:t>Quantum fluctuations</a:t>
            </a:r>
            <a:endParaRPr lang="fr-FR" sz="3600" dirty="0">
              <a:solidFill>
                <a:schemeClr val="folHlink"/>
              </a:solidFill>
            </a:endParaRPr>
          </a:p>
        </p:txBody>
      </p:sp>
      <p:pic>
        <p:nvPicPr>
          <p:cNvPr id="8" name="Picture 1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93700" y="3206750"/>
            <a:ext cx="6124575" cy="103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9" name="Group 7"/>
          <p:cNvGrpSpPr>
            <a:grpSpLocks/>
          </p:cNvGrpSpPr>
          <p:nvPr/>
        </p:nvGrpSpPr>
        <p:grpSpPr bwMode="auto">
          <a:xfrm>
            <a:off x="393700" y="4629150"/>
            <a:ext cx="8208962" cy="1114425"/>
            <a:chOff x="431" y="1979"/>
            <a:chExt cx="5171" cy="702"/>
          </a:xfrm>
        </p:grpSpPr>
        <p:sp>
          <p:nvSpPr>
            <p:cNvPr id="10" name="Line 8"/>
            <p:cNvSpPr>
              <a:spLocks noChangeShapeType="1"/>
            </p:cNvSpPr>
            <p:nvPr/>
          </p:nvSpPr>
          <p:spPr bwMode="auto">
            <a:xfrm>
              <a:off x="431" y="2160"/>
              <a:ext cx="4445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 Box 9"/>
            <p:cNvSpPr txBox="1">
              <a:spLocks noChangeArrowheads="1"/>
            </p:cNvSpPr>
            <p:nvPr/>
          </p:nvSpPr>
          <p:spPr bwMode="auto">
            <a:xfrm>
              <a:off x="5057" y="2115"/>
              <a:ext cx="545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 eaLnBrk="1" hangingPunct="1">
                <a:spcBef>
                  <a:spcPct val="50000"/>
                </a:spcBef>
              </a:pPr>
              <a:r>
                <a:rPr lang="fr-CH" sz="3200">
                  <a:latin typeface="Garamond" pitchFamily="18" charset="0"/>
                </a:rPr>
                <a:t>U</a:t>
              </a:r>
              <a:endParaRPr lang="fr-FR" sz="3200">
                <a:latin typeface="Garamond" pitchFamily="18" charset="0"/>
              </a:endParaRPr>
            </a:p>
          </p:txBody>
        </p:sp>
        <p:sp>
          <p:nvSpPr>
            <p:cNvPr id="12" name="Line 10"/>
            <p:cNvSpPr>
              <a:spLocks noChangeShapeType="1"/>
            </p:cNvSpPr>
            <p:nvPr/>
          </p:nvSpPr>
          <p:spPr bwMode="auto">
            <a:xfrm>
              <a:off x="612" y="1979"/>
              <a:ext cx="0" cy="317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 Box 11"/>
            <p:cNvSpPr txBox="1">
              <a:spLocks noChangeArrowheads="1"/>
            </p:cNvSpPr>
            <p:nvPr/>
          </p:nvSpPr>
          <p:spPr bwMode="auto">
            <a:xfrm>
              <a:off x="476" y="2341"/>
              <a:ext cx="363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 eaLnBrk="1" hangingPunct="1">
                <a:spcBef>
                  <a:spcPct val="50000"/>
                </a:spcBef>
              </a:pPr>
              <a:r>
                <a:rPr lang="fr-CH" sz="2800">
                  <a:latin typeface="Garamond" pitchFamily="18" charset="0"/>
                </a:rPr>
                <a:t>0</a:t>
              </a:r>
              <a:endParaRPr lang="fr-FR" sz="2800">
                <a:latin typeface="Garamond" pitchFamily="18" charset="0"/>
              </a:endParaRPr>
            </a:p>
          </p:txBody>
        </p:sp>
        <p:sp>
          <p:nvSpPr>
            <p:cNvPr id="14" name="Line 12"/>
            <p:cNvSpPr>
              <a:spLocks noChangeShapeType="1"/>
            </p:cNvSpPr>
            <p:nvPr/>
          </p:nvSpPr>
          <p:spPr bwMode="auto">
            <a:xfrm>
              <a:off x="3333" y="2023"/>
              <a:ext cx="0" cy="317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 Box 13"/>
            <p:cNvSpPr txBox="1">
              <a:spLocks noChangeArrowheads="1"/>
            </p:cNvSpPr>
            <p:nvPr/>
          </p:nvSpPr>
          <p:spPr bwMode="auto">
            <a:xfrm>
              <a:off x="3147" y="2354"/>
              <a:ext cx="363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 eaLnBrk="1" hangingPunct="1">
                <a:spcBef>
                  <a:spcPct val="50000"/>
                </a:spcBef>
              </a:pPr>
              <a:r>
                <a:rPr lang="en-US" sz="2800">
                  <a:latin typeface="cmsy10" pitchFamily="34" charset="0"/>
                </a:rPr>
                <a:t>1</a:t>
              </a:r>
            </a:p>
          </p:txBody>
        </p:sp>
      </p:grpSp>
      <p:grpSp>
        <p:nvGrpSpPr>
          <p:cNvPr id="16" name="Group 14"/>
          <p:cNvGrpSpPr>
            <a:grpSpLocks/>
          </p:cNvGrpSpPr>
          <p:nvPr/>
        </p:nvGrpSpPr>
        <p:grpSpPr bwMode="auto">
          <a:xfrm>
            <a:off x="349250" y="5743575"/>
            <a:ext cx="8208962" cy="1114425"/>
            <a:chOff x="431" y="1979"/>
            <a:chExt cx="5171" cy="702"/>
          </a:xfrm>
        </p:grpSpPr>
        <p:sp>
          <p:nvSpPr>
            <p:cNvPr id="17" name="Line 15"/>
            <p:cNvSpPr>
              <a:spLocks noChangeShapeType="1"/>
            </p:cNvSpPr>
            <p:nvPr/>
          </p:nvSpPr>
          <p:spPr bwMode="auto">
            <a:xfrm>
              <a:off x="431" y="2160"/>
              <a:ext cx="4445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Text Box 16"/>
            <p:cNvSpPr txBox="1">
              <a:spLocks noChangeArrowheads="1"/>
            </p:cNvSpPr>
            <p:nvPr/>
          </p:nvSpPr>
          <p:spPr bwMode="auto">
            <a:xfrm>
              <a:off x="5057" y="2115"/>
              <a:ext cx="545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 eaLnBrk="1" hangingPunct="1">
                <a:spcBef>
                  <a:spcPct val="50000"/>
                </a:spcBef>
              </a:pPr>
              <a:r>
                <a:rPr lang="fr-CH" sz="3200">
                  <a:latin typeface="Garamond" pitchFamily="18" charset="0"/>
                </a:rPr>
                <a:t>K</a:t>
              </a:r>
              <a:endParaRPr lang="fr-FR" sz="3200">
                <a:latin typeface="Garamond" pitchFamily="18" charset="0"/>
              </a:endParaRPr>
            </a:p>
          </p:txBody>
        </p:sp>
        <p:sp>
          <p:nvSpPr>
            <p:cNvPr id="19" name="Line 17"/>
            <p:cNvSpPr>
              <a:spLocks noChangeShapeType="1"/>
            </p:cNvSpPr>
            <p:nvPr/>
          </p:nvSpPr>
          <p:spPr bwMode="auto">
            <a:xfrm>
              <a:off x="612" y="1979"/>
              <a:ext cx="0" cy="317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Text Box 18"/>
            <p:cNvSpPr txBox="1">
              <a:spLocks noChangeArrowheads="1"/>
            </p:cNvSpPr>
            <p:nvPr/>
          </p:nvSpPr>
          <p:spPr bwMode="auto">
            <a:xfrm>
              <a:off x="476" y="2341"/>
              <a:ext cx="363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 eaLnBrk="1" hangingPunct="1">
                <a:spcBef>
                  <a:spcPct val="50000"/>
                </a:spcBef>
              </a:pPr>
              <a:r>
                <a:rPr lang="en-US" sz="2800" dirty="0">
                  <a:latin typeface="cmsy10" pitchFamily="34" charset="0"/>
                </a:rPr>
                <a:t>1</a:t>
              </a:r>
            </a:p>
          </p:txBody>
        </p:sp>
        <p:sp>
          <p:nvSpPr>
            <p:cNvPr id="21" name="Line 19"/>
            <p:cNvSpPr>
              <a:spLocks noChangeShapeType="1"/>
            </p:cNvSpPr>
            <p:nvPr/>
          </p:nvSpPr>
          <p:spPr bwMode="auto">
            <a:xfrm>
              <a:off x="3333" y="2023"/>
              <a:ext cx="0" cy="317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Text Box 20"/>
            <p:cNvSpPr txBox="1">
              <a:spLocks noChangeArrowheads="1"/>
            </p:cNvSpPr>
            <p:nvPr/>
          </p:nvSpPr>
          <p:spPr bwMode="auto">
            <a:xfrm>
              <a:off x="3147" y="2354"/>
              <a:ext cx="363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 eaLnBrk="1" hangingPunct="1">
                <a:spcBef>
                  <a:spcPct val="50000"/>
                </a:spcBef>
              </a:pPr>
              <a:r>
                <a:rPr lang="en-US" sz="2800">
                  <a:latin typeface="Garamond" pitchFamily="18" charset="0"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77478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67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67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267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7271" grpId="0"/>
      <p:bldP spid="26727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CH"/>
              <a:t>Correlations</a:t>
            </a:r>
            <a:endParaRPr lang="fr-FR"/>
          </a:p>
        </p:txBody>
      </p:sp>
      <p:pic>
        <p:nvPicPr>
          <p:cNvPr id="27546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00213"/>
            <a:ext cx="9010650" cy="1962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chemeClr val="fol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546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4005263"/>
            <a:ext cx="7015163" cy="2143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chemeClr val="fol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75462" name="Group 6"/>
          <p:cNvGrpSpPr>
            <a:grpSpLocks/>
          </p:cNvGrpSpPr>
          <p:nvPr/>
        </p:nvGrpSpPr>
        <p:grpSpPr bwMode="auto">
          <a:xfrm>
            <a:off x="457200" y="6324600"/>
            <a:ext cx="3352800" cy="533400"/>
            <a:chOff x="288" y="3984"/>
            <a:chExt cx="2112" cy="336"/>
          </a:xfrm>
        </p:grpSpPr>
        <p:sp>
          <p:nvSpPr>
            <p:cNvPr id="275463" name="Line 7"/>
            <p:cNvSpPr>
              <a:spLocks noChangeShapeType="1"/>
            </p:cNvSpPr>
            <p:nvPr/>
          </p:nvSpPr>
          <p:spPr bwMode="auto">
            <a:xfrm>
              <a:off x="288" y="4152"/>
              <a:ext cx="2112" cy="0"/>
            </a:xfrm>
            <a:prstGeom prst="line">
              <a:avLst/>
            </a:prstGeom>
            <a:noFill/>
            <a:ln w="57150">
              <a:solidFill>
                <a:schemeClr val="bg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en-US"/>
            </a:p>
          </p:txBody>
        </p:sp>
        <p:sp>
          <p:nvSpPr>
            <p:cNvPr id="275464" name="Line 8"/>
            <p:cNvSpPr>
              <a:spLocks noChangeShapeType="1"/>
            </p:cNvSpPr>
            <p:nvPr/>
          </p:nvSpPr>
          <p:spPr bwMode="auto">
            <a:xfrm>
              <a:off x="528" y="3984"/>
              <a:ext cx="0" cy="336"/>
            </a:xfrm>
            <a:prstGeom prst="line">
              <a:avLst/>
            </a:prstGeom>
            <a:noFill/>
            <a:ln w="5715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en-US"/>
            </a:p>
          </p:txBody>
        </p:sp>
        <p:sp>
          <p:nvSpPr>
            <p:cNvPr id="275465" name="Line 9"/>
            <p:cNvSpPr>
              <a:spLocks noChangeShapeType="1"/>
            </p:cNvSpPr>
            <p:nvPr/>
          </p:nvSpPr>
          <p:spPr bwMode="auto">
            <a:xfrm>
              <a:off x="768" y="3984"/>
              <a:ext cx="0" cy="336"/>
            </a:xfrm>
            <a:prstGeom prst="line">
              <a:avLst/>
            </a:prstGeom>
            <a:noFill/>
            <a:ln w="5715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en-US"/>
            </a:p>
          </p:txBody>
        </p:sp>
        <p:sp>
          <p:nvSpPr>
            <p:cNvPr id="275466" name="Line 10"/>
            <p:cNvSpPr>
              <a:spLocks noChangeShapeType="1"/>
            </p:cNvSpPr>
            <p:nvPr/>
          </p:nvSpPr>
          <p:spPr bwMode="auto">
            <a:xfrm>
              <a:off x="1008" y="3984"/>
              <a:ext cx="0" cy="336"/>
            </a:xfrm>
            <a:prstGeom prst="line">
              <a:avLst/>
            </a:prstGeom>
            <a:noFill/>
            <a:ln w="5715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en-US"/>
            </a:p>
          </p:txBody>
        </p:sp>
        <p:sp>
          <p:nvSpPr>
            <p:cNvPr id="275467" name="Line 11"/>
            <p:cNvSpPr>
              <a:spLocks noChangeShapeType="1"/>
            </p:cNvSpPr>
            <p:nvPr/>
          </p:nvSpPr>
          <p:spPr bwMode="auto">
            <a:xfrm>
              <a:off x="1248" y="3984"/>
              <a:ext cx="0" cy="336"/>
            </a:xfrm>
            <a:prstGeom prst="line">
              <a:avLst/>
            </a:prstGeom>
            <a:noFill/>
            <a:ln w="5715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en-US"/>
            </a:p>
          </p:txBody>
        </p:sp>
        <p:sp>
          <p:nvSpPr>
            <p:cNvPr id="275468" name="Line 12"/>
            <p:cNvSpPr>
              <a:spLocks noChangeShapeType="1"/>
            </p:cNvSpPr>
            <p:nvPr/>
          </p:nvSpPr>
          <p:spPr bwMode="auto">
            <a:xfrm>
              <a:off x="1440" y="3984"/>
              <a:ext cx="0" cy="336"/>
            </a:xfrm>
            <a:prstGeom prst="line">
              <a:avLst/>
            </a:prstGeom>
            <a:noFill/>
            <a:ln w="5715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en-US"/>
            </a:p>
          </p:txBody>
        </p:sp>
        <p:sp>
          <p:nvSpPr>
            <p:cNvPr id="275469" name="Line 13"/>
            <p:cNvSpPr>
              <a:spLocks noChangeShapeType="1"/>
            </p:cNvSpPr>
            <p:nvPr/>
          </p:nvSpPr>
          <p:spPr bwMode="auto">
            <a:xfrm>
              <a:off x="1680" y="3984"/>
              <a:ext cx="0" cy="336"/>
            </a:xfrm>
            <a:prstGeom prst="line">
              <a:avLst/>
            </a:prstGeom>
            <a:noFill/>
            <a:ln w="5715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en-US"/>
            </a:p>
          </p:txBody>
        </p:sp>
        <p:sp>
          <p:nvSpPr>
            <p:cNvPr id="275470" name="Line 14"/>
            <p:cNvSpPr>
              <a:spLocks noChangeShapeType="1"/>
            </p:cNvSpPr>
            <p:nvPr/>
          </p:nvSpPr>
          <p:spPr bwMode="auto">
            <a:xfrm>
              <a:off x="1872" y="3984"/>
              <a:ext cx="0" cy="336"/>
            </a:xfrm>
            <a:prstGeom prst="line">
              <a:avLst/>
            </a:prstGeom>
            <a:noFill/>
            <a:ln w="5715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en-US"/>
            </a:p>
          </p:txBody>
        </p:sp>
        <p:sp>
          <p:nvSpPr>
            <p:cNvPr id="275471" name="Oval 15"/>
            <p:cNvSpPr>
              <a:spLocks noChangeArrowheads="1"/>
            </p:cNvSpPr>
            <p:nvPr/>
          </p:nvSpPr>
          <p:spPr bwMode="auto">
            <a:xfrm>
              <a:off x="432" y="4080"/>
              <a:ext cx="144" cy="144"/>
            </a:xfrm>
            <a:prstGeom prst="ellipse">
              <a:avLst/>
            </a:prstGeom>
            <a:solidFill>
              <a:schemeClr val="hlink"/>
            </a:solidFill>
            <a:ln w="57150">
              <a:solidFill>
                <a:schemeClr val="hlink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>
              <a:spAutoFit/>
            </a:bodyPr>
            <a:lstStyle/>
            <a:p>
              <a:endParaRPr lang="en-US"/>
            </a:p>
          </p:txBody>
        </p:sp>
        <p:sp>
          <p:nvSpPr>
            <p:cNvPr id="275472" name="Oval 16"/>
            <p:cNvSpPr>
              <a:spLocks noChangeArrowheads="1"/>
            </p:cNvSpPr>
            <p:nvPr/>
          </p:nvSpPr>
          <p:spPr bwMode="auto">
            <a:xfrm>
              <a:off x="960" y="4080"/>
              <a:ext cx="144" cy="144"/>
            </a:xfrm>
            <a:prstGeom prst="ellipse">
              <a:avLst/>
            </a:prstGeom>
            <a:solidFill>
              <a:schemeClr val="hlink"/>
            </a:solidFill>
            <a:ln w="57150">
              <a:solidFill>
                <a:schemeClr val="hlink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>
              <a:spAutoFit/>
            </a:bodyPr>
            <a:lstStyle/>
            <a:p>
              <a:endParaRPr lang="en-US"/>
            </a:p>
          </p:txBody>
        </p:sp>
        <p:sp>
          <p:nvSpPr>
            <p:cNvPr id="275473" name="Oval 17"/>
            <p:cNvSpPr>
              <a:spLocks noChangeArrowheads="1"/>
            </p:cNvSpPr>
            <p:nvPr/>
          </p:nvSpPr>
          <p:spPr bwMode="auto">
            <a:xfrm>
              <a:off x="1344" y="4080"/>
              <a:ext cx="144" cy="144"/>
            </a:xfrm>
            <a:prstGeom prst="ellipse">
              <a:avLst/>
            </a:prstGeom>
            <a:solidFill>
              <a:schemeClr val="hlink"/>
            </a:solidFill>
            <a:ln w="57150">
              <a:solidFill>
                <a:schemeClr val="hlink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>
              <a:spAutoFit/>
            </a:bodyPr>
            <a:lstStyle/>
            <a:p>
              <a:endParaRPr lang="en-US"/>
            </a:p>
          </p:txBody>
        </p:sp>
        <p:sp>
          <p:nvSpPr>
            <p:cNvPr id="275474" name="Oval 18"/>
            <p:cNvSpPr>
              <a:spLocks noChangeArrowheads="1"/>
            </p:cNvSpPr>
            <p:nvPr/>
          </p:nvSpPr>
          <p:spPr bwMode="auto">
            <a:xfrm>
              <a:off x="1824" y="4080"/>
              <a:ext cx="144" cy="144"/>
            </a:xfrm>
            <a:prstGeom prst="ellipse">
              <a:avLst/>
            </a:prstGeom>
            <a:solidFill>
              <a:schemeClr val="hlink"/>
            </a:solidFill>
            <a:ln w="57150">
              <a:solidFill>
                <a:schemeClr val="hlink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275475" name="Group 19"/>
          <p:cNvGrpSpPr>
            <a:grpSpLocks/>
          </p:cNvGrpSpPr>
          <p:nvPr/>
        </p:nvGrpSpPr>
        <p:grpSpPr bwMode="auto">
          <a:xfrm>
            <a:off x="4859338" y="6324600"/>
            <a:ext cx="3352800" cy="533400"/>
            <a:chOff x="3072" y="3840"/>
            <a:chExt cx="2112" cy="336"/>
          </a:xfrm>
        </p:grpSpPr>
        <p:sp>
          <p:nvSpPr>
            <p:cNvPr id="275476" name="Line 20"/>
            <p:cNvSpPr>
              <a:spLocks noChangeShapeType="1"/>
            </p:cNvSpPr>
            <p:nvPr/>
          </p:nvSpPr>
          <p:spPr bwMode="auto">
            <a:xfrm>
              <a:off x="3072" y="4008"/>
              <a:ext cx="2112" cy="0"/>
            </a:xfrm>
            <a:prstGeom prst="line">
              <a:avLst/>
            </a:prstGeom>
            <a:noFill/>
            <a:ln w="57150">
              <a:solidFill>
                <a:schemeClr val="bg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en-US"/>
            </a:p>
          </p:txBody>
        </p:sp>
        <p:sp>
          <p:nvSpPr>
            <p:cNvPr id="275477" name="Line 21"/>
            <p:cNvSpPr>
              <a:spLocks noChangeShapeType="1"/>
            </p:cNvSpPr>
            <p:nvPr/>
          </p:nvSpPr>
          <p:spPr bwMode="auto">
            <a:xfrm>
              <a:off x="3312" y="3840"/>
              <a:ext cx="0" cy="336"/>
            </a:xfrm>
            <a:prstGeom prst="line">
              <a:avLst/>
            </a:prstGeom>
            <a:noFill/>
            <a:ln w="5715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en-US"/>
            </a:p>
          </p:txBody>
        </p:sp>
        <p:sp>
          <p:nvSpPr>
            <p:cNvPr id="275478" name="Line 22"/>
            <p:cNvSpPr>
              <a:spLocks noChangeShapeType="1"/>
            </p:cNvSpPr>
            <p:nvPr/>
          </p:nvSpPr>
          <p:spPr bwMode="auto">
            <a:xfrm>
              <a:off x="3552" y="3840"/>
              <a:ext cx="0" cy="336"/>
            </a:xfrm>
            <a:prstGeom prst="line">
              <a:avLst/>
            </a:prstGeom>
            <a:noFill/>
            <a:ln w="5715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en-US"/>
            </a:p>
          </p:txBody>
        </p:sp>
        <p:sp>
          <p:nvSpPr>
            <p:cNvPr id="275479" name="Line 23"/>
            <p:cNvSpPr>
              <a:spLocks noChangeShapeType="1"/>
            </p:cNvSpPr>
            <p:nvPr/>
          </p:nvSpPr>
          <p:spPr bwMode="auto">
            <a:xfrm>
              <a:off x="3792" y="3840"/>
              <a:ext cx="0" cy="336"/>
            </a:xfrm>
            <a:prstGeom prst="line">
              <a:avLst/>
            </a:prstGeom>
            <a:noFill/>
            <a:ln w="5715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en-US"/>
            </a:p>
          </p:txBody>
        </p:sp>
        <p:sp>
          <p:nvSpPr>
            <p:cNvPr id="275480" name="Line 24"/>
            <p:cNvSpPr>
              <a:spLocks noChangeShapeType="1"/>
            </p:cNvSpPr>
            <p:nvPr/>
          </p:nvSpPr>
          <p:spPr bwMode="auto">
            <a:xfrm>
              <a:off x="4032" y="3840"/>
              <a:ext cx="0" cy="336"/>
            </a:xfrm>
            <a:prstGeom prst="line">
              <a:avLst/>
            </a:prstGeom>
            <a:noFill/>
            <a:ln w="5715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en-US"/>
            </a:p>
          </p:txBody>
        </p:sp>
        <p:sp>
          <p:nvSpPr>
            <p:cNvPr id="275481" name="Line 25"/>
            <p:cNvSpPr>
              <a:spLocks noChangeShapeType="1"/>
            </p:cNvSpPr>
            <p:nvPr/>
          </p:nvSpPr>
          <p:spPr bwMode="auto">
            <a:xfrm>
              <a:off x="4224" y="3840"/>
              <a:ext cx="0" cy="336"/>
            </a:xfrm>
            <a:prstGeom prst="line">
              <a:avLst/>
            </a:prstGeom>
            <a:noFill/>
            <a:ln w="5715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en-US"/>
            </a:p>
          </p:txBody>
        </p:sp>
        <p:sp>
          <p:nvSpPr>
            <p:cNvPr id="275482" name="Line 26"/>
            <p:cNvSpPr>
              <a:spLocks noChangeShapeType="1"/>
            </p:cNvSpPr>
            <p:nvPr/>
          </p:nvSpPr>
          <p:spPr bwMode="auto">
            <a:xfrm>
              <a:off x="4464" y="3840"/>
              <a:ext cx="0" cy="336"/>
            </a:xfrm>
            <a:prstGeom prst="line">
              <a:avLst/>
            </a:prstGeom>
            <a:noFill/>
            <a:ln w="5715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en-US"/>
            </a:p>
          </p:txBody>
        </p:sp>
        <p:sp>
          <p:nvSpPr>
            <p:cNvPr id="275483" name="Line 27"/>
            <p:cNvSpPr>
              <a:spLocks noChangeShapeType="1"/>
            </p:cNvSpPr>
            <p:nvPr/>
          </p:nvSpPr>
          <p:spPr bwMode="auto">
            <a:xfrm>
              <a:off x="4656" y="3840"/>
              <a:ext cx="0" cy="336"/>
            </a:xfrm>
            <a:prstGeom prst="line">
              <a:avLst/>
            </a:prstGeom>
            <a:noFill/>
            <a:ln w="5715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en-US"/>
            </a:p>
          </p:txBody>
        </p:sp>
        <p:sp>
          <p:nvSpPr>
            <p:cNvPr id="275484" name="Oval 28"/>
            <p:cNvSpPr>
              <a:spLocks noChangeArrowheads="1"/>
            </p:cNvSpPr>
            <p:nvPr/>
          </p:nvSpPr>
          <p:spPr bwMode="auto">
            <a:xfrm>
              <a:off x="3216" y="3936"/>
              <a:ext cx="144" cy="144"/>
            </a:xfrm>
            <a:prstGeom prst="ellipse">
              <a:avLst/>
            </a:prstGeom>
            <a:solidFill>
              <a:schemeClr val="hlink"/>
            </a:solidFill>
            <a:ln w="57150">
              <a:solidFill>
                <a:schemeClr val="hlink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>
              <a:spAutoFit/>
            </a:bodyPr>
            <a:lstStyle/>
            <a:p>
              <a:endParaRPr lang="en-US"/>
            </a:p>
          </p:txBody>
        </p:sp>
        <p:sp>
          <p:nvSpPr>
            <p:cNvPr id="275485" name="Oval 29"/>
            <p:cNvSpPr>
              <a:spLocks noChangeArrowheads="1"/>
            </p:cNvSpPr>
            <p:nvPr/>
          </p:nvSpPr>
          <p:spPr bwMode="auto">
            <a:xfrm>
              <a:off x="3456" y="3936"/>
              <a:ext cx="144" cy="144"/>
            </a:xfrm>
            <a:prstGeom prst="ellipse">
              <a:avLst/>
            </a:prstGeom>
            <a:solidFill>
              <a:schemeClr val="hlink"/>
            </a:solidFill>
            <a:ln w="57150">
              <a:solidFill>
                <a:schemeClr val="hlink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>
              <a:spAutoFit/>
            </a:bodyPr>
            <a:lstStyle/>
            <a:p>
              <a:endParaRPr lang="en-US"/>
            </a:p>
          </p:txBody>
        </p:sp>
        <p:sp>
          <p:nvSpPr>
            <p:cNvPr id="275486" name="Oval 30"/>
            <p:cNvSpPr>
              <a:spLocks noChangeArrowheads="1"/>
            </p:cNvSpPr>
            <p:nvPr/>
          </p:nvSpPr>
          <p:spPr bwMode="auto">
            <a:xfrm>
              <a:off x="3984" y="3936"/>
              <a:ext cx="144" cy="144"/>
            </a:xfrm>
            <a:prstGeom prst="ellipse">
              <a:avLst/>
            </a:prstGeom>
            <a:solidFill>
              <a:schemeClr val="hlink"/>
            </a:solidFill>
            <a:ln w="57150">
              <a:solidFill>
                <a:schemeClr val="hlink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>
              <a:spAutoFit/>
            </a:bodyPr>
            <a:lstStyle/>
            <a:p>
              <a:endParaRPr lang="en-US"/>
            </a:p>
          </p:txBody>
        </p:sp>
        <p:sp>
          <p:nvSpPr>
            <p:cNvPr id="275487" name="Oval 31"/>
            <p:cNvSpPr>
              <a:spLocks noChangeArrowheads="1"/>
            </p:cNvSpPr>
            <p:nvPr/>
          </p:nvSpPr>
          <p:spPr bwMode="auto">
            <a:xfrm>
              <a:off x="4176" y="3936"/>
              <a:ext cx="144" cy="144"/>
            </a:xfrm>
            <a:prstGeom prst="ellipse">
              <a:avLst/>
            </a:prstGeom>
            <a:solidFill>
              <a:schemeClr val="hlink"/>
            </a:solidFill>
            <a:ln w="57150">
              <a:solidFill>
                <a:schemeClr val="hlink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>
              <a:spAutoFit/>
            </a:bodyPr>
            <a:lstStyle/>
            <a:p>
              <a:endParaRPr lang="en-US"/>
            </a:p>
          </p:txBody>
        </p:sp>
      </p:grpSp>
      <p:cxnSp>
        <p:nvCxnSpPr>
          <p:cNvPr id="3" name="Straight Connector 2"/>
          <p:cNvCxnSpPr/>
          <p:nvPr/>
        </p:nvCxnSpPr>
        <p:spPr>
          <a:xfrm>
            <a:off x="2895600" y="4005263"/>
            <a:ext cx="0" cy="2143125"/>
          </a:xfrm>
          <a:prstGeom prst="line">
            <a:avLst/>
          </a:prstGeom>
          <a:ln w="88900">
            <a:solidFill>
              <a:srgbClr val="FF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3124200" y="4005263"/>
            <a:ext cx="1087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1/2</a:t>
            </a:r>
          </a:p>
        </p:txBody>
      </p:sp>
    </p:spTree>
    <p:extLst>
      <p:ext uri="{BB962C8B-B14F-4D97-AF65-F5344CB8AC3E}">
        <p14:creationId xmlns:p14="http://schemas.microsoft.com/office/powerpoint/2010/main" val="3354821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75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754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275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550" y="593685"/>
            <a:ext cx="6570730" cy="50723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01570" y="5994285"/>
            <a:ext cx="83259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S(q,</a:t>
            </a:r>
            <a:r>
              <a:rPr lang="en-US" sz="2800" dirty="0">
                <a:latin typeface="cmmi10"/>
              </a:rPr>
              <a:t>!</a:t>
            </a:r>
            <a:r>
              <a:rPr lang="en-US" sz="2800" dirty="0"/>
              <a:t>) J.S. Caux et al PRA 74 031605 (2006)</a:t>
            </a:r>
            <a:endParaRPr lang="fr-CH" sz="2800" dirty="0"/>
          </a:p>
        </p:txBody>
      </p:sp>
    </p:spTree>
    <p:extLst>
      <p:ext uri="{BB962C8B-B14F-4D97-AF65-F5344CB8AC3E}">
        <p14:creationId xmlns:p14="http://schemas.microsoft.com/office/powerpoint/2010/main" val="39497273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 of the lectures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9199" y="3370531"/>
            <a:ext cx="8229600" cy="1063715"/>
          </a:xfrm>
        </p:spPr>
        <p:txBody>
          <a:bodyPr/>
          <a:lstStyle/>
          <a:p>
            <a:r>
              <a:rPr lang="en-US" dirty="0"/>
              <a:t>More on TLL (</a:t>
            </a:r>
            <a:r>
              <a:rPr lang="en-US" dirty="0" err="1"/>
              <a:t>factionalization</a:t>
            </a:r>
            <a:r>
              <a:rPr lang="en-US" dirty="0"/>
              <a:t>, topology, etc.)</a:t>
            </a:r>
            <a:br>
              <a:rPr lang="en-US" dirty="0"/>
            </a:br>
            <a:r>
              <a:rPr lang="en-US" dirty="0"/>
              <a:t>Effect of perturbations (Lattice and disorder)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431860" y="5139190"/>
            <a:ext cx="8460620" cy="10637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r>
              <a:rPr lang="en-US" kern="0" dirty="0"/>
              <a:t>Notions of transport in 1D</a:t>
            </a:r>
            <a:br>
              <a:rPr lang="en-US" kern="0" dirty="0"/>
            </a:br>
            <a:r>
              <a:rPr lang="en-US" kern="0" dirty="0"/>
              <a:t>From 1D to 3D; Ladders; Dimensional crossover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461622" y="1763815"/>
            <a:ext cx="8229600" cy="10637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r>
              <a:rPr lang="en-US" kern="0" dirty="0"/>
              <a:t>Equilibrium, basic notions of </a:t>
            </a:r>
            <a:r>
              <a:rPr lang="en-US" kern="0" dirty="0" err="1"/>
              <a:t>Tomonaga-Luttinger</a:t>
            </a:r>
            <a:r>
              <a:rPr lang="en-US" kern="0" dirty="0"/>
              <a:t> liquid</a:t>
            </a:r>
          </a:p>
        </p:txBody>
      </p:sp>
    </p:spTree>
    <p:extLst>
      <p:ext uri="{BB962C8B-B14F-4D97-AF65-F5344CB8AC3E}">
        <p14:creationId xmlns:p14="http://schemas.microsoft.com/office/powerpoint/2010/main" val="18921001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Finite temperature</a:t>
            </a:r>
          </a:p>
        </p:txBody>
      </p:sp>
      <p:sp>
        <p:nvSpPr>
          <p:cNvPr id="284675" name="Text Box 3"/>
          <p:cNvSpPr txBox="1">
            <a:spLocks noChangeArrowheads="1"/>
          </p:cNvSpPr>
          <p:nvPr/>
        </p:nvSpPr>
        <p:spPr bwMode="auto">
          <a:xfrm>
            <a:off x="457200" y="1371600"/>
            <a:ext cx="8458200" cy="64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>
              <a:spcBef>
                <a:spcPct val="50000"/>
              </a:spcBef>
            </a:pPr>
            <a:r>
              <a:rPr lang="fr-FR" sz="3600" dirty="0" err="1"/>
              <a:t>Conformal</a:t>
            </a:r>
            <a:r>
              <a:rPr lang="fr-FR" sz="3600" dirty="0"/>
              <a:t> </a:t>
            </a:r>
            <a:r>
              <a:rPr lang="fr-FR" sz="3600" dirty="0" err="1"/>
              <a:t>theory</a:t>
            </a:r>
            <a:endParaRPr lang="fr-FR" sz="3600" dirty="0"/>
          </a:p>
        </p:txBody>
      </p:sp>
      <p:sp>
        <p:nvSpPr>
          <p:cNvPr id="284676" name="Oval 4"/>
          <p:cNvSpPr>
            <a:spLocks noChangeArrowheads="1"/>
          </p:cNvSpPr>
          <p:nvPr/>
        </p:nvSpPr>
        <p:spPr bwMode="auto">
          <a:xfrm>
            <a:off x="990600" y="2514600"/>
            <a:ext cx="685800" cy="1295400"/>
          </a:xfrm>
          <a:prstGeom prst="ellipse">
            <a:avLst/>
          </a:prstGeom>
          <a:noFill/>
          <a:ln w="57150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284677" name="Line 5"/>
          <p:cNvSpPr>
            <a:spLocks noChangeShapeType="1"/>
          </p:cNvSpPr>
          <p:nvPr/>
        </p:nvSpPr>
        <p:spPr bwMode="auto">
          <a:xfrm>
            <a:off x="1295400" y="2514600"/>
            <a:ext cx="5486400" cy="0"/>
          </a:xfrm>
          <a:prstGeom prst="line">
            <a:avLst/>
          </a:prstGeom>
          <a:noFill/>
          <a:ln w="57150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endParaRPr lang="en-US"/>
          </a:p>
        </p:txBody>
      </p:sp>
      <p:sp>
        <p:nvSpPr>
          <p:cNvPr id="284678" name="Line 6"/>
          <p:cNvSpPr>
            <a:spLocks noChangeShapeType="1"/>
          </p:cNvSpPr>
          <p:nvPr/>
        </p:nvSpPr>
        <p:spPr bwMode="auto">
          <a:xfrm>
            <a:off x="1371600" y="3810000"/>
            <a:ext cx="5486400" cy="0"/>
          </a:xfrm>
          <a:prstGeom prst="line">
            <a:avLst/>
          </a:prstGeom>
          <a:noFill/>
          <a:ln w="57150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endParaRPr lang="en-US"/>
          </a:p>
        </p:txBody>
      </p:sp>
      <p:sp>
        <p:nvSpPr>
          <p:cNvPr id="284679" name="Oval 7"/>
          <p:cNvSpPr>
            <a:spLocks noChangeArrowheads="1"/>
          </p:cNvSpPr>
          <p:nvPr/>
        </p:nvSpPr>
        <p:spPr bwMode="auto">
          <a:xfrm>
            <a:off x="6400800" y="2514600"/>
            <a:ext cx="685800" cy="1295400"/>
          </a:xfrm>
          <a:prstGeom prst="ellipse">
            <a:avLst/>
          </a:prstGeom>
          <a:noFill/>
          <a:ln w="57150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284680" name="Text Box 8"/>
          <p:cNvSpPr txBox="1">
            <a:spLocks noChangeArrowheads="1"/>
          </p:cNvSpPr>
          <p:nvPr/>
        </p:nvSpPr>
        <p:spPr bwMode="auto">
          <a:xfrm>
            <a:off x="7543800" y="2743200"/>
            <a:ext cx="11430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>
              <a:spcBef>
                <a:spcPct val="50000"/>
              </a:spcBef>
            </a:pPr>
            <a:r>
              <a:rPr lang="fr-FR">
                <a:latin typeface="Symbol" pitchFamily="18" charset="2"/>
              </a:rPr>
              <a:t>b</a:t>
            </a:r>
          </a:p>
        </p:txBody>
      </p:sp>
      <p:sp>
        <p:nvSpPr>
          <p:cNvPr id="284681" name="Line 9"/>
          <p:cNvSpPr>
            <a:spLocks noChangeShapeType="1"/>
          </p:cNvSpPr>
          <p:nvPr/>
        </p:nvSpPr>
        <p:spPr bwMode="auto">
          <a:xfrm>
            <a:off x="1295400" y="4114800"/>
            <a:ext cx="0" cy="25146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endParaRPr lang="en-US"/>
          </a:p>
        </p:txBody>
      </p:sp>
      <p:sp>
        <p:nvSpPr>
          <p:cNvPr id="284682" name="Line 10"/>
          <p:cNvSpPr>
            <a:spLocks noChangeShapeType="1"/>
          </p:cNvSpPr>
          <p:nvPr/>
        </p:nvSpPr>
        <p:spPr bwMode="auto">
          <a:xfrm>
            <a:off x="1295400" y="6629400"/>
            <a:ext cx="54864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endParaRPr lang="en-US"/>
          </a:p>
        </p:txBody>
      </p:sp>
      <p:sp>
        <p:nvSpPr>
          <p:cNvPr id="284683" name="Freeform 11"/>
          <p:cNvSpPr>
            <a:spLocks/>
          </p:cNvSpPr>
          <p:nvPr/>
        </p:nvSpPr>
        <p:spPr bwMode="auto">
          <a:xfrm>
            <a:off x="1295400" y="4495800"/>
            <a:ext cx="3276600" cy="762000"/>
          </a:xfrm>
          <a:custGeom>
            <a:avLst/>
            <a:gdLst>
              <a:gd name="T0" fmla="*/ 0 w 2064"/>
              <a:gd name="T1" fmla="*/ 0 h 480"/>
              <a:gd name="T2" fmla="*/ 1296 w 2064"/>
              <a:gd name="T3" fmla="*/ 336 h 480"/>
              <a:gd name="T4" fmla="*/ 2064 w 2064"/>
              <a:gd name="T5" fmla="*/ 480 h 4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064" h="480">
                <a:moveTo>
                  <a:pt x="0" y="0"/>
                </a:moveTo>
                <a:cubicBezTo>
                  <a:pt x="476" y="128"/>
                  <a:pt x="952" y="256"/>
                  <a:pt x="1296" y="336"/>
                </a:cubicBezTo>
                <a:cubicBezTo>
                  <a:pt x="1640" y="416"/>
                  <a:pt x="1852" y="448"/>
                  <a:pt x="2064" y="480"/>
                </a:cubicBezTo>
              </a:path>
            </a:pathLst>
          </a:custGeom>
          <a:noFill/>
          <a:ln w="57150" cap="flat" cmpd="sng">
            <a:solidFill>
              <a:schemeClr val="hlink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endParaRPr lang="en-US"/>
          </a:p>
        </p:txBody>
      </p:sp>
      <p:sp>
        <p:nvSpPr>
          <p:cNvPr id="284684" name="Freeform 12"/>
          <p:cNvSpPr>
            <a:spLocks/>
          </p:cNvSpPr>
          <p:nvPr/>
        </p:nvSpPr>
        <p:spPr bwMode="auto">
          <a:xfrm>
            <a:off x="4572000" y="5257800"/>
            <a:ext cx="2057400" cy="1143000"/>
          </a:xfrm>
          <a:custGeom>
            <a:avLst/>
            <a:gdLst>
              <a:gd name="T0" fmla="*/ 0 w 1296"/>
              <a:gd name="T1" fmla="*/ 0 h 720"/>
              <a:gd name="T2" fmla="*/ 336 w 1296"/>
              <a:gd name="T3" fmla="*/ 336 h 720"/>
              <a:gd name="T4" fmla="*/ 816 w 1296"/>
              <a:gd name="T5" fmla="*/ 576 h 720"/>
              <a:gd name="T6" fmla="*/ 1296 w 1296"/>
              <a:gd name="T7" fmla="*/ 720 h 7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6" h="720">
                <a:moveTo>
                  <a:pt x="0" y="0"/>
                </a:moveTo>
                <a:cubicBezTo>
                  <a:pt x="100" y="120"/>
                  <a:pt x="200" y="240"/>
                  <a:pt x="336" y="336"/>
                </a:cubicBezTo>
                <a:cubicBezTo>
                  <a:pt x="472" y="432"/>
                  <a:pt x="656" y="512"/>
                  <a:pt x="816" y="576"/>
                </a:cubicBezTo>
                <a:cubicBezTo>
                  <a:pt x="976" y="640"/>
                  <a:pt x="1136" y="680"/>
                  <a:pt x="1296" y="720"/>
                </a:cubicBezTo>
              </a:path>
            </a:pathLst>
          </a:custGeom>
          <a:noFill/>
          <a:ln w="57150" cap="flat" cmpd="sng">
            <a:solidFill>
              <a:schemeClr val="folHlink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endParaRPr lang="en-US"/>
          </a:p>
        </p:txBody>
      </p:sp>
      <p:sp>
        <p:nvSpPr>
          <p:cNvPr id="284685" name="Line 13"/>
          <p:cNvSpPr>
            <a:spLocks noChangeShapeType="1"/>
          </p:cNvSpPr>
          <p:nvPr/>
        </p:nvSpPr>
        <p:spPr bwMode="auto">
          <a:xfrm flipV="1">
            <a:off x="4572000" y="4419600"/>
            <a:ext cx="0" cy="2209800"/>
          </a:xfrm>
          <a:prstGeom prst="line">
            <a:avLst/>
          </a:prstGeom>
          <a:noFill/>
          <a:ln w="57150">
            <a:solidFill>
              <a:schemeClr val="hlink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endParaRPr lang="en-US"/>
          </a:p>
        </p:txBody>
      </p:sp>
      <p:sp>
        <p:nvSpPr>
          <p:cNvPr id="284686" name="Text Box 14"/>
          <p:cNvSpPr txBox="1">
            <a:spLocks noChangeArrowheads="1"/>
          </p:cNvSpPr>
          <p:nvPr/>
        </p:nvSpPr>
        <p:spPr bwMode="auto">
          <a:xfrm>
            <a:off x="0" y="3962400"/>
            <a:ext cx="1143000" cy="64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>
              <a:spcBef>
                <a:spcPct val="50000"/>
              </a:spcBef>
            </a:pPr>
            <a:r>
              <a:rPr lang="fr-FR" sz="3600" dirty="0">
                <a:latin typeface="Symbol" pitchFamily="18" charset="2"/>
              </a:rPr>
              <a:t>c</a:t>
            </a:r>
          </a:p>
        </p:txBody>
      </p:sp>
      <p:graphicFrame>
        <p:nvGraphicFramePr>
          <p:cNvPr id="284687" name="Object 15"/>
          <p:cNvGraphicFramePr>
            <a:graphicFrameLocks noChangeAspect="1"/>
          </p:cNvGraphicFramePr>
          <p:nvPr/>
        </p:nvGraphicFramePr>
        <p:xfrm>
          <a:off x="1752600" y="5029200"/>
          <a:ext cx="1358900" cy="152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419040" imgH="469800" progId="Equation.3">
                  <p:embed/>
                </p:oleObj>
              </mc:Choice>
              <mc:Fallback>
                <p:oleObj name="Equation" r:id="rId3" imgW="419040" imgH="469800" progId="Equation.3">
                  <p:embed/>
                  <p:pic>
                    <p:nvPicPr>
                      <p:cNvPr id="284687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52600" y="5029200"/>
                        <a:ext cx="1358900" cy="152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4688" name="Object 16"/>
          <p:cNvGraphicFramePr>
            <a:graphicFrameLocks noChangeAspect="1"/>
          </p:cNvGraphicFramePr>
          <p:nvPr/>
        </p:nvGraphicFramePr>
        <p:xfrm>
          <a:off x="5438775" y="4394200"/>
          <a:ext cx="3705225" cy="1268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965160" imgH="330120" progId="Equation.3">
                  <p:embed/>
                </p:oleObj>
              </mc:Choice>
              <mc:Fallback>
                <p:oleObj name="Equation" r:id="rId5" imgW="965160" imgH="330120" progId="Equation.3">
                  <p:embed/>
                  <p:pic>
                    <p:nvPicPr>
                      <p:cNvPr id="284688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38775" y="4394200"/>
                        <a:ext cx="3705225" cy="12684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33789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846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1D systems</a:t>
            </a:r>
          </a:p>
        </p:txBody>
      </p:sp>
    </p:spTree>
    <p:extLst>
      <p:ext uri="{BB962C8B-B14F-4D97-AF65-F5344CB8AC3E}">
        <p14:creationId xmlns:p14="http://schemas.microsoft.com/office/powerpoint/2010/main" val="402243692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Spins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15900" y="3962400"/>
            <a:ext cx="85788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Powerlaw</a:t>
            </a:r>
            <a:r>
              <a:rPr lang="en-US" sz="3200" dirty="0"/>
              <a:t> correlation functions</a:t>
            </a:r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7050" y="4584700"/>
            <a:ext cx="7219950" cy="173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571500" y="6273225"/>
            <a:ext cx="67119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Non universal exponents K(</a:t>
            </a:r>
            <a:r>
              <a:rPr lang="en-US" sz="3200" dirty="0" err="1"/>
              <a:t>h,J</a:t>
            </a:r>
            <a:r>
              <a:rPr lang="en-US" sz="3200" dirty="0"/>
              <a:t>)</a:t>
            </a:r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0" y="1384300"/>
            <a:ext cx="9144000" cy="703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70000"/>
            </a:pPr>
            <a:r>
              <a:rPr lang="fr-CH" sz="32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Use boson or fermions </a:t>
            </a:r>
            <a:r>
              <a:rPr lang="fr-CH" sz="3200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mapping</a:t>
            </a:r>
            <a:endParaRPr lang="fr-FR" sz="32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527051" y="2087562"/>
          <a:ext cx="4945050" cy="7178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574640" imgH="228600" progId="Equation.DSMT4">
                  <p:embed/>
                </p:oleObj>
              </mc:Choice>
              <mc:Fallback>
                <p:oleObj name="Equation" r:id="rId3" imgW="1574640" imgH="228600" progId="Equation.DSMT4">
                  <p:embed/>
                  <p:pic>
                    <p:nvPicPr>
                      <p:cNvPr id="4" name="Object 3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27051" y="2087562"/>
                        <a:ext cx="4945050" cy="71782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527050" y="2808408"/>
          <a:ext cx="4623387" cy="113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600200" imgH="393480" progId="Equation.DSMT4">
                  <p:embed/>
                </p:oleObj>
              </mc:Choice>
              <mc:Fallback>
                <p:oleObj name="Equation" r:id="rId5" imgW="1600200" imgH="393480" progId="Equation.DSMT4">
                  <p:embed/>
                  <p:pic>
                    <p:nvPicPr>
                      <p:cNvPr id="5" name="Object 4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27050" y="2808408"/>
                        <a:ext cx="4623387" cy="1137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0602263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Fermions</a:t>
            </a:r>
          </a:p>
        </p:txBody>
      </p:sp>
      <p:pic>
        <p:nvPicPr>
          <p:cNvPr id="1443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3750" y="1428751"/>
            <a:ext cx="4209893" cy="88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438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8150" y="2451100"/>
            <a:ext cx="836002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438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1510" y="4653137"/>
            <a:ext cx="6623050" cy="12390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349250" y="3784600"/>
            <a:ext cx="86233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Right (+</a:t>
            </a:r>
            <a:r>
              <a:rPr lang="en-US" sz="4400" dirty="0" err="1">
                <a:latin typeface="Garamond"/>
              </a:rPr>
              <a:t>k</a:t>
            </a:r>
            <a:r>
              <a:rPr lang="en-US" sz="4400" baseline="-25000" dirty="0" err="1">
                <a:latin typeface="Garamond"/>
              </a:rPr>
              <a:t>F</a:t>
            </a:r>
            <a:r>
              <a:rPr lang="en-US" sz="4400" dirty="0"/>
              <a:t>) and left (-</a:t>
            </a:r>
            <a:r>
              <a:rPr lang="en-US" sz="4400" dirty="0" err="1">
                <a:latin typeface="Garamond"/>
              </a:rPr>
              <a:t>k</a:t>
            </a:r>
            <a:r>
              <a:rPr lang="en-US" sz="4400" baseline="-25000" dirty="0" err="1">
                <a:latin typeface="Garamond"/>
              </a:rPr>
              <a:t>F</a:t>
            </a:r>
            <a:r>
              <a:rPr lang="en-US" sz="4400" dirty="0"/>
              <a:t>) particles</a:t>
            </a:r>
          </a:p>
        </p:txBody>
      </p:sp>
      <p:pic>
        <p:nvPicPr>
          <p:cNvPr id="14438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20054" y="5272640"/>
            <a:ext cx="2937122" cy="1594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639813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4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44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44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144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Luttinger</a:t>
            </a:r>
            <a:r>
              <a:rPr lang="fr-FR" dirty="0"/>
              <a:t> </a:t>
            </a:r>
            <a:r>
              <a:rPr lang="fr-FR" dirty="0" err="1"/>
              <a:t>liquid</a:t>
            </a:r>
            <a:r>
              <a:rPr lang="fr-FR" dirty="0"/>
              <a:t> concept</a:t>
            </a:r>
          </a:p>
        </p:txBody>
      </p:sp>
      <p:sp>
        <p:nvSpPr>
          <p:cNvPr id="286723" name="Text Box 3"/>
          <p:cNvSpPr txBox="1">
            <a:spLocks noChangeArrowheads="1"/>
          </p:cNvSpPr>
          <p:nvPr/>
        </p:nvSpPr>
        <p:spPr bwMode="auto">
          <a:xfrm>
            <a:off x="457200" y="1905000"/>
            <a:ext cx="8077200" cy="7100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chemeClr val="fol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 algn="l">
              <a:spcBef>
                <a:spcPct val="50000"/>
              </a:spcBef>
              <a:buFontTx/>
              <a:buChar char="•"/>
            </a:pPr>
            <a:r>
              <a:rPr lang="fr-FR" dirty="0"/>
              <a:t> </a:t>
            </a:r>
            <a:r>
              <a:rPr lang="fr-FR" sz="4000" dirty="0"/>
              <a:t>How </a:t>
            </a:r>
            <a:r>
              <a:rPr lang="fr-FR" sz="4000" dirty="0" err="1"/>
              <a:t>much</a:t>
            </a:r>
            <a:r>
              <a:rPr lang="fr-FR" sz="4000" dirty="0"/>
              <a:t> </a:t>
            </a:r>
            <a:r>
              <a:rPr lang="fr-FR" sz="4000" dirty="0" err="1"/>
              <a:t>is</a:t>
            </a:r>
            <a:r>
              <a:rPr lang="fr-FR" sz="4000" dirty="0"/>
              <a:t> </a:t>
            </a:r>
            <a:r>
              <a:rPr lang="fr-FR" sz="4000" dirty="0" err="1"/>
              <a:t>perturbative</a:t>
            </a:r>
            <a:r>
              <a:rPr lang="fr-FR" sz="4000" dirty="0"/>
              <a:t> ?</a:t>
            </a:r>
          </a:p>
        </p:txBody>
      </p:sp>
      <p:sp>
        <p:nvSpPr>
          <p:cNvPr id="286724" name="Text Box 4"/>
          <p:cNvSpPr txBox="1">
            <a:spLocks noChangeArrowheads="1"/>
          </p:cNvSpPr>
          <p:nvPr/>
        </p:nvSpPr>
        <p:spPr bwMode="auto">
          <a:xfrm>
            <a:off x="457200" y="3124200"/>
            <a:ext cx="8077200" cy="1325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chemeClr val="fol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 algn="l">
              <a:spcBef>
                <a:spcPct val="50000"/>
              </a:spcBef>
              <a:buFontTx/>
              <a:buChar char="•"/>
            </a:pPr>
            <a:r>
              <a:rPr lang="fr-FR" dirty="0"/>
              <a:t> </a:t>
            </a:r>
            <a:r>
              <a:rPr lang="fr-FR" sz="4000" dirty="0" err="1"/>
              <a:t>Nothing</a:t>
            </a:r>
            <a:r>
              <a:rPr lang="fr-FR" sz="4000" dirty="0"/>
              <a:t> (Haldane):</a:t>
            </a:r>
            <a:br>
              <a:rPr lang="fr-FR" sz="4000" dirty="0"/>
            </a:br>
            <a:r>
              <a:rPr lang="fr-FR" sz="4000" dirty="0"/>
              <a:t> </a:t>
            </a:r>
            <a:r>
              <a:rPr lang="fr-FR" sz="4000" dirty="0" err="1"/>
              <a:t>provided</a:t>
            </a:r>
            <a:r>
              <a:rPr lang="fr-FR" sz="4000" dirty="0"/>
              <a:t> the correct </a:t>
            </a:r>
            <a:r>
              <a:rPr lang="fr-FR" sz="4000" dirty="0" err="1"/>
              <a:t>u,K</a:t>
            </a:r>
            <a:r>
              <a:rPr lang="fr-FR" sz="4000" dirty="0"/>
              <a:t> are </a:t>
            </a:r>
            <a:r>
              <a:rPr lang="fr-FR" sz="4000" dirty="0" err="1"/>
              <a:t>used</a:t>
            </a:r>
            <a:endParaRPr lang="fr-FR" sz="4000" dirty="0"/>
          </a:p>
        </p:txBody>
      </p:sp>
      <p:sp>
        <p:nvSpPr>
          <p:cNvPr id="286725" name="Text Box 5"/>
          <p:cNvSpPr txBox="1">
            <a:spLocks noChangeArrowheads="1"/>
          </p:cNvSpPr>
          <p:nvPr/>
        </p:nvSpPr>
        <p:spPr bwMode="auto">
          <a:xfrm>
            <a:off x="457200" y="5029200"/>
            <a:ext cx="8077200" cy="1202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chemeClr val="fol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 algn="l">
              <a:spcBef>
                <a:spcPct val="50000"/>
              </a:spcBef>
              <a:buFontTx/>
              <a:buChar char="•"/>
            </a:pPr>
            <a:r>
              <a:rPr lang="fr-FR" dirty="0"/>
              <a:t> </a:t>
            </a:r>
            <a:r>
              <a:rPr lang="fr-FR" sz="3600" dirty="0" err="1"/>
              <a:t>Low</a:t>
            </a:r>
            <a:r>
              <a:rPr lang="fr-FR" sz="3600" dirty="0"/>
              <a:t> </a:t>
            </a:r>
            <a:r>
              <a:rPr lang="fr-FR" sz="3600" dirty="0" err="1"/>
              <a:t>energy</a:t>
            </a:r>
            <a:r>
              <a:rPr lang="fr-FR" sz="3600" dirty="0"/>
              <a:t> </a:t>
            </a:r>
            <a:r>
              <a:rPr lang="fr-FR" sz="3600" dirty="0" err="1"/>
              <a:t>properties</a:t>
            </a:r>
            <a:r>
              <a:rPr lang="fr-FR" sz="3600" dirty="0"/>
              <a:t>: </a:t>
            </a:r>
            <a:r>
              <a:rPr lang="fr-FR" sz="3600" dirty="0" err="1"/>
              <a:t>Luttinger</a:t>
            </a:r>
            <a:r>
              <a:rPr lang="fr-FR" sz="3600" dirty="0"/>
              <a:t> </a:t>
            </a:r>
            <a:r>
              <a:rPr lang="fr-FR" sz="3600" dirty="0" err="1"/>
              <a:t>liquid</a:t>
            </a:r>
            <a:r>
              <a:rPr lang="fr-FR" sz="3600" dirty="0"/>
              <a:t> (fermions, bosons, spins…)</a:t>
            </a:r>
          </a:p>
        </p:txBody>
      </p:sp>
      <p:pic>
        <p:nvPicPr>
          <p:cNvPr id="6" name="Picture 5" descr="haldane_duncan.jpg"/>
          <p:cNvPicPr>
            <a:picLocks noChangeAspect="1"/>
          </p:cNvPicPr>
          <p:nvPr/>
        </p:nvPicPr>
        <p:blipFill>
          <a:blip r:embed="rId3" cstate="print"/>
          <a:srcRect l="14516" r="16129" b="22581"/>
          <a:stretch>
            <a:fillRect/>
          </a:stretch>
        </p:blipFill>
        <p:spPr>
          <a:xfrm>
            <a:off x="7697414" y="14007"/>
            <a:ext cx="1446585" cy="1614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092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867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67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67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867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867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867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24" grpId="0" autoUpdateAnimBg="0"/>
      <p:bldP spid="286725" grpId="0" autoUpdateAnimBg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3073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49700" y="3251200"/>
            <a:ext cx="5057775" cy="337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Luttinger</a:t>
            </a:r>
            <a:r>
              <a:rPr lang="en-US" dirty="0"/>
              <a:t> parameters</a:t>
            </a:r>
          </a:p>
        </p:txBody>
      </p:sp>
      <p:pic>
        <p:nvPicPr>
          <p:cNvPr id="7004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5900" y="3829050"/>
            <a:ext cx="4711700" cy="27333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041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93900" y="2717800"/>
            <a:ext cx="7048500" cy="39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307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38350" y="1339850"/>
            <a:ext cx="6518275" cy="11786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6492683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3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430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0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00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1650" y="1268760"/>
            <a:ext cx="6597225" cy="46180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Attractive Hubbard model</a:t>
            </a:r>
            <a:endParaRPr lang="fr-FR" dirty="0"/>
          </a:p>
        </p:txBody>
      </p:sp>
      <p:sp>
        <p:nvSpPr>
          <p:cNvPr id="5" name="TextBox 4"/>
          <p:cNvSpPr txBox="1"/>
          <p:nvPr/>
        </p:nvSpPr>
        <p:spPr>
          <a:xfrm>
            <a:off x="836584" y="6039290"/>
            <a:ext cx="76058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TG + B. S. </a:t>
            </a:r>
            <a:r>
              <a:rPr lang="en-US" sz="3600" dirty="0" err="1"/>
              <a:t>Shastry</a:t>
            </a:r>
            <a:r>
              <a:rPr lang="en-US" sz="3600" dirty="0"/>
              <a:t> PRB 51 10915 (1995)</a:t>
            </a:r>
          </a:p>
        </p:txBody>
      </p:sp>
    </p:spTree>
    <p:extLst>
      <p:ext uri="{BB962C8B-B14F-4D97-AF65-F5344CB8AC3E}">
        <p14:creationId xmlns:p14="http://schemas.microsoft.com/office/powerpoint/2010/main" val="4090996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``Quantitative’’ theory possible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31540" y="2213865"/>
            <a:ext cx="82809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en-US" sz="3200" dirty="0"/>
              <a:t>Trick: use thermodynamics and BA or </a:t>
            </a:r>
            <a:r>
              <a:rPr lang="en-US" sz="3200" dirty="0" err="1"/>
              <a:t>numerics</a:t>
            </a:r>
            <a:endParaRPr lang="en-US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431540" y="3203975"/>
            <a:ext cx="82809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en-US" sz="3200" dirty="0"/>
              <a:t>Compressibility: u/K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31540" y="4014065"/>
            <a:ext cx="82809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en-US" sz="3200" dirty="0"/>
              <a:t>Response to a twist in boundary: u K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31540" y="5049180"/>
            <a:ext cx="82809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en-US" sz="3200" dirty="0"/>
              <a:t>Specific heat : T/u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31540" y="5859270"/>
            <a:ext cx="82809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en-US" sz="3200" dirty="0"/>
              <a:t>Etc.</a:t>
            </a:r>
          </a:p>
        </p:txBody>
      </p:sp>
    </p:spTree>
    <p:extLst>
      <p:ext uri="{BB962C8B-B14F-4D97-AF65-F5344CB8AC3E}">
        <p14:creationId xmlns:p14="http://schemas.microsoft.com/office/powerpoint/2010/main" val="3722030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CH"/>
              <a:t>Tonks limit</a:t>
            </a:r>
            <a:endParaRPr lang="fr-FR"/>
          </a:p>
        </p:txBody>
      </p:sp>
      <p:sp>
        <p:nvSpPr>
          <p:cNvPr id="282629" name="Line 5"/>
          <p:cNvSpPr>
            <a:spLocks noChangeShapeType="1"/>
          </p:cNvSpPr>
          <p:nvPr/>
        </p:nvSpPr>
        <p:spPr bwMode="auto">
          <a:xfrm>
            <a:off x="323850" y="1712913"/>
            <a:ext cx="5105400" cy="0"/>
          </a:xfrm>
          <a:prstGeom prst="line">
            <a:avLst/>
          </a:prstGeom>
          <a:noFill/>
          <a:ln w="57150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endParaRPr lang="en-US"/>
          </a:p>
        </p:txBody>
      </p:sp>
      <p:sp>
        <p:nvSpPr>
          <p:cNvPr id="282630" name="Oval 6"/>
          <p:cNvSpPr>
            <a:spLocks noChangeArrowheads="1"/>
          </p:cNvSpPr>
          <p:nvPr/>
        </p:nvSpPr>
        <p:spPr bwMode="auto">
          <a:xfrm>
            <a:off x="476250" y="1484313"/>
            <a:ext cx="457200" cy="457200"/>
          </a:xfrm>
          <a:prstGeom prst="ellipse">
            <a:avLst/>
          </a:prstGeom>
          <a:solidFill>
            <a:schemeClr val="hlink"/>
          </a:solidFill>
          <a:ln w="5715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282631" name="Oval 7"/>
          <p:cNvSpPr>
            <a:spLocks noChangeArrowheads="1"/>
          </p:cNvSpPr>
          <p:nvPr/>
        </p:nvSpPr>
        <p:spPr bwMode="auto">
          <a:xfrm>
            <a:off x="1238250" y="1484313"/>
            <a:ext cx="457200" cy="457200"/>
          </a:xfrm>
          <a:prstGeom prst="ellipse">
            <a:avLst/>
          </a:prstGeom>
          <a:solidFill>
            <a:schemeClr val="hlink"/>
          </a:solidFill>
          <a:ln w="5715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282632" name="Oval 8"/>
          <p:cNvSpPr>
            <a:spLocks noChangeArrowheads="1"/>
          </p:cNvSpPr>
          <p:nvPr/>
        </p:nvSpPr>
        <p:spPr bwMode="auto">
          <a:xfrm>
            <a:off x="2000250" y="1484313"/>
            <a:ext cx="457200" cy="457200"/>
          </a:xfrm>
          <a:prstGeom prst="ellipse">
            <a:avLst/>
          </a:prstGeom>
          <a:solidFill>
            <a:schemeClr val="hlink"/>
          </a:solidFill>
          <a:ln w="5715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282633" name="Oval 9"/>
          <p:cNvSpPr>
            <a:spLocks noChangeArrowheads="1"/>
          </p:cNvSpPr>
          <p:nvPr/>
        </p:nvSpPr>
        <p:spPr bwMode="auto">
          <a:xfrm>
            <a:off x="2771775" y="1484313"/>
            <a:ext cx="457200" cy="457200"/>
          </a:xfrm>
          <a:prstGeom prst="ellipse">
            <a:avLst/>
          </a:prstGeom>
          <a:solidFill>
            <a:schemeClr val="hlink"/>
          </a:solidFill>
          <a:ln w="5715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282634" name="Oval 10"/>
          <p:cNvSpPr>
            <a:spLocks noChangeArrowheads="1"/>
          </p:cNvSpPr>
          <p:nvPr/>
        </p:nvSpPr>
        <p:spPr bwMode="auto">
          <a:xfrm>
            <a:off x="3524250" y="1484313"/>
            <a:ext cx="457200" cy="457200"/>
          </a:xfrm>
          <a:prstGeom prst="ellipse">
            <a:avLst/>
          </a:prstGeom>
          <a:solidFill>
            <a:schemeClr val="hlink"/>
          </a:solidFill>
          <a:ln w="5715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282635" name="Oval 11"/>
          <p:cNvSpPr>
            <a:spLocks noChangeArrowheads="1"/>
          </p:cNvSpPr>
          <p:nvPr/>
        </p:nvSpPr>
        <p:spPr bwMode="auto">
          <a:xfrm>
            <a:off x="4286250" y="1484313"/>
            <a:ext cx="457200" cy="457200"/>
          </a:xfrm>
          <a:prstGeom prst="ellipse">
            <a:avLst/>
          </a:prstGeom>
          <a:solidFill>
            <a:schemeClr val="hlink"/>
          </a:solidFill>
          <a:ln w="5715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282637" name="Text Box 13"/>
          <p:cNvSpPr txBox="1">
            <a:spLocks noChangeArrowheads="1"/>
          </p:cNvSpPr>
          <p:nvPr/>
        </p:nvSpPr>
        <p:spPr bwMode="auto">
          <a:xfrm>
            <a:off x="250825" y="2276475"/>
            <a:ext cx="6553200" cy="64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chemeClr val="fol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 algn="l">
              <a:spcBef>
                <a:spcPct val="50000"/>
              </a:spcBef>
            </a:pPr>
            <a:r>
              <a:rPr lang="fr-CH" sz="3600" dirty="0"/>
              <a:t>U = </a:t>
            </a:r>
            <a:r>
              <a:rPr lang="en-US" sz="3600" dirty="0">
                <a:latin typeface="cmsy10"/>
              </a:rPr>
              <a:t>1</a:t>
            </a:r>
            <a:r>
              <a:rPr lang="fr-CH" sz="3600" dirty="0"/>
              <a:t> : </a:t>
            </a:r>
            <a:r>
              <a:rPr lang="fr-CH" sz="3600" dirty="0" err="1"/>
              <a:t>spinless</a:t>
            </a:r>
            <a:r>
              <a:rPr lang="fr-CH" sz="3600" dirty="0"/>
              <a:t> fermions</a:t>
            </a:r>
            <a:endParaRPr lang="fr-FR" sz="3600" dirty="0"/>
          </a:p>
        </p:txBody>
      </p:sp>
      <p:sp>
        <p:nvSpPr>
          <p:cNvPr id="282638" name="Text Box 14"/>
          <p:cNvSpPr txBox="1">
            <a:spLocks noChangeArrowheads="1"/>
          </p:cNvSpPr>
          <p:nvPr/>
        </p:nvSpPr>
        <p:spPr bwMode="auto">
          <a:xfrm>
            <a:off x="323850" y="3141663"/>
            <a:ext cx="6119813" cy="64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chemeClr val="fol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 algn="l">
              <a:spcBef>
                <a:spcPct val="50000"/>
              </a:spcBef>
            </a:pPr>
            <a:r>
              <a:rPr lang="fr-CH" sz="3600" dirty="0">
                <a:solidFill>
                  <a:schemeClr val="folHlink"/>
                </a:solidFill>
              </a:rPr>
              <a:t>Not for n(k) : </a:t>
            </a:r>
            <a:r>
              <a:rPr lang="fr-CH" sz="3600" dirty="0">
                <a:solidFill>
                  <a:schemeClr val="folHlink"/>
                </a:solidFill>
                <a:latin typeface="Symbol" pitchFamily="18" charset="2"/>
                <a:sym typeface="Symbol" pitchFamily="18" charset="2"/>
              </a:rPr>
              <a:t></a:t>
            </a:r>
            <a:r>
              <a:rPr lang="fr-CH" sz="3600" baseline="-25000" dirty="0">
                <a:solidFill>
                  <a:schemeClr val="folHlink"/>
                </a:solidFill>
                <a:sym typeface="Symbol" pitchFamily="18" charset="2"/>
              </a:rPr>
              <a:t>F</a:t>
            </a:r>
            <a:r>
              <a:rPr lang="fr-CH" sz="3600" dirty="0">
                <a:solidFill>
                  <a:schemeClr val="folHlink"/>
                </a:solidFill>
              </a:rPr>
              <a:t> </a:t>
            </a:r>
            <a:r>
              <a:rPr lang="fr-CH" sz="3600" dirty="0">
                <a:solidFill>
                  <a:schemeClr val="folHlink"/>
                </a:solidFill>
                <a:latin typeface="Symbol" pitchFamily="18" charset="2"/>
                <a:sym typeface="Symbol" pitchFamily="18" charset="2"/>
              </a:rPr>
              <a:t></a:t>
            </a:r>
            <a:r>
              <a:rPr lang="fr-CH" sz="3600" dirty="0">
                <a:solidFill>
                  <a:schemeClr val="folHlink"/>
                </a:solidFill>
              </a:rPr>
              <a:t> </a:t>
            </a:r>
            <a:r>
              <a:rPr lang="fr-CH" sz="3600" dirty="0">
                <a:solidFill>
                  <a:schemeClr val="folHlink"/>
                </a:solidFill>
                <a:latin typeface="Symbol" pitchFamily="18" charset="2"/>
                <a:sym typeface="Symbol" pitchFamily="18" charset="2"/>
              </a:rPr>
              <a:t></a:t>
            </a:r>
            <a:r>
              <a:rPr lang="fr-CH" sz="3600" baseline="-25000" dirty="0">
                <a:solidFill>
                  <a:schemeClr val="folHlink"/>
                </a:solidFill>
                <a:sym typeface="Symbol" pitchFamily="18" charset="2"/>
              </a:rPr>
              <a:t>B</a:t>
            </a:r>
            <a:endParaRPr lang="fr-FR" sz="3600" baseline="-25000" dirty="0">
              <a:solidFill>
                <a:schemeClr val="folHlink"/>
              </a:solidFill>
            </a:endParaRPr>
          </a:p>
        </p:txBody>
      </p:sp>
      <p:sp>
        <p:nvSpPr>
          <p:cNvPr id="14" name="Text Box 13"/>
          <p:cNvSpPr txBox="1">
            <a:spLocks noChangeArrowheads="1"/>
          </p:cNvSpPr>
          <p:nvPr/>
        </p:nvSpPr>
        <p:spPr bwMode="auto">
          <a:xfrm>
            <a:off x="250825" y="4014065"/>
            <a:ext cx="3132931" cy="64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chemeClr val="fol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600" dirty="0"/>
              <a:t>Free fermions: </a:t>
            </a:r>
            <a:endParaRPr lang="fr-FR" sz="3600" dirty="0"/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/>
        </p:nvGraphicFramePr>
        <p:xfrm>
          <a:off x="3752850" y="3807116"/>
          <a:ext cx="4621825" cy="11875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828800" imgH="469800" progId="Equation.DSMT4">
                  <p:embed/>
                </p:oleObj>
              </mc:Choice>
              <mc:Fallback>
                <p:oleObj name="Equation" r:id="rId3" imgW="1828800" imgH="469800" progId="Equation.DSMT4">
                  <p:embed/>
                  <p:pic>
                    <p:nvPicPr>
                      <p:cNvPr id="2" name="Object 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752850" y="3807116"/>
                        <a:ext cx="4621825" cy="118755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ext Box 13"/>
          <p:cNvSpPr txBox="1">
            <a:spLocks noChangeArrowheads="1"/>
          </p:cNvSpPr>
          <p:nvPr/>
        </p:nvSpPr>
        <p:spPr bwMode="auto">
          <a:xfrm>
            <a:off x="445831" y="4859939"/>
            <a:ext cx="1444625" cy="64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chemeClr val="fol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600" dirty="0">
                <a:solidFill>
                  <a:srgbClr val="FFFF00"/>
                </a:solidFill>
              </a:rPr>
              <a:t>K=1</a:t>
            </a:r>
            <a:endParaRPr lang="fr-FR" sz="3600" dirty="0">
              <a:solidFill>
                <a:srgbClr val="FFFF00"/>
              </a:solidFill>
            </a:endParaRPr>
          </a:p>
        </p:txBody>
      </p:sp>
      <p:sp>
        <p:nvSpPr>
          <p:cNvPr id="17" name="Text Box 13"/>
          <p:cNvSpPr txBox="1">
            <a:spLocks noChangeArrowheads="1"/>
          </p:cNvSpPr>
          <p:nvPr/>
        </p:nvSpPr>
        <p:spPr bwMode="auto">
          <a:xfrm>
            <a:off x="250825" y="5814265"/>
            <a:ext cx="3132931" cy="64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chemeClr val="fol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600" dirty="0"/>
              <a:t>Note: </a:t>
            </a:r>
            <a:endParaRPr lang="fr-FR" sz="3600" dirty="0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/>
        </p:nvGraphicFramePr>
        <p:xfrm>
          <a:off x="3383756" y="5552130"/>
          <a:ext cx="3708524" cy="11727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485720" imgH="469800" progId="Equation.DSMT4">
                  <p:embed/>
                </p:oleObj>
              </mc:Choice>
              <mc:Fallback>
                <p:oleObj name="Equation" r:id="rId5" imgW="1485720" imgH="469800" progId="Equation.DSMT4">
                  <p:embed/>
                  <p:pic>
                    <p:nvPicPr>
                      <p:cNvPr id="3" name="Object 2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383756" y="5552130"/>
                        <a:ext cx="3708524" cy="117278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26591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0  E" pathEditMode="relative" ptsTypes="">
                                      <p:cBhvr>
                                        <p:cTn id="6" dur="2000" fill="hold"/>
                                        <p:tgtEl>
                                          <p:spTgt spid="2826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2826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2.31214E-7 L 0.03247 -0.00185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2826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15" y="-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2826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2631" grpId="0" animBg="1"/>
      <p:bldP spid="282633" grpId="0" animBg="1"/>
      <p:bldP spid="282637" grpId="0"/>
      <p:bldP spid="282638" grpId="0"/>
      <p:bldP spid="14" grpId="0"/>
      <p:bldP spid="16" grpId="0"/>
      <p:bldP spid="1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Tests of </a:t>
            </a:r>
            <a:r>
              <a:rPr lang="en-US" dirty="0" err="1"/>
              <a:t>Luttinger</a:t>
            </a:r>
            <a:r>
              <a:rPr lang="en-US" dirty="0"/>
              <a:t> liquids</a:t>
            </a:r>
          </a:p>
        </p:txBody>
      </p:sp>
    </p:spTree>
    <p:extLst>
      <p:ext uri="{BB962C8B-B14F-4D97-AF65-F5344CB8AC3E}">
        <p14:creationId xmlns:p14="http://schemas.microsoft.com/office/powerpoint/2010/main" val="21773596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843212"/>
          </a:xfrm>
        </p:spPr>
        <p:txBody>
          <a:bodyPr/>
          <a:lstStyle/>
          <a:p>
            <a:r>
              <a:rPr lang="en-US" dirty="0"/>
              <a:t>Why one dimension ?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97426223"/>
      </p:ext>
    </p:extLst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2600" y="0"/>
            <a:ext cx="8229600" cy="1143000"/>
          </a:xfrm>
        </p:spPr>
        <p:txBody>
          <a:bodyPr/>
          <a:lstStyle/>
          <a:p>
            <a:r>
              <a:rPr lang="en-US" dirty="0"/>
              <a:t>Organic conductors</a:t>
            </a:r>
          </a:p>
        </p:txBody>
      </p:sp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171450" y="1206500"/>
            <a:ext cx="3600449" cy="2800349"/>
            <a:chOff x="3172" y="634"/>
            <a:chExt cx="2336" cy="1791"/>
          </a:xfrm>
        </p:grpSpPr>
        <p:pic>
          <p:nvPicPr>
            <p:cNvPr id="4" name="Picture 1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172" y="634"/>
              <a:ext cx="2336" cy="1791"/>
            </a:xfrm>
            <a:prstGeom prst="rect">
              <a:avLst/>
            </a:prstGeom>
            <a:noFill/>
          </p:spPr>
        </p:pic>
        <p:sp>
          <p:nvSpPr>
            <p:cNvPr id="5" name="AutoShape 13"/>
            <p:cNvSpPr>
              <a:spLocks noChangeArrowheads="1"/>
            </p:cNvSpPr>
            <p:nvPr/>
          </p:nvSpPr>
          <p:spPr bwMode="auto">
            <a:xfrm rot="686933">
              <a:off x="3232" y="1833"/>
              <a:ext cx="101" cy="504"/>
            </a:xfrm>
            <a:prstGeom prst="upArrow">
              <a:avLst>
                <a:gd name="adj1" fmla="val 26944"/>
                <a:gd name="adj2" fmla="val 154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" name="AutoShape 14"/>
            <p:cNvSpPr>
              <a:spLocks noChangeArrowheads="1"/>
            </p:cNvSpPr>
            <p:nvPr/>
          </p:nvSpPr>
          <p:spPr bwMode="auto">
            <a:xfrm rot="4131904">
              <a:off x="3401" y="2008"/>
              <a:ext cx="85" cy="461"/>
            </a:xfrm>
            <a:prstGeom prst="upArrow">
              <a:avLst>
                <a:gd name="adj1" fmla="val 36630"/>
                <a:gd name="adj2" fmla="val 147641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rot="10800000" vert="eaVert" wrap="none" anchor="ctr"/>
            <a:lstStyle/>
            <a:p>
              <a:pPr algn="ctr" eaLnBrk="0" hangingPunct="0">
                <a:spcBef>
                  <a:spcPct val="0"/>
                </a:spcBef>
              </a:pPr>
              <a:endParaRPr lang="en-US" sz="2400">
                <a:latin typeface="Times"/>
              </a:endParaRPr>
            </a:p>
          </p:txBody>
        </p:sp>
        <p:sp>
          <p:nvSpPr>
            <p:cNvPr id="7" name="Text Box 15"/>
            <p:cNvSpPr txBox="1">
              <a:spLocks noChangeArrowheads="1"/>
            </p:cNvSpPr>
            <p:nvPr/>
          </p:nvSpPr>
          <p:spPr bwMode="auto">
            <a:xfrm>
              <a:off x="3634" y="1975"/>
              <a:ext cx="164" cy="2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>
                <a:spcBef>
                  <a:spcPct val="0"/>
                </a:spcBef>
              </a:pPr>
              <a:r>
                <a:rPr lang="fr-FR" sz="2400">
                  <a:solidFill>
                    <a:schemeClr val="bg1"/>
                  </a:solidFill>
                  <a:latin typeface="Times"/>
                </a:rPr>
                <a:t>c</a:t>
              </a:r>
              <a:endParaRPr lang="fr-FR" sz="2400">
                <a:latin typeface="Times"/>
              </a:endParaRPr>
            </a:p>
          </p:txBody>
        </p:sp>
        <p:sp>
          <p:nvSpPr>
            <p:cNvPr id="8" name="Text Box 16"/>
            <p:cNvSpPr txBox="1">
              <a:spLocks noChangeArrowheads="1"/>
            </p:cNvSpPr>
            <p:nvPr/>
          </p:nvSpPr>
          <p:spPr bwMode="auto">
            <a:xfrm>
              <a:off x="3258" y="1546"/>
              <a:ext cx="172" cy="2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>
                <a:spcBef>
                  <a:spcPct val="0"/>
                </a:spcBef>
              </a:pPr>
              <a:r>
                <a:rPr lang="fr-FR" sz="2400">
                  <a:solidFill>
                    <a:schemeClr val="bg1"/>
                  </a:solidFill>
                  <a:latin typeface="Times"/>
                </a:rPr>
                <a:t>b</a:t>
              </a:r>
              <a:endParaRPr lang="fr-FR" sz="2400">
                <a:latin typeface="Times"/>
              </a:endParaRPr>
            </a:p>
          </p:txBody>
        </p:sp>
      </p:grp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19575" y="1295400"/>
            <a:ext cx="4924425" cy="417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93394" y="1384300"/>
            <a:ext cx="4850606" cy="40142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3771900" y="5518150"/>
            <a:ext cx="5372100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/>
            <a:r>
              <a:rPr lang="en-US" sz="2400" dirty="0">
                <a:latin typeface="Times New Roman" pitchFamily="18" charset="0"/>
              </a:rPr>
              <a:t>A. Schwartz et al. PRB 58 1261 (1998)</a:t>
            </a:r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260350" y="6096000"/>
            <a:ext cx="6089650" cy="5847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/>
            <a:r>
              <a:rPr lang="en-US" sz="3200" dirty="0">
                <a:solidFill>
                  <a:srgbClr val="FFFF00"/>
                </a:solidFill>
                <a:latin typeface="Times New Roman" pitchFamily="18" charset="0"/>
              </a:rPr>
              <a:t>First observation of LL/</a:t>
            </a:r>
            <a:r>
              <a:rPr lang="en-US" sz="3200" dirty="0" err="1">
                <a:solidFill>
                  <a:srgbClr val="FFFF00"/>
                </a:solidFill>
                <a:latin typeface="Times New Roman" pitchFamily="18" charset="0"/>
              </a:rPr>
              <a:t>powerlaw</a:t>
            </a:r>
            <a:r>
              <a:rPr lang="en-US" sz="3200" dirty="0">
                <a:solidFill>
                  <a:srgbClr val="FFFF00"/>
                </a:solidFill>
                <a:latin typeface="Times New Roman" pitchFamily="18" charset="0"/>
              </a:rPr>
              <a:t> !!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04800" y="5207000"/>
            <a:ext cx="3556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TG PRB (91) :</a:t>
            </a:r>
            <a:br>
              <a:rPr lang="en-US" sz="2400" dirty="0"/>
            </a:br>
            <a:r>
              <a:rPr lang="en-US" sz="2400" dirty="0" err="1"/>
              <a:t>Physica</a:t>
            </a:r>
            <a:r>
              <a:rPr lang="en-US" sz="2400" dirty="0"/>
              <a:t> B 230 (1996)</a:t>
            </a:r>
          </a:p>
        </p:txBody>
      </p:sp>
      <p:pic>
        <p:nvPicPr>
          <p:cNvPr id="15" name="Picture 1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735" y="4284095"/>
            <a:ext cx="3150350" cy="630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848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A56BAE-83D2-4CF4-89DA-AEC81D63EA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Cold gases</a:t>
            </a:r>
          </a:p>
        </p:txBody>
      </p:sp>
    </p:spTree>
    <p:extLst>
      <p:ext uri="{BB962C8B-B14F-4D97-AF65-F5344CB8AC3E}">
        <p14:creationId xmlns:p14="http://schemas.microsoft.com/office/powerpoint/2010/main" val="396138460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2821" y="1328419"/>
            <a:ext cx="5355595" cy="12109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6515" y="2695344"/>
            <a:ext cx="23622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39527" y="2683368"/>
            <a:ext cx="504825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2821" y="4006204"/>
            <a:ext cx="3607446" cy="26552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4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22392" y="2931018"/>
            <a:ext cx="5669974" cy="36821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2" name="Picture 2" descr="http://science.psu.edu/alert/photos/faculty/WeissDavid72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7324" y="26633"/>
            <a:ext cx="1485165" cy="2138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Bosons (continuum)</a:t>
            </a:r>
          </a:p>
        </p:txBody>
      </p:sp>
    </p:spTree>
    <p:extLst>
      <p:ext uri="{BB962C8B-B14F-4D97-AF65-F5344CB8AC3E}">
        <p14:creationId xmlns:p14="http://schemas.microsoft.com/office/powerpoint/2010/main" val="634634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30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Optical lattices (dilute)</a:t>
            </a: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81990" y="2215174"/>
            <a:ext cx="4438650" cy="357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527050" y="1517650"/>
            <a:ext cx="83121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B. </a:t>
            </a:r>
            <a:r>
              <a:rPr lang="en-US" sz="2800" dirty="0" err="1"/>
              <a:t>Paredes</a:t>
            </a:r>
            <a:r>
              <a:rPr lang="en-US" sz="2800" dirty="0"/>
              <a:t> et al., Nature 429 277 (2004)</a:t>
            </a:r>
          </a:p>
        </p:txBody>
      </p:sp>
      <p:pic>
        <p:nvPicPr>
          <p:cNvPr id="6" name="Picture 3" descr="C:\Users\Giam\Desktop\IMPRS\bloch.jpg"/>
          <p:cNvPicPr>
            <a:picLocks noChangeAspect="1" noChangeArrowheads="1"/>
          </p:cNvPicPr>
          <p:nvPr/>
        </p:nvPicPr>
        <p:blipFill>
          <a:blip r:embed="rId3" cstate="print"/>
          <a:srcRect l="33007" r="14851"/>
          <a:stretch>
            <a:fillRect/>
          </a:stretch>
        </p:blipFill>
        <p:spPr bwMode="auto">
          <a:xfrm>
            <a:off x="7776796" y="0"/>
            <a:ext cx="1367204" cy="1706563"/>
          </a:xfrm>
          <a:prstGeom prst="rect">
            <a:avLst/>
          </a:prstGeom>
          <a:noFill/>
        </p:spPr>
      </p:pic>
      <p:graphicFrame>
        <p:nvGraphicFramePr>
          <p:cNvPr id="3" name="Object 2"/>
          <p:cNvGraphicFramePr>
            <a:graphicFrameLocks noChangeAspect="1"/>
          </p:cNvGraphicFramePr>
          <p:nvPr/>
        </p:nvGraphicFramePr>
        <p:xfrm>
          <a:off x="5396635" y="6174305"/>
          <a:ext cx="3422600" cy="574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663560" imgH="279360" progId="Equation.DSMT4">
                  <p:embed/>
                </p:oleObj>
              </mc:Choice>
              <mc:Fallback>
                <p:oleObj name="Equation" r:id="rId4" imgW="1663560" imgH="279360" progId="Equation.DSMT4">
                  <p:embed/>
                  <p:pic>
                    <p:nvPicPr>
                      <p:cNvPr id="3" name="Object 2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396635" y="6174305"/>
                        <a:ext cx="3422600" cy="5747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1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03087" y="2215174"/>
            <a:ext cx="3375375" cy="45339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54562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150" y="0"/>
            <a:ext cx="8229600" cy="1143000"/>
          </a:xfrm>
        </p:spPr>
        <p:txBody>
          <a:bodyPr/>
          <a:lstStyle/>
          <a:p>
            <a:r>
              <a:rPr lang="en-US" dirty="0"/>
              <a:t>Atom chips</a:t>
            </a:r>
          </a:p>
        </p:txBody>
      </p:sp>
      <p:pic>
        <p:nvPicPr>
          <p:cNvPr id="1454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384300"/>
            <a:ext cx="4000500" cy="3033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596900" y="5814265"/>
            <a:ext cx="34163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K large (42)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616450" y="4584700"/>
            <a:ext cx="42227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S. </a:t>
            </a:r>
            <a:r>
              <a:rPr lang="en-US" sz="2400" dirty="0" err="1"/>
              <a:t>Hofferberth</a:t>
            </a:r>
            <a:r>
              <a:rPr lang="en-US" sz="2400" dirty="0"/>
              <a:t> et al. Nat. Phys 4 489 (2008)</a:t>
            </a: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/>
        </p:nvGraphicFramePr>
        <p:xfrm>
          <a:off x="431540" y="4578059"/>
          <a:ext cx="3465385" cy="10356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104840" imgH="330120" progId="Equation.DSMT4">
                  <p:embed/>
                </p:oleObj>
              </mc:Choice>
              <mc:Fallback>
                <p:oleObj name="Equation" r:id="rId3" imgW="1104840" imgH="330120" progId="Equation.DSMT4">
                  <p:embed/>
                  <p:pic>
                    <p:nvPicPr>
                      <p:cNvPr id="3" name="Object 2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31540" y="4578059"/>
                        <a:ext cx="3465385" cy="103563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28" t="7413" r="10369" b="38519"/>
          <a:stretch/>
        </p:blipFill>
        <p:spPr>
          <a:xfrm>
            <a:off x="7932304" y="0"/>
            <a:ext cx="1211695" cy="1384299"/>
          </a:xfrm>
          <a:prstGeom prst="rect">
            <a:avLst/>
          </a:prstGeom>
        </p:spPr>
      </p:pic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0912" y="5479162"/>
            <a:ext cx="1106373" cy="1234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2019" y="5479163"/>
            <a:ext cx="1125125" cy="1199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994" y="5479163"/>
            <a:ext cx="907905" cy="12380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7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771879" y="1462678"/>
            <a:ext cx="4245510" cy="29617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00211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2195" y="47625"/>
            <a:ext cx="8229600" cy="1143000"/>
          </a:xfrm>
        </p:spPr>
        <p:txBody>
          <a:bodyPr/>
          <a:lstStyle/>
          <a:p>
            <a:r>
              <a:rPr lang="fr-CH" dirty="0"/>
              <a:t>Charge </a:t>
            </a:r>
            <a:r>
              <a:rPr lang="fr-CH" dirty="0" err="1"/>
              <a:t>velocity</a:t>
            </a:r>
            <a:endParaRPr lang="fr-CH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779" y="1313765"/>
            <a:ext cx="7451645" cy="136540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0802" y="11735"/>
            <a:ext cx="1122754" cy="1397470"/>
          </a:xfrm>
          <a:prstGeom prst="rect">
            <a:avLst/>
          </a:prstGeom>
        </p:spPr>
      </p:pic>
      <p:pic>
        <p:nvPicPr>
          <p:cNvPr id="44036" name="Picture 4" descr="https://dqmp.unige.ch/giamarchi/local/people/photos/square/pjotrs.grisins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" y="0"/>
            <a:ext cx="1190625" cy="119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06914" y="2894567"/>
            <a:ext cx="4889979" cy="318972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0779" y="2888940"/>
            <a:ext cx="3162323" cy="375287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1520" y="5013030"/>
            <a:ext cx="3648102" cy="1628787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526995" y="617430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CH" dirty="0">
                <a:latin typeface="Calibri" panose="020F0502020204030204" pitchFamily="34" charset="0"/>
                <a:hlinkClick r:id="rId8"/>
              </a:rPr>
              <a:t>https://www.futurity.org/one-dimensional-electrons-physics-1858622/</a:t>
            </a:r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358154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759207"/>
          </a:xfrm>
        </p:spPr>
        <p:txBody>
          <a:bodyPr/>
          <a:lstStyle/>
          <a:p>
            <a:r>
              <a:rPr lang="fr-CH" dirty="0" err="1"/>
              <a:t>Other</a:t>
            </a:r>
            <a:r>
              <a:rPr lang="fr-CH" dirty="0"/>
              <a:t> important 1D </a:t>
            </a:r>
            <a:r>
              <a:rPr lang="fr-CH" dirty="0" err="1"/>
              <a:t>properties</a:t>
            </a:r>
            <a:br>
              <a:rPr lang="fr-CH" dirty="0"/>
            </a:br>
            <a:r>
              <a:rPr lang="fr-CH" dirty="0" err="1"/>
              <a:t>Fractionalization</a:t>
            </a:r>
            <a:r>
              <a:rPr lang="fr-CH" dirty="0"/>
              <a:t> of excitations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086613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own Arrow 2"/>
          <p:cNvSpPr/>
          <p:nvPr/>
        </p:nvSpPr>
        <p:spPr>
          <a:xfrm>
            <a:off x="692351" y="2360639"/>
            <a:ext cx="360040" cy="675075"/>
          </a:xfrm>
          <a:prstGeom prst="downArrow">
            <a:avLst/>
          </a:prstGeom>
          <a:solidFill>
            <a:srgbClr val="FFFF00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4" name="Down Arrow 3"/>
          <p:cNvSpPr/>
          <p:nvPr/>
        </p:nvSpPr>
        <p:spPr>
          <a:xfrm>
            <a:off x="2186735" y="2360639"/>
            <a:ext cx="360040" cy="675075"/>
          </a:xfrm>
          <a:prstGeom prst="downArrow">
            <a:avLst/>
          </a:prstGeom>
          <a:solidFill>
            <a:srgbClr val="FFFF00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5" name="Down Arrow 4"/>
          <p:cNvSpPr/>
          <p:nvPr/>
        </p:nvSpPr>
        <p:spPr>
          <a:xfrm>
            <a:off x="3671900" y="2360639"/>
            <a:ext cx="360040" cy="675075"/>
          </a:xfrm>
          <a:prstGeom prst="downArrow">
            <a:avLst/>
          </a:prstGeom>
          <a:solidFill>
            <a:srgbClr val="FFFF00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6" name="Down Arrow 5"/>
          <p:cNvSpPr/>
          <p:nvPr/>
        </p:nvSpPr>
        <p:spPr>
          <a:xfrm>
            <a:off x="5067055" y="2360639"/>
            <a:ext cx="360040" cy="675075"/>
          </a:xfrm>
          <a:prstGeom prst="downArrow">
            <a:avLst/>
          </a:prstGeom>
          <a:solidFill>
            <a:srgbClr val="FFFF00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7" name="Down Arrow 6"/>
          <p:cNvSpPr/>
          <p:nvPr/>
        </p:nvSpPr>
        <p:spPr>
          <a:xfrm>
            <a:off x="6552220" y="2360639"/>
            <a:ext cx="360040" cy="675075"/>
          </a:xfrm>
          <a:prstGeom prst="downArrow">
            <a:avLst/>
          </a:prstGeom>
          <a:solidFill>
            <a:srgbClr val="FFFF00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8" name="Down Arrow 7"/>
          <p:cNvSpPr/>
          <p:nvPr/>
        </p:nvSpPr>
        <p:spPr>
          <a:xfrm>
            <a:off x="7992380" y="2360639"/>
            <a:ext cx="360040" cy="675075"/>
          </a:xfrm>
          <a:prstGeom prst="downArrow">
            <a:avLst/>
          </a:prstGeom>
          <a:solidFill>
            <a:srgbClr val="FFFF00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9" name="Down Arrow 8"/>
          <p:cNvSpPr/>
          <p:nvPr/>
        </p:nvSpPr>
        <p:spPr>
          <a:xfrm flipV="1">
            <a:off x="1511660" y="2360639"/>
            <a:ext cx="360040" cy="675075"/>
          </a:xfrm>
          <a:prstGeom prst="downArrow">
            <a:avLst/>
          </a:prstGeom>
          <a:solidFill>
            <a:srgbClr val="FFFF00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10" name="Down Arrow 9"/>
          <p:cNvSpPr/>
          <p:nvPr/>
        </p:nvSpPr>
        <p:spPr>
          <a:xfrm flipV="1">
            <a:off x="2927865" y="2360639"/>
            <a:ext cx="360040" cy="675075"/>
          </a:xfrm>
          <a:prstGeom prst="downArrow">
            <a:avLst/>
          </a:prstGeom>
          <a:solidFill>
            <a:srgbClr val="FFFF00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11" name="Down Arrow 10"/>
          <p:cNvSpPr/>
          <p:nvPr/>
        </p:nvSpPr>
        <p:spPr>
          <a:xfrm flipV="1">
            <a:off x="4346975" y="2360639"/>
            <a:ext cx="360040" cy="675075"/>
          </a:xfrm>
          <a:prstGeom prst="downArrow">
            <a:avLst/>
          </a:prstGeom>
          <a:solidFill>
            <a:srgbClr val="FFFF00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12" name="Down Arrow 11"/>
          <p:cNvSpPr/>
          <p:nvPr/>
        </p:nvSpPr>
        <p:spPr>
          <a:xfrm flipV="1">
            <a:off x="5877145" y="2360639"/>
            <a:ext cx="360040" cy="675075"/>
          </a:xfrm>
          <a:prstGeom prst="downArrow">
            <a:avLst/>
          </a:prstGeom>
          <a:solidFill>
            <a:srgbClr val="FFFF00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13" name="Down Arrow 12"/>
          <p:cNvSpPr/>
          <p:nvPr/>
        </p:nvSpPr>
        <p:spPr>
          <a:xfrm flipV="1">
            <a:off x="7272300" y="2360639"/>
            <a:ext cx="360040" cy="675075"/>
          </a:xfrm>
          <a:prstGeom prst="downArrow">
            <a:avLst/>
          </a:prstGeom>
          <a:solidFill>
            <a:srgbClr val="FFFF00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59133272"/>
              </p:ext>
            </p:extLst>
          </p:nvPr>
        </p:nvGraphicFramePr>
        <p:xfrm>
          <a:off x="297850" y="3277406"/>
          <a:ext cx="1355227" cy="5706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482400" imgH="203040" progId="Equation.DSMT4">
                  <p:embed/>
                </p:oleObj>
              </mc:Choice>
              <mc:Fallback>
                <p:oleObj name="Equation" r:id="rId2" imgW="482400" imgH="203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97850" y="3277406"/>
                        <a:ext cx="1355227" cy="57062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52330594"/>
              </p:ext>
            </p:extLst>
          </p:nvPr>
        </p:nvGraphicFramePr>
        <p:xfrm>
          <a:off x="2043384" y="3277406"/>
          <a:ext cx="1569211" cy="5706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558720" imgH="203040" progId="Equation.DSMT4">
                  <p:embed/>
                </p:oleObj>
              </mc:Choice>
              <mc:Fallback>
                <p:oleObj name="Equation" r:id="rId4" imgW="558720" imgH="203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043384" y="3277406"/>
                        <a:ext cx="1569211" cy="57062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Down Arrow 15"/>
          <p:cNvSpPr/>
          <p:nvPr/>
        </p:nvSpPr>
        <p:spPr>
          <a:xfrm>
            <a:off x="660306" y="4679015"/>
            <a:ext cx="360040" cy="675075"/>
          </a:xfrm>
          <a:prstGeom prst="downArrow">
            <a:avLst/>
          </a:prstGeom>
          <a:solidFill>
            <a:srgbClr val="FFFF00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17" name="Down Arrow 16"/>
          <p:cNvSpPr/>
          <p:nvPr/>
        </p:nvSpPr>
        <p:spPr>
          <a:xfrm>
            <a:off x="2154690" y="4679015"/>
            <a:ext cx="360040" cy="675075"/>
          </a:xfrm>
          <a:prstGeom prst="downArrow">
            <a:avLst/>
          </a:prstGeom>
          <a:solidFill>
            <a:srgbClr val="FFFF00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18" name="Down Arrow 17"/>
          <p:cNvSpPr/>
          <p:nvPr/>
        </p:nvSpPr>
        <p:spPr>
          <a:xfrm>
            <a:off x="3639855" y="4679015"/>
            <a:ext cx="360040" cy="675075"/>
          </a:xfrm>
          <a:prstGeom prst="downArrow">
            <a:avLst/>
          </a:prstGeom>
          <a:solidFill>
            <a:srgbClr val="FFFF00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19" name="Down Arrow 18"/>
          <p:cNvSpPr/>
          <p:nvPr/>
        </p:nvSpPr>
        <p:spPr>
          <a:xfrm>
            <a:off x="5035010" y="4679015"/>
            <a:ext cx="360040" cy="675075"/>
          </a:xfrm>
          <a:prstGeom prst="downArrow">
            <a:avLst/>
          </a:prstGeom>
          <a:solidFill>
            <a:srgbClr val="FFFF00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20" name="Down Arrow 19"/>
          <p:cNvSpPr/>
          <p:nvPr/>
        </p:nvSpPr>
        <p:spPr>
          <a:xfrm>
            <a:off x="6520175" y="4679015"/>
            <a:ext cx="360040" cy="675075"/>
          </a:xfrm>
          <a:prstGeom prst="downArrow">
            <a:avLst/>
          </a:prstGeom>
          <a:solidFill>
            <a:srgbClr val="FFFF00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21" name="Down Arrow 20"/>
          <p:cNvSpPr/>
          <p:nvPr/>
        </p:nvSpPr>
        <p:spPr>
          <a:xfrm>
            <a:off x="7960335" y="4679015"/>
            <a:ext cx="360040" cy="675075"/>
          </a:xfrm>
          <a:prstGeom prst="downArrow">
            <a:avLst/>
          </a:prstGeom>
          <a:solidFill>
            <a:srgbClr val="FFFF00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22" name="Down Arrow 21"/>
          <p:cNvSpPr/>
          <p:nvPr/>
        </p:nvSpPr>
        <p:spPr>
          <a:xfrm flipV="1">
            <a:off x="1479615" y="4679015"/>
            <a:ext cx="360040" cy="675075"/>
          </a:xfrm>
          <a:prstGeom prst="downArrow">
            <a:avLst/>
          </a:prstGeom>
          <a:solidFill>
            <a:srgbClr val="FFFF00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23" name="Down Arrow 22"/>
          <p:cNvSpPr/>
          <p:nvPr/>
        </p:nvSpPr>
        <p:spPr>
          <a:xfrm flipV="1">
            <a:off x="2895820" y="4679015"/>
            <a:ext cx="360040" cy="675075"/>
          </a:xfrm>
          <a:prstGeom prst="downArrow">
            <a:avLst/>
          </a:prstGeom>
          <a:solidFill>
            <a:srgbClr val="FFFF00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24" name="Down Arrow 23"/>
          <p:cNvSpPr/>
          <p:nvPr/>
        </p:nvSpPr>
        <p:spPr>
          <a:xfrm flipV="1">
            <a:off x="4314930" y="4679015"/>
            <a:ext cx="360040" cy="675075"/>
          </a:xfrm>
          <a:prstGeom prst="downArrow">
            <a:avLst/>
          </a:prstGeom>
          <a:solidFill>
            <a:srgbClr val="FFFF00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25" name="Down Arrow 24"/>
          <p:cNvSpPr/>
          <p:nvPr/>
        </p:nvSpPr>
        <p:spPr>
          <a:xfrm flipV="1">
            <a:off x="5845100" y="4679015"/>
            <a:ext cx="360040" cy="675075"/>
          </a:xfrm>
          <a:prstGeom prst="downArrow">
            <a:avLst/>
          </a:prstGeom>
          <a:solidFill>
            <a:srgbClr val="FFFF00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26" name="Down Arrow 25"/>
          <p:cNvSpPr/>
          <p:nvPr/>
        </p:nvSpPr>
        <p:spPr>
          <a:xfrm flipV="1">
            <a:off x="7240255" y="4679015"/>
            <a:ext cx="360040" cy="675075"/>
          </a:xfrm>
          <a:prstGeom prst="downArrow">
            <a:avLst/>
          </a:prstGeom>
          <a:solidFill>
            <a:srgbClr val="FFFF00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27" name="Down Arrow 26"/>
          <p:cNvSpPr/>
          <p:nvPr/>
        </p:nvSpPr>
        <p:spPr>
          <a:xfrm flipV="1">
            <a:off x="39455" y="4634288"/>
            <a:ext cx="360040" cy="675075"/>
          </a:xfrm>
          <a:prstGeom prst="downArrow">
            <a:avLst/>
          </a:prstGeom>
          <a:solidFill>
            <a:srgbClr val="FFFF00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28" name="Down Arrow 27"/>
          <p:cNvSpPr/>
          <p:nvPr/>
        </p:nvSpPr>
        <p:spPr>
          <a:xfrm flipV="1">
            <a:off x="71500" y="2360639"/>
            <a:ext cx="360040" cy="675075"/>
          </a:xfrm>
          <a:prstGeom prst="downArrow">
            <a:avLst/>
          </a:prstGeom>
          <a:solidFill>
            <a:srgbClr val="FFFF00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29" name="Down Arrow 28"/>
          <p:cNvSpPr/>
          <p:nvPr/>
        </p:nvSpPr>
        <p:spPr>
          <a:xfrm flipV="1">
            <a:off x="-2784865" y="3879328"/>
            <a:ext cx="360040" cy="675075"/>
          </a:xfrm>
          <a:prstGeom prst="downArrow">
            <a:avLst/>
          </a:prstGeom>
          <a:solidFill>
            <a:srgbClr val="FFFF00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30" name="Down Arrow 29"/>
          <p:cNvSpPr/>
          <p:nvPr/>
        </p:nvSpPr>
        <p:spPr>
          <a:xfrm flipV="1">
            <a:off x="8667455" y="2360639"/>
            <a:ext cx="360040" cy="675075"/>
          </a:xfrm>
          <a:prstGeom prst="downArrow">
            <a:avLst/>
          </a:prstGeom>
          <a:solidFill>
            <a:srgbClr val="FFFF00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31" name="Down Arrow 30"/>
          <p:cNvSpPr/>
          <p:nvPr/>
        </p:nvSpPr>
        <p:spPr>
          <a:xfrm flipV="1">
            <a:off x="8635410" y="4634287"/>
            <a:ext cx="360040" cy="675075"/>
          </a:xfrm>
          <a:prstGeom prst="downArrow">
            <a:avLst/>
          </a:prstGeom>
          <a:solidFill>
            <a:srgbClr val="FFFF00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32" name="Oval 31"/>
          <p:cNvSpPr/>
          <p:nvPr/>
        </p:nvSpPr>
        <p:spPr>
          <a:xfrm>
            <a:off x="507894" y="4206739"/>
            <a:ext cx="1530170" cy="1530170"/>
          </a:xfrm>
          <a:prstGeom prst="ellipse">
            <a:avLst/>
          </a:prstGeom>
          <a:solidFill>
            <a:srgbClr val="00B050">
              <a:alpha val="22000"/>
            </a:srgbClr>
          </a:solidFill>
          <a:ln>
            <a:solidFill>
              <a:schemeClr val="tx1">
                <a:alpha val="44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33" name="Oval 32"/>
          <p:cNvSpPr/>
          <p:nvPr/>
        </p:nvSpPr>
        <p:spPr>
          <a:xfrm>
            <a:off x="7137285" y="4206739"/>
            <a:ext cx="1530170" cy="1530170"/>
          </a:xfrm>
          <a:prstGeom prst="ellipse">
            <a:avLst/>
          </a:prstGeom>
          <a:solidFill>
            <a:srgbClr val="00B050">
              <a:alpha val="22000"/>
            </a:srgbClr>
          </a:solidFill>
          <a:ln>
            <a:solidFill>
              <a:schemeClr val="tx1">
                <a:alpha val="44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graphicFrame>
        <p:nvGraphicFramePr>
          <p:cNvPr id="34" name="Object 3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90071480"/>
              </p:ext>
            </p:extLst>
          </p:nvPr>
        </p:nvGraphicFramePr>
        <p:xfrm>
          <a:off x="313834" y="5893698"/>
          <a:ext cx="1854200" cy="571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660240" imgH="203040" progId="Equation.DSMT4">
                  <p:embed/>
                </p:oleObj>
              </mc:Choice>
              <mc:Fallback>
                <p:oleObj name="Equation" r:id="rId6" imgW="660240" imgH="203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13834" y="5893698"/>
                        <a:ext cx="1854200" cy="571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" name="Object 3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89874079"/>
              </p:ext>
            </p:extLst>
          </p:nvPr>
        </p:nvGraphicFramePr>
        <p:xfrm>
          <a:off x="6673195" y="5893698"/>
          <a:ext cx="1854200" cy="571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660240" imgH="203040" progId="Equation.DSMT4">
                  <p:embed/>
                </p:oleObj>
              </mc:Choice>
              <mc:Fallback>
                <p:oleObj name="Equation" r:id="rId8" imgW="660240" imgH="203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6673195" y="5893698"/>
                        <a:ext cx="1854200" cy="571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" name="TextBox 37"/>
          <p:cNvSpPr txBox="1"/>
          <p:nvPr/>
        </p:nvSpPr>
        <p:spPr>
          <a:xfrm>
            <a:off x="4888744" y="3277406"/>
            <a:ext cx="19127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/>
              <a:t>Magnon</a:t>
            </a:r>
            <a:endParaRPr lang="fr-CH" sz="4000" dirty="0"/>
          </a:p>
        </p:txBody>
      </p:sp>
      <p:sp>
        <p:nvSpPr>
          <p:cNvPr id="39" name="TextBox 38"/>
          <p:cNvSpPr txBox="1"/>
          <p:nvPr/>
        </p:nvSpPr>
        <p:spPr>
          <a:xfrm>
            <a:off x="3639855" y="5722137"/>
            <a:ext cx="19127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/>
              <a:t>Spinons</a:t>
            </a:r>
            <a:endParaRPr lang="fr-CH" sz="4000" dirty="0"/>
          </a:p>
        </p:txBody>
      </p:sp>
      <p:graphicFrame>
        <p:nvGraphicFramePr>
          <p:cNvPr id="40" name="Object 3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02143319"/>
              </p:ext>
            </p:extLst>
          </p:nvPr>
        </p:nvGraphicFramePr>
        <p:xfrm>
          <a:off x="3521207" y="1268759"/>
          <a:ext cx="2265927" cy="8348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965160" imgH="355320" progId="Equation.DSMT4">
                  <p:embed/>
                </p:oleObj>
              </mc:Choice>
              <mc:Fallback>
                <p:oleObj name="Equation" r:id="rId10" imgW="965160" imgH="3553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3521207" y="1268759"/>
                        <a:ext cx="2265927" cy="83481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Fractionalization of excitations</a:t>
            </a:r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1472694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5094C"/>
                                      </p:to>
                                    </p:animClr>
                                    <p:set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2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5094C"/>
                                      </p:to>
                                    </p:animClr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3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5094C"/>
                                      </p:to>
                                    </p:animClr>
                                    <p:set>
                                      <p:cBhvr>
                                        <p:cTn id="3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4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5094C"/>
                                      </p:to>
                                    </p:animClr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4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5094C"/>
                                      </p:to>
                                    </p:animClr>
                                    <p:set>
                                      <p:cBhvr>
                                        <p:cTn id="5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54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5094C"/>
                                      </p:to>
                                    </p:animClr>
                                    <p:set>
                                      <p:cBhvr>
                                        <p:cTn id="5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6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5094C"/>
                                      </p:to>
                                    </p:animClr>
                                    <p:set>
                                      <p:cBhvr>
                                        <p:cTn id="6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6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5094C"/>
                                      </p:to>
                                    </p:animClr>
                                    <p:set>
                                      <p:cBhvr>
                                        <p:cTn id="71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7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5094C"/>
                                      </p:to>
                                    </p:animClr>
                                    <p:set>
                                      <p:cBhvr>
                                        <p:cTn id="7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8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5094C"/>
                                      </p:to>
                                    </p:animClr>
                                    <p:set>
                                      <p:cBhvr>
                                        <p:cTn id="8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7" grpId="0" animBg="1"/>
      <p:bldP spid="18" grpId="0" animBg="1"/>
      <p:bldP spid="19" grpId="0" animBg="1"/>
      <p:bldP spid="20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32" grpId="0" animBg="1"/>
      <p:bldP spid="33" grpId="0" animBg="1"/>
      <p:bldP spid="38" grpId="0"/>
      <p:bldP spid="39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own Arrow 2"/>
          <p:cNvSpPr/>
          <p:nvPr/>
        </p:nvSpPr>
        <p:spPr>
          <a:xfrm>
            <a:off x="757658" y="1688364"/>
            <a:ext cx="360040" cy="675075"/>
          </a:xfrm>
          <a:prstGeom prst="downArrow">
            <a:avLst/>
          </a:prstGeom>
          <a:solidFill>
            <a:srgbClr val="FFFF00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4" name="Down Arrow 3"/>
          <p:cNvSpPr/>
          <p:nvPr/>
        </p:nvSpPr>
        <p:spPr>
          <a:xfrm>
            <a:off x="2252042" y="1688364"/>
            <a:ext cx="360040" cy="675075"/>
          </a:xfrm>
          <a:prstGeom prst="downArrow">
            <a:avLst/>
          </a:prstGeom>
          <a:solidFill>
            <a:srgbClr val="FFFF00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5" name="Down Arrow 4"/>
          <p:cNvSpPr/>
          <p:nvPr/>
        </p:nvSpPr>
        <p:spPr>
          <a:xfrm>
            <a:off x="3737207" y="1688364"/>
            <a:ext cx="360040" cy="675075"/>
          </a:xfrm>
          <a:prstGeom prst="downArrow">
            <a:avLst/>
          </a:prstGeom>
          <a:solidFill>
            <a:srgbClr val="FFFF00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6" name="Down Arrow 5"/>
          <p:cNvSpPr/>
          <p:nvPr/>
        </p:nvSpPr>
        <p:spPr>
          <a:xfrm>
            <a:off x="4457287" y="1688364"/>
            <a:ext cx="360040" cy="675075"/>
          </a:xfrm>
          <a:prstGeom prst="downArrow">
            <a:avLst/>
          </a:prstGeom>
          <a:solidFill>
            <a:srgbClr val="FF3300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7" name="Down Arrow 6"/>
          <p:cNvSpPr/>
          <p:nvPr/>
        </p:nvSpPr>
        <p:spPr>
          <a:xfrm>
            <a:off x="5942452" y="1688364"/>
            <a:ext cx="360040" cy="675075"/>
          </a:xfrm>
          <a:prstGeom prst="downArrow">
            <a:avLst/>
          </a:prstGeom>
          <a:solidFill>
            <a:srgbClr val="FF3300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8" name="Down Arrow 7"/>
          <p:cNvSpPr/>
          <p:nvPr/>
        </p:nvSpPr>
        <p:spPr>
          <a:xfrm>
            <a:off x="7382612" y="1688364"/>
            <a:ext cx="360040" cy="675075"/>
          </a:xfrm>
          <a:prstGeom prst="downArrow">
            <a:avLst/>
          </a:prstGeom>
          <a:solidFill>
            <a:srgbClr val="FF3300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9" name="Down Arrow 8"/>
          <p:cNvSpPr/>
          <p:nvPr/>
        </p:nvSpPr>
        <p:spPr>
          <a:xfrm flipV="1">
            <a:off x="1576967" y="1688364"/>
            <a:ext cx="360040" cy="675075"/>
          </a:xfrm>
          <a:prstGeom prst="downArrow">
            <a:avLst/>
          </a:prstGeom>
          <a:solidFill>
            <a:srgbClr val="FFFF00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10" name="Down Arrow 9"/>
          <p:cNvSpPr/>
          <p:nvPr/>
        </p:nvSpPr>
        <p:spPr>
          <a:xfrm flipV="1">
            <a:off x="2993172" y="1688364"/>
            <a:ext cx="360040" cy="675075"/>
          </a:xfrm>
          <a:prstGeom prst="downArrow">
            <a:avLst/>
          </a:prstGeom>
          <a:solidFill>
            <a:srgbClr val="FFFF00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11" name="Down Arrow 10"/>
          <p:cNvSpPr/>
          <p:nvPr/>
        </p:nvSpPr>
        <p:spPr>
          <a:xfrm>
            <a:off x="8732762" y="1688363"/>
            <a:ext cx="360040" cy="675075"/>
          </a:xfrm>
          <a:prstGeom prst="downArrow">
            <a:avLst/>
          </a:prstGeom>
          <a:solidFill>
            <a:srgbClr val="FF3300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12" name="Down Arrow 11"/>
          <p:cNvSpPr/>
          <p:nvPr/>
        </p:nvSpPr>
        <p:spPr>
          <a:xfrm flipV="1">
            <a:off x="5267377" y="1688364"/>
            <a:ext cx="360040" cy="675075"/>
          </a:xfrm>
          <a:prstGeom prst="downArrow">
            <a:avLst/>
          </a:prstGeom>
          <a:solidFill>
            <a:srgbClr val="FF3300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13" name="Down Arrow 12"/>
          <p:cNvSpPr/>
          <p:nvPr/>
        </p:nvSpPr>
        <p:spPr>
          <a:xfrm flipV="1">
            <a:off x="6662532" y="1688364"/>
            <a:ext cx="360040" cy="675075"/>
          </a:xfrm>
          <a:prstGeom prst="downArrow">
            <a:avLst/>
          </a:prstGeom>
          <a:solidFill>
            <a:srgbClr val="FF3300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14" name="Down Arrow 13"/>
          <p:cNvSpPr/>
          <p:nvPr/>
        </p:nvSpPr>
        <p:spPr>
          <a:xfrm flipV="1">
            <a:off x="136807" y="1688364"/>
            <a:ext cx="360040" cy="675075"/>
          </a:xfrm>
          <a:prstGeom prst="downArrow">
            <a:avLst/>
          </a:prstGeom>
          <a:solidFill>
            <a:srgbClr val="FFFF00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15" name="Down Arrow 14"/>
          <p:cNvSpPr/>
          <p:nvPr/>
        </p:nvSpPr>
        <p:spPr>
          <a:xfrm flipV="1">
            <a:off x="8057687" y="1688364"/>
            <a:ext cx="360040" cy="675075"/>
          </a:xfrm>
          <a:prstGeom prst="downArrow">
            <a:avLst/>
          </a:prstGeom>
          <a:solidFill>
            <a:srgbClr val="FF3300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16" name="Content Placeholder 2"/>
          <p:cNvSpPr txBox="1">
            <a:spLocks/>
          </p:cNvSpPr>
          <p:nvPr/>
        </p:nvSpPr>
        <p:spPr>
          <a:xfrm>
            <a:off x="235724" y="2618910"/>
            <a:ext cx="8229600" cy="720080"/>
          </a:xfrm>
          <a:prstGeom prst="rect">
            <a:avLst/>
          </a:prstGeom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r>
              <a:rPr lang="en-US" dirty="0"/>
              <a:t>Hidden (topological) order parameters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7" name="Content Placeholder 2"/>
          <p:cNvSpPr txBox="1">
            <a:spLocks/>
          </p:cNvSpPr>
          <p:nvPr/>
        </p:nvSpPr>
        <p:spPr>
          <a:xfrm>
            <a:off x="235724" y="3474005"/>
            <a:ext cx="8229600" cy="720080"/>
          </a:xfrm>
          <a:prstGeom prst="rect">
            <a:avLst/>
          </a:prstGeom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r>
              <a:rPr lang="en-US" dirty="0"/>
              <a:t>Continuum of excitations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37291" y="4194085"/>
            <a:ext cx="45658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E(k) = </a:t>
            </a:r>
            <a:r>
              <a:rPr lang="en-US" sz="3200" dirty="0" err="1">
                <a:latin typeface="Garamond"/>
              </a:rPr>
              <a:t>cos</a:t>
            </a:r>
            <a:r>
              <a:rPr lang="en-US" sz="3200" dirty="0">
                <a:latin typeface="Garamond"/>
              </a:rPr>
              <a:t>(k</a:t>
            </a:r>
            <a:r>
              <a:rPr lang="en-US" sz="3200" baseline="-25000" dirty="0">
                <a:latin typeface="Garamond"/>
              </a:rPr>
              <a:t>1</a:t>
            </a:r>
            <a:r>
              <a:rPr lang="en-US" sz="3200" dirty="0"/>
              <a:t>) + </a:t>
            </a:r>
            <a:r>
              <a:rPr lang="en-US" sz="3200" dirty="0" err="1">
                <a:latin typeface="Garamond"/>
              </a:rPr>
              <a:t>cos</a:t>
            </a:r>
            <a:r>
              <a:rPr lang="en-US" sz="3200" dirty="0">
                <a:latin typeface="Garamond"/>
              </a:rPr>
              <a:t>(k</a:t>
            </a:r>
            <a:r>
              <a:rPr lang="en-US" sz="3200" baseline="-25000" dirty="0">
                <a:latin typeface="Garamond"/>
              </a:rPr>
              <a:t>2</a:t>
            </a:r>
            <a:r>
              <a:rPr lang="en-US" sz="3200" dirty="0"/>
              <a:t>)</a:t>
            </a:r>
            <a:endParaRPr lang="fr-CH" sz="3200" dirty="0"/>
          </a:p>
        </p:txBody>
      </p:sp>
      <p:sp>
        <p:nvSpPr>
          <p:cNvPr id="19" name="TextBox 18"/>
          <p:cNvSpPr txBox="1"/>
          <p:nvPr/>
        </p:nvSpPr>
        <p:spPr>
          <a:xfrm>
            <a:off x="823352" y="4914165"/>
            <a:ext cx="22273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k = </a:t>
            </a:r>
            <a:r>
              <a:rPr lang="en-US" sz="3200" dirty="0">
                <a:latin typeface="Garamond"/>
              </a:rPr>
              <a:t>k</a:t>
            </a:r>
            <a:r>
              <a:rPr lang="en-US" sz="3200" baseline="-25000" dirty="0">
                <a:latin typeface="Garamond"/>
              </a:rPr>
              <a:t>1</a:t>
            </a:r>
            <a:r>
              <a:rPr lang="en-US" sz="3200" dirty="0"/>
              <a:t> + </a:t>
            </a:r>
            <a:r>
              <a:rPr lang="en-US" sz="3200" dirty="0">
                <a:latin typeface="Garamond"/>
              </a:rPr>
              <a:t>k</a:t>
            </a:r>
            <a:r>
              <a:rPr lang="en-US" sz="3200" baseline="-25000" dirty="0">
                <a:latin typeface="Garamond"/>
              </a:rPr>
              <a:t>2</a:t>
            </a:r>
            <a:endParaRPr lang="fr-CH" sz="3200" baseline="-25000" dirty="0">
              <a:latin typeface="Garamond"/>
            </a:endParaRPr>
          </a:p>
        </p:txBody>
      </p:sp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2029" y="3474005"/>
            <a:ext cx="4114528" cy="3294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Title 1"/>
          <p:cNvSpPr txBox="1">
            <a:spLocks/>
          </p:cNvSpPr>
          <p:nvPr/>
        </p:nvSpPr>
        <p:spPr bwMode="auto">
          <a:xfrm>
            <a:off x="136807" y="188640"/>
            <a:ext cx="895599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9pPr>
          </a:lstStyle>
          <a:p>
            <a:r>
              <a:rPr lang="en-US" dirty="0" err="1"/>
              <a:t>Magnons</a:t>
            </a:r>
            <a:r>
              <a:rPr lang="en-US" dirty="0"/>
              <a:t> and </a:t>
            </a:r>
            <a:r>
              <a:rPr lang="en-US" dirty="0" err="1"/>
              <a:t>spinons</a:t>
            </a:r>
            <a:r>
              <a:rPr lang="en-US" dirty="0"/>
              <a:t>: 1 = ½ + ½</a:t>
            </a:r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2370188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9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826" name="Oval 2"/>
          <p:cNvSpPr>
            <a:spLocks noChangeArrowheads="1"/>
          </p:cNvSpPr>
          <p:nvPr/>
        </p:nvSpPr>
        <p:spPr bwMode="auto">
          <a:xfrm>
            <a:off x="1133475" y="3838575"/>
            <a:ext cx="381000" cy="371475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CC000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3827" name="Oval 3"/>
          <p:cNvSpPr>
            <a:spLocks noChangeArrowheads="1"/>
          </p:cNvSpPr>
          <p:nvPr/>
        </p:nvSpPr>
        <p:spPr bwMode="auto">
          <a:xfrm>
            <a:off x="692150" y="3835400"/>
            <a:ext cx="381000" cy="371475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CC000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3828" name="Oval 4"/>
          <p:cNvSpPr>
            <a:spLocks noChangeArrowheads="1"/>
          </p:cNvSpPr>
          <p:nvPr/>
        </p:nvSpPr>
        <p:spPr bwMode="auto">
          <a:xfrm>
            <a:off x="1581150" y="3838575"/>
            <a:ext cx="381000" cy="371475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CC000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3829" name="Oval 5"/>
          <p:cNvSpPr>
            <a:spLocks noChangeArrowheads="1"/>
          </p:cNvSpPr>
          <p:nvPr/>
        </p:nvSpPr>
        <p:spPr bwMode="auto">
          <a:xfrm>
            <a:off x="2028825" y="3838575"/>
            <a:ext cx="381000" cy="371475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CC000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3830" name="Rectangle 6"/>
          <p:cNvSpPr>
            <a:spLocks noGrp="1" noChangeArrowheads="1"/>
          </p:cNvSpPr>
          <p:nvPr>
            <p:ph type="title"/>
          </p:nvPr>
        </p:nvSpPr>
        <p:spPr>
          <a:xfrm>
            <a:off x="1171575" y="2247900"/>
            <a:ext cx="2085975" cy="1143000"/>
          </a:xfrm>
        </p:spPr>
        <p:txBody>
          <a:bodyPr/>
          <a:lstStyle/>
          <a:p>
            <a:r>
              <a:rPr lang="en-US" b="0" dirty="0">
                <a:latin typeface="Times New Roman" pitchFamily="18" charset="0"/>
              </a:rPr>
              <a:t>Spin</a:t>
            </a:r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4645025" y="3635375"/>
            <a:ext cx="381000" cy="706438"/>
            <a:chOff x="2848" y="2566"/>
            <a:chExt cx="240" cy="445"/>
          </a:xfrm>
        </p:grpSpPr>
        <p:sp>
          <p:nvSpPr>
            <p:cNvPr id="333832" name="Oval 8"/>
            <p:cNvSpPr>
              <a:spLocks noChangeArrowheads="1"/>
            </p:cNvSpPr>
            <p:nvPr/>
          </p:nvSpPr>
          <p:spPr bwMode="auto">
            <a:xfrm>
              <a:off x="2848" y="2698"/>
              <a:ext cx="240" cy="234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CC0000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3833" name="AutoShape 9"/>
            <p:cNvSpPr>
              <a:spLocks noChangeArrowheads="1"/>
            </p:cNvSpPr>
            <p:nvPr/>
          </p:nvSpPr>
          <p:spPr bwMode="auto">
            <a:xfrm rot="-10057696">
              <a:off x="2926" y="2566"/>
              <a:ext cx="90" cy="445"/>
            </a:xfrm>
            <a:prstGeom prst="upArrow">
              <a:avLst>
                <a:gd name="adj1" fmla="val 50000"/>
                <a:gd name="adj2" fmla="val 123611"/>
              </a:avLst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33834" name="Oval 10"/>
          <p:cNvSpPr>
            <a:spLocks noChangeArrowheads="1"/>
          </p:cNvSpPr>
          <p:nvPr/>
        </p:nvSpPr>
        <p:spPr bwMode="auto">
          <a:xfrm>
            <a:off x="3794125" y="3841750"/>
            <a:ext cx="381000" cy="371475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CC000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3835" name="AutoShape 11"/>
          <p:cNvSpPr>
            <a:spLocks noChangeArrowheads="1"/>
          </p:cNvSpPr>
          <p:nvPr/>
        </p:nvSpPr>
        <p:spPr bwMode="auto">
          <a:xfrm rot="753402" flipV="1">
            <a:off x="3927475" y="3641725"/>
            <a:ext cx="142875" cy="706438"/>
          </a:xfrm>
          <a:prstGeom prst="upArrow">
            <a:avLst>
              <a:gd name="adj1" fmla="val 50000"/>
              <a:gd name="adj2" fmla="val 123611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3836" name="Oval 12"/>
          <p:cNvSpPr>
            <a:spLocks noChangeArrowheads="1"/>
          </p:cNvSpPr>
          <p:nvPr/>
        </p:nvSpPr>
        <p:spPr bwMode="auto">
          <a:xfrm>
            <a:off x="3346450" y="3841750"/>
            <a:ext cx="381000" cy="371475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CC000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3837" name="AutoShape 13"/>
          <p:cNvSpPr>
            <a:spLocks noChangeArrowheads="1"/>
          </p:cNvSpPr>
          <p:nvPr/>
        </p:nvSpPr>
        <p:spPr bwMode="auto">
          <a:xfrm rot="739302">
            <a:off x="3470275" y="3641725"/>
            <a:ext cx="142875" cy="706438"/>
          </a:xfrm>
          <a:prstGeom prst="upArrow">
            <a:avLst>
              <a:gd name="adj1" fmla="val 50000"/>
              <a:gd name="adj2" fmla="val 123611"/>
            </a:avLst>
          </a:prstGeom>
          <a:solidFill>
            <a:srgbClr val="0099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3838" name="Oval 14"/>
          <p:cNvSpPr>
            <a:spLocks noChangeArrowheads="1"/>
          </p:cNvSpPr>
          <p:nvPr/>
        </p:nvSpPr>
        <p:spPr bwMode="auto">
          <a:xfrm>
            <a:off x="2905125" y="3848100"/>
            <a:ext cx="381000" cy="371475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CC000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3839" name="AutoShape 15"/>
          <p:cNvSpPr>
            <a:spLocks noChangeArrowheads="1"/>
          </p:cNvSpPr>
          <p:nvPr/>
        </p:nvSpPr>
        <p:spPr bwMode="auto">
          <a:xfrm rot="809682" flipV="1">
            <a:off x="3038475" y="3648075"/>
            <a:ext cx="142875" cy="706438"/>
          </a:xfrm>
          <a:prstGeom prst="upArrow">
            <a:avLst>
              <a:gd name="adj1" fmla="val 50000"/>
              <a:gd name="adj2" fmla="val 123611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3840" name="Oval 16"/>
          <p:cNvSpPr>
            <a:spLocks noChangeArrowheads="1"/>
          </p:cNvSpPr>
          <p:nvPr/>
        </p:nvSpPr>
        <p:spPr bwMode="auto">
          <a:xfrm>
            <a:off x="2470150" y="3841750"/>
            <a:ext cx="381000" cy="371475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CC000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3841" name="AutoShape 17"/>
          <p:cNvSpPr>
            <a:spLocks noChangeArrowheads="1"/>
          </p:cNvSpPr>
          <p:nvPr/>
        </p:nvSpPr>
        <p:spPr bwMode="auto">
          <a:xfrm rot="739302">
            <a:off x="819150" y="3648075"/>
            <a:ext cx="142875" cy="706438"/>
          </a:xfrm>
          <a:prstGeom prst="upArrow">
            <a:avLst>
              <a:gd name="adj1" fmla="val 50000"/>
              <a:gd name="adj2" fmla="val 123611"/>
            </a:avLst>
          </a:prstGeom>
          <a:solidFill>
            <a:srgbClr val="0099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3842" name="AutoShape 18"/>
          <p:cNvSpPr>
            <a:spLocks noChangeArrowheads="1"/>
          </p:cNvSpPr>
          <p:nvPr/>
        </p:nvSpPr>
        <p:spPr bwMode="auto">
          <a:xfrm rot="809682" flipV="1">
            <a:off x="2159000" y="3635375"/>
            <a:ext cx="142875" cy="706438"/>
          </a:xfrm>
          <a:prstGeom prst="upArrow">
            <a:avLst>
              <a:gd name="adj1" fmla="val 50000"/>
              <a:gd name="adj2" fmla="val 123611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3843" name="AutoShape 19"/>
          <p:cNvSpPr>
            <a:spLocks noChangeArrowheads="1"/>
          </p:cNvSpPr>
          <p:nvPr/>
        </p:nvSpPr>
        <p:spPr bwMode="auto">
          <a:xfrm rot="739302">
            <a:off x="2609850" y="3638550"/>
            <a:ext cx="142875" cy="706438"/>
          </a:xfrm>
          <a:prstGeom prst="upArrow">
            <a:avLst>
              <a:gd name="adj1" fmla="val 50000"/>
              <a:gd name="adj2" fmla="val 123611"/>
            </a:avLst>
          </a:prstGeom>
          <a:solidFill>
            <a:srgbClr val="0099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3844" name="AutoShape 20"/>
          <p:cNvSpPr>
            <a:spLocks noChangeArrowheads="1"/>
          </p:cNvSpPr>
          <p:nvPr/>
        </p:nvSpPr>
        <p:spPr bwMode="auto">
          <a:xfrm rot="739302">
            <a:off x="1682750" y="3635375"/>
            <a:ext cx="142875" cy="706438"/>
          </a:xfrm>
          <a:prstGeom prst="upArrow">
            <a:avLst>
              <a:gd name="adj1" fmla="val 50000"/>
              <a:gd name="adj2" fmla="val 123611"/>
            </a:avLst>
          </a:prstGeom>
          <a:solidFill>
            <a:srgbClr val="0099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3845" name="AutoShape 21"/>
          <p:cNvSpPr>
            <a:spLocks noChangeArrowheads="1"/>
          </p:cNvSpPr>
          <p:nvPr/>
        </p:nvSpPr>
        <p:spPr bwMode="auto">
          <a:xfrm rot="809682" flipV="1">
            <a:off x="1260475" y="3641725"/>
            <a:ext cx="142875" cy="706438"/>
          </a:xfrm>
          <a:prstGeom prst="upArrow">
            <a:avLst>
              <a:gd name="adj1" fmla="val 50000"/>
              <a:gd name="adj2" fmla="val 123611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" name="Group 22"/>
          <p:cNvGrpSpPr>
            <a:grpSpLocks/>
          </p:cNvGrpSpPr>
          <p:nvPr/>
        </p:nvGrpSpPr>
        <p:grpSpPr bwMode="auto">
          <a:xfrm>
            <a:off x="5070475" y="3632200"/>
            <a:ext cx="381000" cy="706438"/>
            <a:chOff x="3116" y="2570"/>
            <a:chExt cx="240" cy="445"/>
          </a:xfrm>
        </p:grpSpPr>
        <p:sp>
          <p:nvSpPr>
            <p:cNvPr id="333847" name="Oval 23"/>
            <p:cNvSpPr>
              <a:spLocks noChangeArrowheads="1"/>
            </p:cNvSpPr>
            <p:nvPr/>
          </p:nvSpPr>
          <p:spPr bwMode="auto">
            <a:xfrm>
              <a:off x="3116" y="2702"/>
              <a:ext cx="240" cy="234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CC0000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3848" name="AutoShape 24"/>
            <p:cNvSpPr>
              <a:spLocks noChangeArrowheads="1"/>
            </p:cNvSpPr>
            <p:nvPr/>
          </p:nvSpPr>
          <p:spPr bwMode="auto">
            <a:xfrm rot="-20872557">
              <a:off x="3194" y="2570"/>
              <a:ext cx="90" cy="445"/>
            </a:xfrm>
            <a:prstGeom prst="upArrow">
              <a:avLst>
                <a:gd name="adj1" fmla="val 50000"/>
                <a:gd name="adj2" fmla="val 123611"/>
              </a:avLst>
            </a:prstGeom>
            <a:solidFill>
              <a:srgbClr val="00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33849" name="Oval 25"/>
          <p:cNvSpPr>
            <a:spLocks noChangeArrowheads="1"/>
          </p:cNvSpPr>
          <p:nvPr/>
        </p:nvSpPr>
        <p:spPr bwMode="auto">
          <a:xfrm>
            <a:off x="260350" y="3832225"/>
            <a:ext cx="381000" cy="371475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CC000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3850" name="AutoShape 26"/>
          <p:cNvSpPr>
            <a:spLocks noChangeArrowheads="1"/>
          </p:cNvSpPr>
          <p:nvPr/>
        </p:nvSpPr>
        <p:spPr bwMode="auto">
          <a:xfrm rot="-10057696">
            <a:off x="384175" y="3622675"/>
            <a:ext cx="142875" cy="706438"/>
          </a:xfrm>
          <a:prstGeom prst="upArrow">
            <a:avLst>
              <a:gd name="adj1" fmla="val 50000"/>
              <a:gd name="adj2" fmla="val 123611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3851" name="Oval 27"/>
          <p:cNvSpPr>
            <a:spLocks noChangeArrowheads="1"/>
          </p:cNvSpPr>
          <p:nvPr/>
        </p:nvSpPr>
        <p:spPr bwMode="auto">
          <a:xfrm>
            <a:off x="3609975" y="3409950"/>
            <a:ext cx="1200150" cy="1219200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grpSp>
        <p:nvGrpSpPr>
          <p:cNvPr id="4" name="Group 28"/>
          <p:cNvGrpSpPr>
            <a:grpSpLocks/>
          </p:cNvGrpSpPr>
          <p:nvPr/>
        </p:nvGrpSpPr>
        <p:grpSpPr bwMode="auto">
          <a:xfrm>
            <a:off x="4219575" y="3629025"/>
            <a:ext cx="381000" cy="706438"/>
            <a:chOff x="2580" y="2562"/>
            <a:chExt cx="240" cy="445"/>
          </a:xfrm>
        </p:grpSpPr>
        <p:sp>
          <p:nvSpPr>
            <p:cNvPr id="333853" name="Oval 29"/>
            <p:cNvSpPr>
              <a:spLocks noChangeArrowheads="1"/>
            </p:cNvSpPr>
            <p:nvPr/>
          </p:nvSpPr>
          <p:spPr bwMode="auto">
            <a:xfrm>
              <a:off x="2580" y="2694"/>
              <a:ext cx="240" cy="234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CC0000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3854" name="AutoShape 30"/>
            <p:cNvSpPr>
              <a:spLocks noChangeArrowheads="1"/>
            </p:cNvSpPr>
            <p:nvPr/>
          </p:nvSpPr>
          <p:spPr bwMode="auto">
            <a:xfrm rot="-20872557">
              <a:off x="2658" y="2562"/>
              <a:ext cx="90" cy="445"/>
            </a:xfrm>
            <a:prstGeom prst="upArrow">
              <a:avLst>
                <a:gd name="adj1" fmla="val 50000"/>
                <a:gd name="adj2" fmla="val 123611"/>
              </a:avLst>
            </a:prstGeom>
            <a:solidFill>
              <a:srgbClr val="00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33856" name="Rectangle 32"/>
          <p:cNvSpPr>
            <a:spLocks noChangeArrowheads="1"/>
          </p:cNvSpPr>
          <p:nvPr/>
        </p:nvSpPr>
        <p:spPr bwMode="auto">
          <a:xfrm>
            <a:off x="5489575" y="2260600"/>
            <a:ext cx="254317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eaLnBrk="1" hangingPunct="1"/>
            <a:r>
              <a:rPr lang="en-US"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Charge</a:t>
            </a:r>
          </a:p>
        </p:txBody>
      </p:sp>
      <p:grpSp>
        <p:nvGrpSpPr>
          <p:cNvPr id="5" name="Group 33"/>
          <p:cNvGrpSpPr>
            <a:grpSpLocks/>
          </p:cNvGrpSpPr>
          <p:nvPr/>
        </p:nvGrpSpPr>
        <p:grpSpPr bwMode="auto">
          <a:xfrm>
            <a:off x="5499100" y="3632200"/>
            <a:ext cx="381000" cy="706438"/>
            <a:chOff x="2848" y="2566"/>
            <a:chExt cx="240" cy="445"/>
          </a:xfrm>
        </p:grpSpPr>
        <p:sp>
          <p:nvSpPr>
            <p:cNvPr id="333858" name="Oval 34"/>
            <p:cNvSpPr>
              <a:spLocks noChangeArrowheads="1"/>
            </p:cNvSpPr>
            <p:nvPr/>
          </p:nvSpPr>
          <p:spPr bwMode="auto">
            <a:xfrm>
              <a:off x="2848" y="2698"/>
              <a:ext cx="240" cy="234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CC0000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3859" name="AutoShape 35"/>
            <p:cNvSpPr>
              <a:spLocks noChangeArrowheads="1"/>
            </p:cNvSpPr>
            <p:nvPr/>
          </p:nvSpPr>
          <p:spPr bwMode="auto">
            <a:xfrm rot="-10057696">
              <a:off x="2926" y="2566"/>
              <a:ext cx="90" cy="445"/>
            </a:xfrm>
            <a:prstGeom prst="upArrow">
              <a:avLst>
                <a:gd name="adj1" fmla="val 50000"/>
                <a:gd name="adj2" fmla="val 123611"/>
              </a:avLst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6" name="Group 36"/>
          <p:cNvGrpSpPr>
            <a:grpSpLocks/>
          </p:cNvGrpSpPr>
          <p:nvPr/>
        </p:nvGrpSpPr>
        <p:grpSpPr bwMode="auto">
          <a:xfrm>
            <a:off x="5924550" y="3629025"/>
            <a:ext cx="381000" cy="706438"/>
            <a:chOff x="3116" y="2570"/>
            <a:chExt cx="240" cy="445"/>
          </a:xfrm>
        </p:grpSpPr>
        <p:sp>
          <p:nvSpPr>
            <p:cNvPr id="333861" name="Oval 37"/>
            <p:cNvSpPr>
              <a:spLocks noChangeArrowheads="1"/>
            </p:cNvSpPr>
            <p:nvPr/>
          </p:nvSpPr>
          <p:spPr bwMode="auto">
            <a:xfrm>
              <a:off x="3116" y="2702"/>
              <a:ext cx="240" cy="234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CC0000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3862" name="AutoShape 38"/>
            <p:cNvSpPr>
              <a:spLocks noChangeArrowheads="1"/>
            </p:cNvSpPr>
            <p:nvPr/>
          </p:nvSpPr>
          <p:spPr bwMode="auto">
            <a:xfrm rot="-20872557">
              <a:off x="3194" y="2570"/>
              <a:ext cx="90" cy="445"/>
            </a:xfrm>
            <a:prstGeom prst="upArrow">
              <a:avLst>
                <a:gd name="adj1" fmla="val 50000"/>
                <a:gd name="adj2" fmla="val 123611"/>
              </a:avLst>
            </a:prstGeom>
            <a:solidFill>
              <a:srgbClr val="00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7" name="Group 39"/>
          <p:cNvGrpSpPr>
            <a:grpSpLocks/>
          </p:cNvGrpSpPr>
          <p:nvPr/>
        </p:nvGrpSpPr>
        <p:grpSpPr bwMode="auto">
          <a:xfrm>
            <a:off x="6353175" y="3638550"/>
            <a:ext cx="381000" cy="706438"/>
            <a:chOff x="2848" y="2566"/>
            <a:chExt cx="240" cy="445"/>
          </a:xfrm>
        </p:grpSpPr>
        <p:sp>
          <p:nvSpPr>
            <p:cNvPr id="333864" name="Oval 40"/>
            <p:cNvSpPr>
              <a:spLocks noChangeArrowheads="1"/>
            </p:cNvSpPr>
            <p:nvPr/>
          </p:nvSpPr>
          <p:spPr bwMode="auto">
            <a:xfrm>
              <a:off x="2848" y="2698"/>
              <a:ext cx="240" cy="234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CC0000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3865" name="AutoShape 41"/>
            <p:cNvSpPr>
              <a:spLocks noChangeArrowheads="1"/>
            </p:cNvSpPr>
            <p:nvPr/>
          </p:nvSpPr>
          <p:spPr bwMode="auto">
            <a:xfrm rot="-10057696">
              <a:off x="2926" y="2566"/>
              <a:ext cx="90" cy="445"/>
            </a:xfrm>
            <a:prstGeom prst="upArrow">
              <a:avLst>
                <a:gd name="adj1" fmla="val 50000"/>
                <a:gd name="adj2" fmla="val 123611"/>
              </a:avLst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8" name="Group 42"/>
          <p:cNvGrpSpPr>
            <a:grpSpLocks/>
          </p:cNvGrpSpPr>
          <p:nvPr/>
        </p:nvGrpSpPr>
        <p:grpSpPr bwMode="auto">
          <a:xfrm>
            <a:off x="6778625" y="3635375"/>
            <a:ext cx="381000" cy="706438"/>
            <a:chOff x="3116" y="2570"/>
            <a:chExt cx="240" cy="445"/>
          </a:xfrm>
        </p:grpSpPr>
        <p:sp>
          <p:nvSpPr>
            <p:cNvPr id="333867" name="Oval 43"/>
            <p:cNvSpPr>
              <a:spLocks noChangeArrowheads="1"/>
            </p:cNvSpPr>
            <p:nvPr/>
          </p:nvSpPr>
          <p:spPr bwMode="auto">
            <a:xfrm>
              <a:off x="3116" y="2702"/>
              <a:ext cx="240" cy="234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CC0000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3868" name="AutoShape 44"/>
            <p:cNvSpPr>
              <a:spLocks noChangeArrowheads="1"/>
            </p:cNvSpPr>
            <p:nvPr/>
          </p:nvSpPr>
          <p:spPr bwMode="auto">
            <a:xfrm rot="-20872557">
              <a:off x="3194" y="2570"/>
              <a:ext cx="90" cy="445"/>
            </a:xfrm>
            <a:prstGeom prst="upArrow">
              <a:avLst>
                <a:gd name="adj1" fmla="val 50000"/>
                <a:gd name="adj2" fmla="val 123611"/>
              </a:avLst>
            </a:prstGeom>
            <a:solidFill>
              <a:srgbClr val="00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9" name="Group 45"/>
          <p:cNvGrpSpPr>
            <a:grpSpLocks/>
          </p:cNvGrpSpPr>
          <p:nvPr/>
        </p:nvGrpSpPr>
        <p:grpSpPr bwMode="auto">
          <a:xfrm>
            <a:off x="7207250" y="3625850"/>
            <a:ext cx="381000" cy="706438"/>
            <a:chOff x="2848" y="2566"/>
            <a:chExt cx="240" cy="445"/>
          </a:xfrm>
        </p:grpSpPr>
        <p:sp>
          <p:nvSpPr>
            <p:cNvPr id="333870" name="Oval 46"/>
            <p:cNvSpPr>
              <a:spLocks noChangeArrowheads="1"/>
            </p:cNvSpPr>
            <p:nvPr/>
          </p:nvSpPr>
          <p:spPr bwMode="auto">
            <a:xfrm>
              <a:off x="2848" y="2698"/>
              <a:ext cx="240" cy="234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CC0000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3871" name="AutoShape 47"/>
            <p:cNvSpPr>
              <a:spLocks noChangeArrowheads="1"/>
            </p:cNvSpPr>
            <p:nvPr/>
          </p:nvSpPr>
          <p:spPr bwMode="auto">
            <a:xfrm rot="-10057696">
              <a:off x="2926" y="2566"/>
              <a:ext cx="90" cy="445"/>
            </a:xfrm>
            <a:prstGeom prst="upArrow">
              <a:avLst>
                <a:gd name="adj1" fmla="val 50000"/>
                <a:gd name="adj2" fmla="val 123611"/>
              </a:avLst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0" name="Group 48"/>
          <p:cNvGrpSpPr>
            <a:grpSpLocks/>
          </p:cNvGrpSpPr>
          <p:nvPr/>
        </p:nvGrpSpPr>
        <p:grpSpPr bwMode="auto">
          <a:xfrm>
            <a:off x="7632700" y="3622675"/>
            <a:ext cx="381000" cy="706438"/>
            <a:chOff x="3116" y="2570"/>
            <a:chExt cx="240" cy="445"/>
          </a:xfrm>
        </p:grpSpPr>
        <p:sp>
          <p:nvSpPr>
            <p:cNvPr id="333873" name="Oval 49"/>
            <p:cNvSpPr>
              <a:spLocks noChangeArrowheads="1"/>
            </p:cNvSpPr>
            <p:nvPr/>
          </p:nvSpPr>
          <p:spPr bwMode="auto">
            <a:xfrm>
              <a:off x="3116" y="2702"/>
              <a:ext cx="240" cy="234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CC0000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3874" name="AutoShape 50"/>
            <p:cNvSpPr>
              <a:spLocks noChangeArrowheads="1"/>
            </p:cNvSpPr>
            <p:nvPr/>
          </p:nvSpPr>
          <p:spPr bwMode="auto">
            <a:xfrm rot="-20872557">
              <a:off x="3194" y="2570"/>
              <a:ext cx="90" cy="445"/>
            </a:xfrm>
            <a:prstGeom prst="upArrow">
              <a:avLst>
                <a:gd name="adj1" fmla="val 50000"/>
                <a:gd name="adj2" fmla="val 123611"/>
              </a:avLst>
            </a:prstGeom>
            <a:solidFill>
              <a:srgbClr val="00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1" name="Group 51"/>
          <p:cNvGrpSpPr>
            <a:grpSpLocks/>
          </p:cNvGrpSpPr>
          <p:nvPr/>
        </p:nvGrpSpPr>
        <p:grpSpPr bwMode="auto">
          <a:xfrm>
            <a:off x="8061325" y="3622675"/>
            <a:ext cx="381000" cy="706438"/>
            <a:chOff x="2848" y="2566"/>
            <a:chExt cx="240" cy="445"/>
          </a:xfrm>
        </p:grpSpPr>
        <p:sp>
          <p:nvSpPr>
            <p:cNvPr id="333876" name="Oval 52"/>
            <p:cNvSpPr>
              <a:spLocks noChangeArrowheads="1"/>
            </p:cNvSpPr>
            <p:nvPr/>
          </p:nvSpPr>
          <p:spPr bwMode="auto">
            <a:xfrm>
              <a:off x="2848" y="2698"/>
              <a:ext cx="240" cy="234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CC0000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3877" name="AutoShape 53"/>
            <p:cNvSpPr>
              <a:spLocks noChangeArrowheads="1"/>
            </p:cNvSpPr>
            <p:nvPr/>
          </p:nvSpPr>
          <p:spPr bwMode="auto">
            <a:xfrm rot="-10057696">
              <a:off x="2926" y="2566"/>
              <a:ext cx="90" cy="445"/>
            </a:xfrm>
            <a:prstGeom prst="upArrow">
              <a:avLst>
                <a:gd name="adj1" fmla="val 50000"/>
                <a:gd name="adj2" fmla="val 123611"/>
              </a:avLst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2" name="Group 54"/>
          <p:cNvGrpSpPr>
            <a:grpSpLocks/>
          </p:cNvGrpSpPr>
          <p:nvPr/>
        </p:nvGrpSpPr>
        <p:grpSpPr bwMode="auto">
          <a:xfrm>
            <a:off x="8486775" y="3619500"/>
            <a:ext cx="381000" cy="706438"/>
            <a:chOff x="3116" y="2570"/>
            <a:chExt cx="240" cy="445"/>
          </a:xfrm>
        </p:grpSpPr>
        <p:sp>
          <p:nvSpPr>
            <p:cNvPr id="333879" name="Oval 55"/>
            <p:cNvSpPr>
              <a:spLocks noChangeArrowheads="1"/>
            </p:cNvSpPr>
            <p:nvPr/>
          </p:nvSpPr>
          <p:spPr bwMode="auto">
            <a:xfrm>
              <a:off x="3116" y="2702"/>
              <a:ext cx="240" cy="234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CC0000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3880" name="AutoShape 56"/>
            <p:cNvSpPr>
              <a:spLocks noChangeArrowheads="1"/>
            </p:cNvSpPr>
            <p:nvPr/>
          </p:nvSpPr>
          <p:spPr bwMode="auto">
            <a:xfrm rot="-20872557">
              <a:off x="3194" y="2570"/>
              <a:ext cx="90" cy="445"/>
            </a:xfrm>
            <a:prstGeom prst="upArrow">
              <a:avLst>
                <a:gd name="adj1" fmla="val 50000"/>
                <a:gd name="adj2" fmla="val 123611"/>
              </a:avLst>
            </a:prstGeom>
            <a:solidFill>
              <a:srgbClr val="00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33891" name="Oval 67"/>
          <p:cNvSpPr>
            <a:spLocks noChangeArrowheads="1"/>
          </p:cNvSpPr>
          <p:nvPr/>
        </p:nvSpPr>
        <p:spPr bwMode="auto">
          <a:xfrm>
            <a:off x="3797300" y="3406775"/>
            <a:ext cx="1200150" cy="1219200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3892" name="Text Box 68"/>
          <p:cNvSpPr txBox="1">
            <a:spLocks noChangeArrowheads="1"/>
          </p:cNvSpPr>
          <p:nvPr/>
        </p:nvSpPr>
        <p:spPr bwMode="auto">
          <a:xfrm>
            <a:off x="250825" y="5084763"/>
            <a:ext cx="2592388" cy="710067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>
              <a:spcBef>
                <a:spcPct val="50000"/>
              </a:spcBef>
            </a:pPr>
            <a:r>
              <a:rPr lang="fr-CH" sz="4000" dirty="0" err="1"/>
              <a:t>Spinon</a:t>
            </a:r>
            <a:endParaRPr lang="fr-FR" sz="4000" dirty="0"/>
          </a:p>
        </p:txBody>
      </p:sp>
      <p:sp>
        <p:nvSpPr>
          <p:cNvPr id="333893" name="Text Box 69"/>
          <p:cNvSpPr txBox="1">
            <a:spLocks noChangeArrowheads="1"/>
          </p:cNvSpPr>
          <p:nvPr/>
        </p:nvSpPr>
        <p:spPr bwMode="auto">
          <a:xfrm>
            <a:off x="6300788" y="5084763"/>
            <a:ext cx="2592387" cy="710067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>
              <a:spcBef>
                <a:spcPct val="50000"/>
              </a:spcBef>
            </a:pPr>
            <a:r>
              <a:rPr lang="fr-CH" sz="4000" dirty="0"/>
              <a:t>Holon</a:t>
            </a:r>
            <a:endParaRPr lang="fr-FR" sz="4000" dirty="0"/>
          </a:p>
        </p:txBody>
      </p:sp>
      <p:sp>
        <p:nvSpPr>
          <p:cNvPr id="60" name="Title 1"/>
          <p:cNvSpPr txBox="1">
            <a:spLocks/>
          </p:cNvSpPr>
          <p:nvPr/>
        </p:nvSpPr>
        <p:spPr bwMode="auto">
          <a:xfrm>
            <a:off x="457200" y="274637"/>
            <a:ext cx="8229600" cy="14891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9pPr>
          </a:lstStyle>
          <a:p>
            <a:r>
              <a:rPr lang="en-US" dirty="0"/>
              <a:t>Deconstruction of the electron: </a:t>
            </a:r>
            <a:br>
              <a:rPr lang="en-US" dirty="0"/>
            </a:br>
            <a:r>
              <a:rPr lang="en-US" dirty="0"/>
              <a:t>spin-charge separation </a:t>
            </a:r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413679011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4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338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5" presetClass="pat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3.7037E-7 L -0.31268 0.00255 " pathEditMode="relative" rAng="0" ptsTypes="AA">
                                      <p:cBhvr>
                                        <p:cTn id="19" dur="10200" fill="hold"/>
                                        <p:tgtEl>
                                          <p:spTgt spid="3338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42" y="116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1700" fill="hold"/>
                                        <p:tgtEl>
                                          <p:spTgt spid="3338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99FF"/>
                                      </p:to>
                                    </p:animClr>
                                    <p:set>
                                      <p:cBhvr>
                                        <p:cTn id="22" dur="1700" fill="hold"/>
                                        <p:tgtEl>
                                          <p:spTgt spid="3338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1700" fill="hold"/>
                                        <p:tgtEl>
                                          <p:spTgt spid="3338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8" presetClass="emph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animRot by="10800000">
                                      <p:cBhvr>
                                        <p:cTn id="25" dur="1600" fill="hold"/>
                                        <p:tgtEl>
                                          <p:spTgt spid="3338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1" presetClass="emph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1700" fill="hold"/>
                                        <p:tgtEl>
                                          <p:spTgt spid="3338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28" dur="1700" fill="hold"/>
                                        <p:tgtEl>
                                          <p:spTgt spid="3338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1700" fill="hold"/>
                                        <p:tgtEl>
                                          <p:spTgt spid="3338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8" presetClass="emph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0800000">
                                      <p:cBhvr>
                                        <p:cTn id="31" dur="1700" fill="hold"/>
                                        <p:tgtEl>
                                          <p:spTgt spid="3338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1" presetClass="emph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1700" fill="hold"/>
                                        <p:tgtEl>
                                          <p:spTgt spid="3338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99FF"/>
                                      </p:to>
                                    </p:animClr>
                                    <p:set>
                                      <p:cBhvr>
                                        <p:cTn id="34" dur="1700" fill="hold"/>
                                        <p:tgtEl>
                                          <p:spTgt spid="3338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1700" fill="hold"/>
                                        <p:tgtEl>
                                          <p:spTgt spid="3338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8" presetClass="emph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10800000">
                                      <p:cBhvr>
                                        <p:cTn id="37" dur="1700" fill="hold"/>
                                        <p:tgtEl>
                                          <p:spTgt spid="3338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1" presetClass="emph" presetSubtype="2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1700" fill="hold"/>
                                        <p:tgtEl>
                                          <p:spTgt spid="3338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0" dur="1700" fill="hold"/>
                                        <p:tgtEl>
                                          <p:spTgt spid="3338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1700" fill="hold"/>
                                        <p:tgtEl>
                                          <p:spTgt spid="3338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8" presetClass="emph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10800000">
                                      <p:cBhvr>
                                        <p:cTn id="43" dur="1700" fill="hold"/>
                                        <p:tgtEl>
                                          <p:spTgt spid="3338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" presetID="1" presetClass="emph" presetSubtype="2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1700" fill="hold"/>
                                        <p:tgtEl>
                                          <p:spTgt spid="3338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99FF"/>
                                      </p:to>
                                    </p:animClr>
                                    <p:set>
                                      <p:cBhvr>
                                        <p:cTn id="46" dur="1700" fill="hold"/>
                                        <p:tgtEl>
                                          <p:spTgt spid="3338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1700" fill="hold"/>
                                        <p:tgtEl>
                                          <p:spTgt spid="3338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8" presetClass="emph" presetSubtype="0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animRot by="10800000">
                                      <p:cBhvr>
                                        <p:cTn id="49" dur="1700" fill="hold"/>
                                        <p:tgtEl>
                                          <p:spTgt spid="3338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0" presetID="1" presetClass="emph" presetSubtype="2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1700" fill="hold"/>
                                        <p:tgtEl>
                                          <p:spTgt spid="3338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2" dur="1700" fill="hold"/>
                                        <p:tgtEl>
                                          <p:spTgt spid="3338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1700" fill="hold"/>
                                        <p:tgtEl>
                                          <p:spTgt spid="3338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8" presetClass="emph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animRot by="10800000">
                                      <p:cBhvr>
                                        <p:cTn id="55" dur="1700" fill="hold"/>
                                        <p:tgtEl>
                                          <p:spTgt spid="3338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0" dur="500"/>
                                        <p:tgtEl>
                                          <p:spTgt spid="3338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5" dur="500"/>
                                        <p:tgtEl>
                                          <p:spTgt spid="3338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5" presetClass="pat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08 -0.00139 L 0.42291 -0.00139 " pathEditMode="relative" rAng="0" ptsTypes="AA">
                                      <p:cBhvr>
                                        <p:cTn id="72" dur="14500" fill="hold"/>
                                        <p:tgtEl>
                                          <p:spTgt spid="3338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0" y="0"/>
                                    </p:animMotion>
                                  </p:childTnLst>
                                </p:cTn>
                              </p:par>
                              <p:par>
                                <p:cTn id="7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0.00139 L -0.04584 0.00139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" y="0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35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0.00035 0.00046 L -0.04652 0.00046 " pathEditMode="relative" rAng="0" ptsTypes="AA">
                                      <p:cBhvr>
                                        <p:cTn id="7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" y="0"/>
                                    </p:animMotion>
                                  </p:childTnLst>
                                </p:cTn>
                              </p:par>
                              <p:par>
                                <p:cTn id="77" presetID="35" presetClass="path" presetSubtype="0" accel="50000" de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2.22222E-6 0.00139 L -0.04584 0.00139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" y="0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35" presetClass="path" presetSubtype="0" accel="50000" decel="5000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animMotion origin="layout" path="M 0.00035 0.00046 L -0.04652 0.00046 " pathEditMode="relative" rAng="0" ptsTypes="AA">
                                      <p:cBhvr>
                                        <p:cTn id="8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" y="0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35" presetClass="path" presetSubtype="0" accel="50000" decel="5000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Motion origin="layout" path="M 2.22222E-6 0.00139 L -0.04584 0.00139 " pathEditMode="relative" rAng="0" ptsTypes="AA">
                                      <p:cBhvr>
                                        <p:cTn id="8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" y="0"/>
                                    </p:animMotion>
                                  </p:childTnLst>
                                </p:cTn>
                              </p:par>
                              <p:par>
                                <p:cTn id="83" presetID="35" presetClass="path" presetSubtype="0" accel="50000" decel="50000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animMotion origin="layout" path="M 0.00035 0.00046 L -0.04652 0.00046 " pathEditMode="relative" rAng="0" ptsTypes="AA">
                                      <p:cBhvr>
                                        <p:cTn id="8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" y="0"/>
                                    </p:animMotion>
                                  </p:childTnLst>
                                </p:cTn>
                              </p:par>
                              <p:par>
                                <p:cTn id="85" presetID="35" presetClass="path" presetSubtype="0" accel="50000" decel="5000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animMotion origin="layout" path="M 2.22222E-6 0.00139 L -0.04584 0.00139 " pathEditMode="relative" rAng="0" ptsTypes="AA">
                                      <p:cBhvr>
                                        <p:cTn id="8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" y="0"/>
                                    </p:animMotion>
                                  </p:childTnLst>
                                </p:cTn>
                              </p:par>
                              <p:par>
                                <p:cTn id="87" presetID="35" presetClass="path" presetSubtype="0" accel="50000" decel="50000" fill="hold" nodeType="withEffect">
                                  <p:stCondLst>
                                    <p:cond delay="10500"/>
                                  </p:stCondLst>
                                  <p:childTnLst>
                                    <p:animMotion origin="layout" path="M 0.00035 0.00046 L -0.04652 0.00046 " pathEditMode="relative" rAng="0" ptsTypes="AA">
                                      <p:cBhvr>
                                        <p:cTn id="8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" y="0"/>
                                    </p:animMotion>
                                  </p:childTnLst>
                                </p:cTn>
                              </p:par>
                              <p:par>
                                <p:cTn id="89" presetID="35" presetClass="path" presetSubtype="0" accel="50000" decel="50000" fill="hold" nodeType="withEffect">
                                  <p:stCondLst>
                                    <p:cond delay="12500"/>
                                  </p:stCondLst>
                                  <p:childTnLst>
                                    <p:animMotion origin="layout" path="M 2.22222E-6 0.00139 L -0.04584 0.00139 " pathEditMode="relative" rAng="0" ptsTypes="AA">
                                      <p:cBhvr>
                                        <p:cTn id="9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5" dur="500"/>
                                        <p:tgtEl>
                                          <p:spTgt spid="3338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3830" grpId="0"/>
      <p:bldP spid="333835" grpId="0" animBg="1"/>
      <p:bldP spid="333837" grpId="0" animBg="1"/>
      <p:bldP spid="333839" grpId="0" animBg="1"/>
      <p:bldP spid="333842" grpId="0" animBg="1"/>
      <p:bldP spid="333843" grpId="0" animBg="1"/>
      <p:bldP spid="333844" grpId="0" animBg="1"/>
      <p:bldP spid="333851" grpId="0" animBg="1"/>
      <p:bldP spid="333851" grpId="1" animBg="1"/>
      <p:bldP spid="333856" grpId="0"/>
      <p:bldP spid="333891" grpId="0" animBg="1"/>
      <p:bldP spid="333891" grpId="1" animBg="1"/>
      <p:bldP spid="333892" grpId="0"/>
      <p:bldP spid="33389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Three urban legends about 1D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1378749"/>
          </a:xfrm>
        </p:spPr>
        <p:txBody>
          <a:bodyPr/>
          <a:lstStyle/>
          <a:p>
            <a:r>
              <a:rPr lang="en-US" sz="3600" dirty="0"/>
              <a:t>It is a toy model to understand higher dimensional systems. 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457200" y="3474005"/>
            <a:ext cx="8229600" cy="13787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r>
              <a:rPr lang="en-US" sz="3600" kern="0" dirty="0"/>
              <a:t>It does not exist in nature ! This is only for theorists ! 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453500" y="5499230"/>
            <a:ext cx="8229600" cy="765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r>
              <a:rPr lang="en-US" sz="3600" kern="0" dirty="0"/>
              <a:t>Everything is understood there anyway ! </a:t>
            </a:r>
          </a:p>
        </p:txBody>
      </p:sp>
    </p:spTree>
    <p:extLst>
      <p:ext uri="{BB962C8B-B14F-4D97-AF65-F5344CB8AC3E}">
        <p14:creationId xmlns:p14="http://schemas.microsoft.com/office/powerpoint/2010/main" val="627099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  <p:bldP spid="5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41530" y="1223755"/>
            <a:ext cx="19770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arXiv:1605.05661v2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278650"/>
            <a:ext cx="7068536" cy="81926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941" y="1731894"/>
            <a:ext cx="6763694" cy="306747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530" y="4464115"/>
            <a:ext cx="3581900" cy="230537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81990" y="5616801"/>
            <a:ext cx="3277057" cy="724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159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err="1"/>
              <a:t>Doped</a:t>
            </a:r>
            <a:r>
              <a:rPr lang="fr-CH" dirty="0"/>
              <a:t> Hubbard model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103" y="1673805"/>
            <a:ext cx="8486281" cy="373541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506" y="6264316"/>
            <a:ext cx="3420380" cy="419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397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874" name="AutoShape 2"/>
          <p:cNvSpPr>
            <a:spLocks noChangeArrowheads="1"/>
          </p:cNvSpPr>
          <p:nvPr/>
        </p:nvSpPr>
        <p:spPr bwMode="auto">
          <a:xfrm>
            <a:off x="3781425" y="3200400"/>
            <a:ext cx="400050" cy="1590675"/>
          </a:xfrm>
          <a:prstGeom prst="roundRect">
            <a:avLst>
              <a:gd name="adj" fmla="val 45699"/>
            </a:avLst>
          </a:prstGeom>
          <a:solidFill>
            <a:srgbClr val="CCEC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5875" name="AutoShape 3"/>
          <p:cNvSpPr>
            <a:spLocks noChangeArrowheads="1"/>
          </p:cNvSpPr>
          <p:nvPr/>
        </p:nvSpPr>
        <p:spPr bwMode="auto">
          <a:xfrm>
            <a:off x="3346450" y="3194050"/>
            <a:ext cx="400050" cy="1590675"/>
          </a:xfrm>
          <a:prstGeom prst="roundRect">
            <a:avLst>
              <a:gd name="adj" fmla="val 45699"/>
            </a:avLst>
          </a:prstGeom>
          <a:solidFill>
            <a:srgbClr val="CCEC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5876" name="AutoShape 4"/>
          <p:cNvSpPr>
            <a:spLocks noChangeArrowheads="1"/>
          </p:cNvSpPr>
          <p:nvPr/>
        </p:nvSpPr>
        <p:spPr bwMode="auto">
          <a:xfrm>
            <a:off x="2905125" y="3190875"/>
            <a:ext cx="400050" cy="1590675"/>
          </a:xfrm>
          <a:prstGeom prst="roundRect">
            <a:avLst>
              <a:gd name="adj" fmla="val 45699"/>
            </a:avLst>
          </a:prstGeom>
          <a:solidFill>
            <a:srgbClr val="CCEC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5877" name="AutoShape 5"/>
          <p:cNvSpPr>
            <a:spLocks noChangeArrowheads="1"/>
          </p:cNvSpPr>
          <p:nvPr/>
        </p:nvSpPr>
        <p:spPr bwMode="auto">
          <a:xfrm>
            <a:off x="2470150" y="3184525"/>
            <a:ext cx="400050" cy="1590675"/>
          </a:xfrm>
          <a:prstGeom prst="roundRect">
            <a:avLst>
              <a:gd name="adj" fmla="val 45699"/>
            </a:avLst>
          </a:prstGeom>
          <a:solidFill>
            <a:srgbClr val="CCEC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5878" name="AutoShape 6"/>
          <p:cNvSpPr>
            <a:spLocks noChangeArrowheads="1"/>
          </p:cNvSpPr>
          <p:nvPr/>
        </p:nvSpPr>
        <p:spPr bwMode="auto">
          <a:xfrm>
            <a:off x="1139825" y="3197225"/>
            <a:ext cx="400050" cy="1590675"/>
          </a:xfrm>
          <a:prstGeom prst="roundRect">
            <a:avLst>
              <a:gd name="adj" fmla="val 45699"/>
            </a:avLst>
          </a:prstGeom>
          <a:solidFill>
            <a:srgbClr val="CCEC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5879" name="AutoShape 7"/>
          <p:cNvSpPr>
            <a:spLocks noChangeArrowheads="1"/>
          </p:cNvSpPr>
          <p:nvPr/>
        </p:nvSpPr>
        <p:spPr bwMode="auto">
          <a:xfrm>
            <a:off x="2032000" y="3194050"/>
            <a:ext cx="400050" cy="1590675"/>
          </a:xfrm>
          <a:prstGeom prst="roundRect">
            <a:avLst>
              <a:gd name="adj" fmla="val 45699"/>
            </a:avLst>
          </a:prstGeom>
          <a:solidFill>
            <a:srgbClr val="CCEC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5880" name="AutoShape 8"/>
          <p:cNvSpPr>
            <a:spLocks noChangeArrowheads="1"/>
          </p:cNvSpPr>
          <p:nvPr/>
        </p:nvSpPr>
        <p:spPr bwMode="auto">
          <a:xfrm>
            <a:off x="1587500" y="3187700"/>
            <a:ext cx="400050" cy="1590675"/>
          </a:xfrm>
          <a:prstGeom prst="roundRect">
            <a:avLst>
              <a:gd name="adj" fmla="val 45699"/>
            </a:avLst>
          </a:prstGeom>
          <a:solidFill>
            <a:srgbClr val="CCEC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5881" name="AutoShape 9"/>
          <p:cNvSpPr>
            <a:spLocks noChangeArrowheads="1"/>
          </p:cNvSpPr>
          <p:nvPr/>
        </p:nvSpPr>
        <p:spPr bwMode="auto">
          <a:xfrm>
            <a:off x="7629525" y="3209925"/>
            <a:ext cx="400050" cy="1590675"/>
          </a:xfrm>
          <a:prstGeom prst="roundRect">
            <a:avLst>
              <a:gd name="adj" fmla="val 45699"/>
            </a:avLst>
          </a:prstGeom>
          <a:solidFill>
            <a:srgbClr val="CCEC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5882" name="AutoShape 10"/>
          <p:cNvSpPr>
            <a:spLocks noChangeArrowheads="1"/>
          </p:cNvSpPr>
          <p:nvPr/>
        </p:nvSpPr>
        <p:spPr bwMode="auto">
          <a:xfrm>
            <a:off x="7204075" y="3203575"/>
            <a:ext cx="400050" cy="1590675"/>
          </a:xfrm>
          <a:prstGeom prst="roundRect">
            <a:avLst>
              <a:gd name="adj" fmla="val 45699"/>
            </a:avLst>
          </a:prstGeom>
          <a:solidFill>
            <a:srgbClr val="CCEC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5883" name="AutoShape 11"/>
          <p:cNvSpPr>
            <a:spLocks noChangeArrowheads="1"/>
          </p:cNvSpPr>
          <p:nvPr/>
        </p:nvSpPr>
        <p:spPr bwMode="auto">
          <a:xfrm>
            <a:off x="6775450" y="3213100"/>
            <a:ext cx="400050" cy="1590675"/>
          </a:xfrm>
          <a:prstGeom prst="roundRect">
            <a:avLst>
              <a:gd name="adj" fmla="val 45699"/>
            </a:avLst>
          </a:prstGeom>
          <a:solidFill>
            <a:srgbClr val="CCEC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5884" name="AutoShape 12"/>
          <p:cNvSpPr>
            <a:spLocks noChangeArrowheads="1"/>
          </p:cNvSpPr>
          <p:nvPr/>
        </p:nvSpPr>
        <p:spPr bwMode="auto">
          <a:xfrm>
            <a:off x="6350000" y="3206750"/>
            <a:ext cx="400050" cy="1590675"/>
          </a:xfrm>
          <a:prstGeom prst="roundRect">
            <a:avLst>
              <a:gd name="adj" fmla="val 45699"/>
            </a:avLst>
          </a:prstGeom>
          <a:solidFill>
            <a:srgbClr val="CCEC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5885" name="AutoShape 13"/>
          <p:cNvSpPr>
            <a:spLocks noChangeArrowheads="1"/>
          </p:cNvSpPr>
          <p:nvPr/>
        </p:nvSpPr>
        <p:spPr bwMode="auto">
          <a:xfrm>
            <a:off x="5918200" y="3203575"/>
            <a:ext cx="400050" cy="1590675"/>
          </a:xfrm>
          <a:prstGeom prst="roundRect">
            <a:avLst>
              <a:gd name="adj" fmla="val 45699"/>
            </a:avLst>
          </a:prstGeom>
          <a:solidFill>
            <a:srgbClr val="CCEC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5886" name="AutoShape 14"/>
          <p:cNvSpPr>
            <a:spLocks noChangeArrowheads="1"/>
          </p:cNvSpPr>
          <p:nvPr/>
        </p:nvSpPr>
        <p:spPr bwMode="auto">
          <a:xfrm>
            <a:off x="5492750" y="3197225"/>
            <a:ext cx="400050" cy="1590675"/>
          </a:xfrm>
          <a:prstGeom prst="roundRect">
            <a:avLst>
              <a:gd name="adj" fmla="val 45699"/>
            </a:avLst>
          </a:prstGeom>
          <a:solidFill>
            <a:srgbClr val="CCEC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5887" name="AutoShape 15"/>
          <p:cNvSpPr>
            <a:spLocks noChangeArrowheads="1"/>
          </p:cNvSpPr>
          <p:nvPr/>
        </p:nvSpPr>
        <p:spPr bwMode="auto">
          <a:xfrm>
            <a:off x="4210050" y="3209925"/>
            <a:ext cx="400050" cy="1590675"/>
          </a:xfrm>
          <a:prstGeom prst="roundRect">
            <a:avLst>
              <a:gd name="adj" fmla="val 45699"/>
            </a:avLst>
          </a:prstGeom>
          <a:solidFill>
            <a:srgbClr val="CCEC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5888" name="AutoShape 16"/>
          <p:cNvSpPr>
            <a:spLocks noChangeArrowheads="1"/>
          </p:cNvSpPr>
          <p:nvPr/>
        </p:nvSpPr>
        <p:spPr bwMode="auto">
          <a:xfrm>
            <a:off x="5064125" y="3206750"/>
            <a:ext cx="400050" cy="1590675"/>
          </a:xfrm>
          <a:prstGeom prst="roundRect">
            <a:avLst>
              <a:gd name="adj" fmla="val 45699"/>
            </a:avLst>
          </a:prstGeom>
          <a:solidFill>
            <a:srgbClr val="CCEC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5889" name="AutoShape 17"/>
          <p:cNvSpPr>
            <a:spLocks noChangeArrowheads="1"/>
          </p:cNvSpPr>
          <p:nvPr/>
        </p:nvSpPr>
        <p:spPr bwMode="auto">
          <a:xfrm>
            <a:off x="4638675" y="3200400"/>
            <a:ext cx="400050" cy="1590675"/>
          </a:xfrm>
          <a:prstGeom prst="roundRect">
            <a:avLst>
              <a:gd name="adj" fmla="val 45699"/>
            </a:avLst>
          </a:prstGeom>
          <a:solidFill>
            <a:srgbClr val="CCEC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5890" name="Rectangle 18"/>
          <p:cNvSpPr>
            <a:spLocks noGrp="1" noChangeArrowheads="1"/>
          </p:cNvSpPr>
          <p:nvPr>
            <p:ph type="title"/>
          </p:nvPr>
        </p:nvSpPr>
        <p:spPr>
          <a:xfrm>
            <a:off x="1187450" y="1125538"/>
            <a:ext cx="2085975" cy="1143000"/>
          </a:xfrm>
        </p:spPr>
        <p:txBody>
          <a:bodyPr/>
          <a:lstStyle/>
          <a:p>
            <a:r>
              <a:rPr lang="en-US">
                <a:latin typeface="Times New Roman" pitchFamily="18" charset="0"/>
              </a:rPr>
              <a:t>Spin</a:t>
            </a:r>
          </a:p>
        </p:txBody>
      </p:sp>
      <p:sp>
        <p:nvSpPr>
          <p:cNvPr id="335891" name="Rectangle 19"/>
          <p:cNvSpPr>
            <a:spLocks noChangeArrowheads="1"/>
          </p:cNvSpPr>
          <p:nvPr/>
        </p:nvSpPr>
        <p:spPr bwMode="auto">
          <a:xfrm>
            <a:off x="234950" y="0"/>
            <a:ext cx="8534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eaLnBrk="1" hangingPunct="1"/>
            <a:r>
              <a:rPr lang="en-US"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Spin-Charge Separation </a:t>
            </a:r>
            <a:br>
              <a:rPr lang="en-US"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</a:br>
            <a:r>
              <a:rPr lang="en-US"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higher D ?</a:t>
            </a:r>
          </a:p>
        </p:txBody>
      </p:sp>
      <p:sp>
        <p:nvSpPr>
          <p:cNvPr id="335892" name="Rectangle 20"/>
          <p:cNvSpPr>
            <a:spLocks noChangeArrowheads="1"/>
          </p:cNvSpPr>
          <p:nvPr/>
        </p:nvSpPr>
        <p:spPr bwMode="auto">
          <a:xfrm>
            <a:off x="5508625" y="1196975"/>
            <a:ext cx="254317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eaLnBrk="1" hangingPunct="1"/>
            <a:r>
              <a:rPr lang="en-US"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Charge</a:t>
            </a:r>
          </a:p>
        </p:txBody>
      </p:sp>
      <p:sp>
        <p:nvSpPr>
          <p:cNvPr id="335893" name="Oval 21"/>
          <p:cNvSpPr>
            <a:spLocks noChangeArrowheads="1"/>
          </p:cNvSpPr>
          <p:nvPr/>
        </p:nvSpPr>
        <p:spPr bwMode="auto">
          <a:xfrm rot="10800000">
            <a:off x="1130300" y="4397375"/>
            <a:ext cx="381000" cy="371475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CC000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5894" name="Oval 22"/>
          <p:cNvSpPr>
            <a:spLocks noChangeArrowheads="1"/>
          </p:cNvSpPr>
          <p:nvPr/>
        </p:nvSpPr>
        <p:spPr bwMode="auto">
          <a:xfrm rot="10800000">
            <a:off x="688975" y="4394200"/>
            <a:ext cx="381000" cy="371475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CC000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5895" name="Oval 23"/>
          <p:cNvSpPr>
            <a:spLocks noChangeArrowheads="1"/>
          </p:cNvSpPr>
          <p:nvPr/>
        </p:nvSpPr>
        <p:spPr bwMode="auto">
          <a:xfrm rot="10800000">
            <a:off x="1577975" y="4397375"/>
            <a:ext cx="381000" cy="371475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CC000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5896" name="Oval 24"/>
          <p:cNvSpPr>
            <a:spLocks noChangeArrowheads="1"/>
          </p:cNvSpPr>
          <p:nvPr/>
        </p:nvSpPr>
        <p:spPr bwMode="auto">
          <a:xfrm rot="10800000">
            <a:off x="2025650" y="4397375"/>
            <a:ext cx="381000" cy="371475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CC000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5897" name="Oval 25"/>
          <p:cNvSpPr>
            <a:spLocks noChangeArrowheads="1"/>
          </p:cNvSpPr>
          <p:nvPr/>
        </p:nvSpPr>
        <p:spPr bwMode="auto">
          <a:xfrm rot="10800000">
            <a:off x="4641850" y="4403725"/>
            <a:ext cx="381000" cy="371475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CC000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5898" name="AutoShape 26"/>
          <p:cNvSpPr>
            <a:spLocks noChangeArrowheads="1"/>
          </p:cNvSpPr>
          <p:nvPr/>
        </p:nvSpPr>
        <p:spPr bwMode="auto">
          <a:xfrm rot="-20828214">
            <a:off x="4765675" y="4194175"/>
            <a:ext cx="142875" cy="706438"/>
          </a:xfrm>
          <a:prstGeom prst="upArrow">
            <a:avLst>
              <a:gd name="adj1" fmla="val 50000"/>
              <a:gd name="adj2" fmla="val 123611"/>
            </a:avLst>
          </a:prstGeom>
          <a:solidFill>
            <a:srgbClr val="0099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5899" name="Oval 27"/>
          <p:cNvSpPr>
            <a:spLocks noChangeArrowheads="1"/>
          </p:cNvSpPr>
          <p:nvPr/>
        </p:nvSpPr>
        <p:spPr bwMode="auto">
          <a:xfrm rot="10800000">
            <a:off x="3790950" y="4400550"/>
            <a:ext cx="381000" cy="371475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CC000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5900" name="AutoShape 28"/>
          <p:cNvSpPr>
            <a:spLocks noChangeArrowheads="1"/>
          </p:cNvSpPr>
          <p:nvPr/>
        </p:nvSpPr>
        <p:spPr bwMode="auto">
          <a:xfrm rot="11582886" flipV="1">
            <a:off x="3924300" y="4200525"/>
            <a:ext cx="142875" cy="706438"/>
          </a:xfrm>
          <a:prstGeom prst="upArrow">
            <a:avLst>
              <a:gd name="adj1" fmla="val 50000"/>
              <a:gd name="adj2" fmla="val 123611"/>
            </a:avLst>
          </a:prstGeom>
          <a:solidFill>
            <a:srgbClr val="0099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5901" name="Oval 29"/>
          <p:cNvSpPr>
            <a:spLocks noChangeArrowheads="1"/>
          </p:cNvSpPr>
          <p:nvPr/>
        </p:nvSpPr>
        <p:spPr bwMode="auto">
          <a:xfrm rot="10800000">
            <a:off x="3343275" y="4400550"/>
            <a:ext cx="381000" cy="371475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CC000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5902" name="AutoShape 30"/>
          <p:cNvSpPr>
            <a:spLocks noChangeArrowheads="1"/>
          </p:cNvSpPr>
          <p:nvPr/>
        </p:nvSpPr>
        <p:spPr bwMode="auto">
          <a:xfrm rot="-10031215">
            <a:off x="3467100" y="4200525"/>
            <a:ext cx="142875" cy="706438"/>
          </a:xfrm>
          <a:prstGeom prst="upArrow">
            <a:avLst>
              <a:gd name="adj1" fmla="val 50000"/>
              <a:gd name="adj2" fmla="val 123611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5903" name="Oval 31"/>
          <p:cNvSpPr>
            <a:spLocks noChangeArrowheads="1"/>
          </p:cNvSpPr>
          <p:nvPr/>
        </p:nvSpPr>
        <p:spPr bwMode="auto">
          <a:xfrm rot="10800000">
            <a:off x="2901950" y="4406900"/>
            <a:ext cx="381000" cy="371475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CC000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5904" name="AutoShape 32"/>
          <p:cNvSpPr>
            <a:spLocks noChangeArrowheads="1"/>
          </p:cNvSpPr>
          <p:nvPr/>
        </p:nvSpPr>
        <p:spPr bwMode="auto">
          <a:xfrm rot="11639165" flipV="1">
            <a:off x="3035300" y="4206875"/>
            <a:ext cx="142875" cy="706438"/>
          </a:xfrm>
          <a:prstGeom prst="upArrow">
            <a:avLst>
              <a:gd name="adj1" fmla="val 50000"/>
              <a:gd name="adj2" fmla="val 123611"/>
            </a:avLst>
          </a:prstGeom>
          <a:solidFill>
            <a:srgbClr val="0099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5905" name="Oval 33"/>
          <p:cNvSpPr>
            <a:spLocks noChangeArrowheads="1"/>
          </p:cNvSpPr>
          <p:nvPr/>
        </p:nvSpPr>
        <p:spPr bwMode="auto">
          <a:xfrm rot="10800000">
            <a:off x="2466975" y="4400550"/>
            <a:ext cx="381000" cy="371475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CC000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5906" name="AutoShape 34"/>
          <p:cNvSpPr>
            <a:spLocks noChangeArrowheads="1"/>
          </p:cNvSpPr>
          <p:nvPr/>
        </p:nvSpPr>
        <p:spPr bwMode="auto">
          <a:xfrm rot="-10031215">
            <a:off x="815975" y="4206875"/>
            <a:ext cx="142875" cy="706438"/>
          </a:xfrm>
          <a:prstGeom prst="upArrow">
            <a:avLst>
              <a:gd name="adj1" fmla="val 50000"/>
              <a:gd name="adj2" fmla="val 123611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5907" name="AutoShape 35"/>
          <p:cNvSpPr>
            <a:spLocks noChangeArrowheads="1"/>
          </p:cNvSpPr>
          <p:nvPr/>
        </p:nvSpPr>
        <p:spPr bwMode="auto">
          <a:xfrm rot="11639165" flipV="1">
            <a:off x="2155825" y="4194175"/>
            <a:ext cx="142875" cy="706438"/>
          </a:xfrm>
          <a:prstGeom prst="upArrow">
            <a:avLst>
              <a:gd name="adj1" fmla="val 50000"/>
              <a:gd name="adj2" fmla="val 123611"/>
            </a:avLst>
          </a:prstGeom>
          <a:solidFill>
            <a:srgbClr val="0099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5908" name="AutoShape 36"/>
          <p:cNvSpPr>
            <a:spLocks noChangeArrowheads="1"/>
          </p:cNvSpPr>
          <p:nvPr/>
        </p:nvSpPr>
        <p:spPr bwMode="auto">
          <a:xfrm rot="-10031215">
            <a:off x="2606675" y="4197350"/>
            <a:ext cx="142875" cy="706438"/>
          </a:xfrm>
          <a:prstGeom prst="upArrow">
            <a:avLst>
              <a:gd name="adj1" fmla="val 50000"/>
              <a:gd name="adj2" fmla="val 123611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5909" name="AutoShape 37"/>
          <p:cNvSpPr>
            <a:spLocks noChangeArrowheads="1"/>
          </p:cNvSpPr>
          <p:nvPr/>
        </p:nvSpPr>
        <p:spPr bwMode="auto">
          <a:xfrm rot="-10031215">
            <a:off x="1679575" y="4194175"/>
            <a:ext cx="142875" cy="706438"/>
          </a:xfrm>
          <a:prstGeom prst="upArrow">
            <a:avLst>
              <a:gd name="adj1" fmla="val 50000"/>
              <a:gd name="adj2" fmla="val 123611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5910" name="AutoShape 38"/>
          <p:cNvSpPr>
            <a:spLocks noChangeArrowheads="1"/>
          </p:cNvSpPr>
          <p:nvPr/>
        </p:nvSpPr>
        <p:spPr bwMode="auto">
          <a:xfrm rot="11639165" flipV="1">
            <a:off x="1257300" y="4200525"/>
            <a:ext cx="142875" cy="706438"/>
          </a:xfrm>
          <a:prstGeom prst="upArrow">
            <a:avLst>
              <a:gd name="adj1" fmla="val 50000"/>
              <a:gd name="adj2" fmla="val 123611"/>
            </a:avLst>
          </a:prstGeom>
          <a:solidFill>
            <a:srgbClr val="0099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5911" name="Oval 39"/>
          <p:cNvSpPr>
            <a:spLocks noChangeArrowheads="1"/>
          </p:cNvSpPr>
          <p:nvPr/>
        </p:nvSpPr>
        <p:spPr bwMode="auto">
          <a:xfrm rot="10800000">
            <a:off x="5067300" y="4400550"/>
            <a:ext cx="381000" cy="371475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CC000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5912" name="AutoShape 40"/>
          <p:cNvSpPr>
            <a:spLocks noChangeArrowheads="1"/>
          </p:cNvSpPr>
          <p:nvPr/>
        </p:nvSpPr>
        <p:spPr bwMode="auto">
          <a:xfrm rot="-31643075">
            <a:off x="5191125" y="4191000"/>
            <a:ext cx="142875" cy="706438"/>
          </a:xfrm>
          <a:prstGeom prst="upArrow">
            <a:avLst>
              <a:gd name="adj1" fmla="val 50000"/>
              <a:gd name="adj2" fmla="val 123611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5913" name="Oval 41"/>
          <p:cNvSpPr>
            <a:spLocks noChangeArrowheads="1"/>
          </p:cNvSpPr>
          <p:nvPr/>
        </p:nvSpPr>
        <p:spPr bwMode="auto">
          <a:xfrm rot="10800000">
            <a:off x="257175" y="4391025"/>
            <a:ext cx="381000" cy="371475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CC000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5914" name="AutoShape 42"/>
          <p:cNvSpPr>
            <a:spLocks noChangeArrowheads="1"/>
          </p:cNvSpPr>
          <p:nvPr/>
        </p:nvSpPr>
        <p:spPr bwMode="auto">
          <a:xfrm rot="-20828214">
            <a:off x="381000" y="4181475"/>
            <a:ext cx="142875" cy="706438"/>
          </a:xfrm>
          <a:prstGeom prst="upArrow">
            <a:avLst>
              <a:gd name="adj1" fmla="val 50000"/>
              <a:gd name="adj2" fmla="val 123611"/>
            </a:avLst>
          </a:prstGeom>
          <a:solidFill>
            <a:srgbClr val="0099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5915" name="Oval 43"/>
          <p:cNvSpPr>
            <a:spLocks noChangeArrowheads="1"/>
          </p:cNvSpPr>
          <p:nvPr/>
        </p:nvSpPr>
        <p:spPr bwMode="auto">
          <a:xfrm rot="10800000">
            <a:off x="4216400" y="4397375"/>
            <a:ext cx="381000" cy="371475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CC000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5916" name="AutoShape 44"/>
          <p:cNvSpPr>
            <a:spLocks noChangeArrowheads="1"/>
          </p:cNvSpPr>
          <p:nvPr/>
        </p:nvSpPr>
        <p:spPr bwMode="auto">
          <a:xfrm rot="-31643075">
            <a:off x="4340225" y="4187825"/>
            <a:ext cx="142875" cy="706438"/>
          </a:xfrm>
          <a:prstGeom prst="upArrow">
            <a:avLst>
              <a:gd name="adj1" fmla="val 50000"/>
              <a:gd name="adj2" fmla="val 123611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5917" name="Oval 45"/>
          <p:cNvSpPr>
            <a:spLocks noChangeArrowheads="1"/>
          </p:cNvSpPr>
          <p:nvPr/>
        </p:nvSpPr>
        <p:spPr bwMode="auto">
          <a:xfrm rot="10800000">
            <a:off x="5495925" y="4400550"/>
            <a:ext cx="381000" cy="371475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CC000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5918" name="AutoShape 46"/>
          <p:cNvSpPr>
            <a:spLocks noChangeArrowheads="1"/>
          </p:cNvSpPr>
          <p:nvPr/>
        </p:nvSpPr>
        <p:spPr bwMode="auto">
          <a:xfrm rot="-20828214">
            <a:off x="5619750" y="4191000"/>
            <a:ext cx="142875" cy="706438"/>
          </a:xfrm>
          <a:prstGeom prst="upArrow">
            <a:avLst>
              <a:gd name="adj1" fmla="val 50000"/>
              <a:gd name="adj2" fmla="val 123611"/>
            </a:avLst>
          </a:prstGeom>
          <a:solidFill>
            <a:srgbClr val="0099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5919" name="Oval 47"/>
          <p:cNvSpPr>
            <a:spLocks noChangeArrowheads="1"/>
          </p:cNvSpPr>
          <p:nvPr/>
        </p:nvSpPr>
        <p:spPr bwMode="auto">
          <a:xfrm rot="10800000">
            <a:off x="5921375" y="4397375"/>
            <a:ext cx="381000" cy="371475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CC000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5920" name="AutoShape 48"/>
          <p:cNvSpPr>
            <a:spLocks noChangeArrowheads="1"/>
          </p:cNvSpPr>
          <p:nvPr/>
        </p:nvSpPr>
        <p:spPr bwMode="auto">
          <a:xfrm rot="-31643075">
            <a:off x="6045200" y="4187825"/>
            <a:ext cx="142875" cy="706438"/>
          </a:xfrm>
          <a:prstGeom prst="upArrow">
            <a:avLst>
              <a:gd name="adj1" fmla="val 50000"/>
              <a:gd name="adj2" fmla="val 123611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5921" name="Oval 49"/>
          <p:cNvSpPr>
            <a:spLocks noChangeArrowheads="1"/>
          </p:cNvSpPr>
          <p:nvPr/>
        </p:nvSpPr>
        <p:spPr bwMode="auto">
          <a:xfrm rot="10800000">
            <a:off x="6350000" y="4406900"/>
            <a:ext cx="381000" cy="371475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CC000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5922" name="AutoShape 50"/>
          <p:cNvSpPr>
            <a:spLocks noChangeArrowheads="1"/>
          </p:cNvSpPr>
          <p:nvPr/>
        </p:nvSpPr>
        <p:spPr bwMode="auto">
          <a:xfrm rot="-20828214">
            <a:off x="6473825" y="4197350"/>
            <a:ext cx="142875" cy="706438"/>
          </a:xfrm>
          <a:prstGeom prst="upArrow">
            <a:avLst>
              <a:gd name="adj1" fmla="val 50000"/>
              <a:gd name="adj2" fmla="val 123611"/>
            </a:avLst>
          </a:prstGeom>
          <a:solidFill>
            <a:srgbClr val="0099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5923" name="Oval 51"/>
          <p:cNvSpPr>
            <a:spLocks noChangeArrowheads="1"/>
          </p:cNvSpPr>
          <p:nvPr/>
        </p:nvSpPr>
        <p:spPr bwMode="auto">
          <a:xfrm rot="10800000">
            <a:off x="6775450" y="4403725"/>
            <a:ext cx="381000" cy="371475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CC000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5924" name="AutoShape 52"/>
          <p:cNvSpPr>
            <a:spLocks noChangeArrowheads="1"/>
          </p:cNvSpPr>
          <p:nvPr/>
        </p:nvSpPr>
        <p:spPr bwMode="auto">
          <a:xfrm rot="-31643075">
            <a:off x="6899275" y="4194175"/>
            <a:ext cx="142875" cy="706438"/>
          </a:xfrm>
          <a:prstGeom prst="upArrow">
            <a:avLst>
              <a:gd name="adj1" fmla="val 50000"/>
              <a:gd name="adj2" fmla="val 123611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5925" name="Oval 53"/>
          <p:cNvSpPr>
            <a:spLocks noChangeArrowheads="1"/>
          </p:cNvSpPr>
          <p:nvPr/>
        </p:nvSpPr>
        <p:spPr bwMode="auto">
          <a:xfrm rot="10800000">
            <a:off x="7204075" y="4394200"/>
            <a:ext cx="381000" cy="371475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CC000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5926" name="AutoShape 54"/>
          <p:cNvSpPr>
            <a:spLocks noChangeArrowheads="1"/>
          </p:cNvSpPr>
          <p:nvPr/>
        </p:nvSpPr>
        <p:spPr bwMode="auto">
          <a:xfrm rot="-20828214">
            <a:off x="7327900" y="4184650"/>
            <a:ext cx="142875" cy="706438"/>
          </a:xfrm>
          <a:prstGeom prst="upArrow">
            <a:avLst>
              <a:gd name="adj1" fmla="val 50000"/>
              <a:gd name="adj2" fmla="val 123611"/>
            </a:avLst>
          </a:prstGeom>
          <a:solidFill>
            <a:srgbClr val="0099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5927" name="Oval 55"/>
          <p:cNvSpPr>
            <a:spLocks noChangeArrowheads="1"/>
          </p:cNvSpPr>
          <p:nvPr/>
        </p:nvSpPr>
        <p:spPr bwMode="auto">
          <a:xfrm rot="10800000">
            <a:off x="7629525" y="4391025"/>
            <a:ext cx="381000" cy="371475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CC000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5928" name="AutoShape 56"/>
          <p:cNvSpPr>
            <a:spLocks noChangeArrowheads="1"/>
          </p:cNvSpPr>
          <p:nvPr/>
        </p:nvSpPr>
        <p:spPr bwMode="auto">
          <a:xfrm rot="-31643075">
            <a:off x="7753350" y="4181475"/>
            <a:ext cx="142875" cy="706438"/>
          </a:xfrm>
          <a:prstGeom prst="upArrow">
            <a:avLst>
              <a:gd name="adj1" fmla="val 50000"/>
              <a:gd name="adj2" fmla="val 123611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5929" name="Oval 57"/>
          <p:cNvSpPr>
            <a:spLocks noChangeArrowheads="1"/>
          </p:cNvSpPr>
          <p:nvPr/>
        </p:nvSpPr>
        <p:spPr bwMode="auto">
          <a:xfrm rot="10800000">
            <a:off x="8058150" y="4391025"/>
            <a:ext cx="381000" cy="371475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CC000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5930" name="AutoShape 58"/>
          <p:cNvSpPr>
            <a:spLocks noChangeArrowheads="1"/>
          </p:cNvSpPr>
          <p:nvPr/>
        </p:nvSpPr>
        <p:spPr bwMode="auto">
          <a:xfrm rot="-20828214">
            <a:off x="8181975" y="4181475"/>
            <a:ext cx="142875" cy="706438"/>
          </a:xfrm>
          <a:prstGeom prst="upArrow">
            <a:avLst>
              <a:gd name="adj1" fmla="val 50000"/>
              <a:gd name="adj2" fmla="val 123611"/>
            </a:avLst>
          </a:prstGeom>
          <a:solidFill>
            <a:srgbClr val="0099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5931" name="Oval 59"/>
          <p:cNvSpPr>
            <a:spLocks noChangeArrowheads="1"/>
          </p:cNvSpPr>
          <p:nvPr/>
        </p:nvSpPr>
        <p:spPr bwMode="auto">
          <a:xfrm rot="10800000">
            <a:off x="8483600" y="4387850"/>
            <a:ext cx="381000" cy="371475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CC000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5932" name="AutoShape 60"/>
          <p:cNvSpPr>
            <a:spLocks noChangeArrowheads="1"/>
          </p:cNvSpPr>
          <p:nvPr/>
        </p:nvSpPr>
        <p:spPr bwMode="auto">
          <a:xfrm rot="-31643075">
            <a:off x="8607425" y="4178300"/>
            <a:ext cx="142875" cy="706438"/>
          </a:xfrm>
          <a:prstGeom prst="upArrow">
            <a:avLst>
              <a:gd name="adj1" fmla="val 50000"/>
              <a:gd name="adj2" fmla="val 123611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5933" name="Oval 61"/>
          <p:cNvSpPr>
            <a:spLocks noChangeArrowheads="1"/>
          </p:cNvSpPr>
          <p:nvPr/>
        </p:nvSpPr>
        <p:spPr bwMode="auto">
          <a:xfrm rot="10800000">
            <a:off x="1127125" y="3251200"/>
            <a:ext cx="381000" cy="371475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CC000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5934" name="Oval 62"/>
          <p:cNvSpPr>
            <a:spLocks noChangeArrowheads="1"/>
          </p:cNvSpPr>
          <p:nvPr/>
        </p:nvSpPr>
        <p:spPr bwMode="auto">
          <a:xfrm rot="10800000">
            <a:off x="685800" y="3248025"/>
            <a:ext cx="381000" cy="371475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CC000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5935" name="Oval 63"/>
          <p:cNvSpPr>
            <a:spLocks noChangeArrowheads="1"/>
          </p:cNvSpPr>
          <p:nvPr/>
        </p:nvSpPr>
        <p:spPr bwMode="auto">
          <a:xfrm rot="10800000">
            <a:off x="1574800" y="3251200"/>
            <a:ext cx="381000" cy="371475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CC000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5936" name="Oval 64"/>
          <p:cNvSpPr>
            <a:spLocks noChangeArrowheads="1"/>
          </p:cNvSpPr>
          <p:nvPr/>
        </p:nvSpPr>
        <p:spPr bwMode="auto">
          <a:xfrm rot="10800000">
            <a:off x="2022475" y="3251200"/>
            <a:ext cx="381000" cy="371475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CC000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5937" name="Oval 65"/>
          <p:cNvSpPr>
            <a:spLocks noChangeArrowheads="1"/>
          </p:cNvSpPr>
          <p:nvPr/>
        </p:nvSpPr>
        <p:spPr bwMode="auto">
          <a:xfrm rot="10800000">
            <a:off x="4638675" y="3257550"/>
            <a:ext cx="381000" cy="371475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CC000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5938" name="AutoShape 66"/>
          <p:cNvSpPr>
            <a:spLocks noChangeArrowheads="1"/>
          </p:cNvSpPr>
          <p:nvPr/>
        </p:nvSpPr>
        <p:spPr bwMode="auto">
          <a:xfrm rot="-20828214">
            <a:off x="4762500" y="3048000"/>
            <a:ext cx="142875" cy="706438"/>
          </a:xfrm>
          <a:prstGeom prst="upArrow">
            <a:avLst>
              <a:gd name="adj1" fmla="val 50000"/>
              <a:gd name="adj2" fmla="val 123611"/>
            </a:avLst>
          </a:prstGeom>
          <a:solidFill>
            <a:srgbClr val="0099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5939" name="Oval 67"/>
          <p:cNvSpPr>
            <a:spLocks noChangeArrowheads="1"/>
          </p:cNvSpPr>
          <p:nvPr/>
        </p:nvSpPr>
        <p:spPr bwMode="auto">
          <a:xfrm rot="10800000">
            <a:off x="3787775" y="3254375"/>
            <a:ext cx="381000" cy="371475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CC000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5940" name="AutoShape 68"/>
          <p:cNvSpPr>
            <a:spLocks noChangeArrowheads="1"/>
          </p:cNvSpPr>
          <p:nvPr/>
        </p:nvSpPr>
        <p:spPr bwMode="auto">
          <a:xfrm rot="11582886" flipV="1">
            <a:off x="3921125" y="3054350"/>
            <a:ext cx="142875" cy="706438"/>
          </a:xfrm>
          <a:prstGeom prst="upArrow">
            <a:avLst>
              <a:gd name="adj1" fmla="val 50000"/>
              <a:gd name="adj2" fmla="val 123611"/>
            </a:avLst>
          </a:prstGeom>
          <a:solidFill>
            <a:srgbClr val="0099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5941" name="Oval 69"/>
          <p:cNvSpPr>
            <a:spLocks noChangeArrowheads="1"/>
          </p:cNvSpPr>
          <p:nvPr/>
        </p:nvSpPr>
        <p:spPr bwMode="auto">
          <a:xfrm rot="10800000">
            <a:off x="3340100" y="3254375"/>
            <a:ext cx="381000" cy="371475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CC000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5942" name="AutoShape 70"/>
          <p:cNvSpPr>
            <a:spLocks noChangeArrowheads="1"/>
          </p:cNvSpPr>
          <p:nvPr/>
        </p:nvSpPr>
        <p:spPr bwMode="auto">
          <a:xfrm rot="-10031215">
            <a:off x="3463925" y="3054350"/>
            <a:ext cx="142875" cy="706438"/>
          </a:xfrm>
          <a:prstGeom prst="upArrow">
            <a:avLst>
              <a:gd name="adj1" fmla="val 50000"/>
              <a:gd name="adj2" fmla="val 123611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5943" name="Oval 71"/>
          <p:cNvSpPr>
            <a:spLocks noChangeArrowheads="1"/>
          </p:cNvSpPr>
          <p:nvPr/>
        </p:nvSpPr>
        <p:spPr bwMode="auto">
          <a:xfrm rot="10800000">
            <a:off x="2898775" y="3260725"/>
            <a:ext cx="381000" cy="371475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CC000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5944" name="AutoShape 72"/>
          <p:cNvSpPr>
            <a:spLocks noChangeArrowheads="1"/>
          </p:cNvSpPr>
          <p:nvPr/>
        </p:nvSpPr>
        <p:spPr bwMode="auto">
          <a:xfrm rot="11639165" flipV="1">
            <a:off x="3032125" y="3060700"/>
            <a:ext cx="142875" cy="706438"/>
          </a:xfrm>
          <a:prstGeom prst="upArrow">
            <a:avLst>
              <a:gd name="adj1" fmla="val 50000"/>
              <a:gd name="adj2" fmla="val 123611"/>
            </a:avLst>
          </a:prstGeom>
          <a:solidFill>
            <a:srgbClr val="0099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5945" name="Oval 73"/>
          <p:cNvSpPr>
            <a:spLocks noChangeArrowheads="1"/>
          </p:cNvSpPr>
          <p:nvPr/>
        </p:nvSpPr>
        <p:spPr bwMode="auto">
          <a:xfrm rot="10800000">
            <a:off x="2463800" y="3254375"/>
            <a:ext cx="381000" cy="371475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CC000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5946" name="AutoShape 74"/>
          <p:cNvSpPr>
            <a:spLocks noChangeArrowheads="1"/>
          </p:cNvSpPr>
          <p:nvPr/>
        </p:nvSpPr>
        <p:spPr bwMode="auto">
          <a:xfrm rot="-10031215">
            <a:off x="812800" y="3060700"/>
            <a:ext cx="142875" cy="706438"/>
          </a:xfrm>
          <a:prstGeom prst="upArrow">
            <a:avLst>
              <a:gd name="adj1" fmla="val 50000"/>
              <a:gd name="adj2" fmla="val 123611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5947" name="AutoShape 75"/>
          <p:cNvSpPr>
            <a:spLocks noChangeArrowheads="1"/>
          </p:cNvSpPr>
          <p:nvPr/>
        </p:nvSpPr>
        <p:spPr bwMode="auto">
          <a:xfrm rot="11639165" flipV="1">
            <a:off x="2152650" y="3048000"/>
            <a:ext cx="142875" cy="706438"/>
          </a:xfrm>
          <a:prstGeom prst="upArrow">
            <a:avLst>
              <a:gd name="adj1" fmla="val 50000"/>
              <a:gd name="adj2" fmla="val 123611"/>
            </a:avLst>
          </a:prstGeom>
          <a:solidFill>
            <a:srgbClr val="0099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5948" name="AutoShape 76"/>
          <p:cNvSpPr>
            <a:spLocks noChangeArrowheads="1"/>
          </p:cNvSpPr>
          <p:nvPr/>
        </p:nvSpPr>
        <p:spPr bwMode="auto">
          <a:xfrm rot="-10031215">
            <a:off x="2603500" y="3051175"/>
            <a:ext cx="142875" cy="706438"/>
          </a:xfrm>
          <a:prstGeom prst="upArrow">
            <a:avLst>
              <a:gd name="adj1" fmla="val 50000"/>
              <a:gd name="adj2" fmla="val 123611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5949" name="AutoShape 77"/>
          <p:cNvSpPr>
            <a:spLocks noChangeArrowheads="1"/>
          </p:cNvSpPr>
          <p:nvPr/>
        </p:nvSpPr>
        <p:spPr bwMode="auto">
          <a:xfrm rot="-10031215">
            <a:off x="1676400" y="3048000"/>
            <a:ext cx="142875" cy="706438"/>
          </a:xfrm>
          <a:prstGeom prst="upArrow">
            <a:avLst>
              <a:gd name="adj1" fmla="val 50000"/>
              <a:gd name="adj2" fmla="val 123611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5950" name="AutoShape 78"/>
          <p:cNvSpPr>
            <a:spLocks noChangeArrowheads="1"/>
          </p:cNvSpPr>
          <p:nvPr/>
        </p:nvSpPr>
        <p:spPr bwMode="auto">
          <a:xfrm rot="11639165" flipV="1">
            <a:off x="1254125" y="3054350"/>
            <a:ext cx="142875" cy="706438"/>
          </a:xfrm>
          <a:prstGeom prst="upArrow">
            <a:avLst>
              <a:gd name="adj1" fmla="val 50000"/>
              <a:gd name="adj2" fmla="val 123611"/>
            </a:avLst>
          </a:prstGeom>
          <a:solidFill>
            <a:srgbClr val="0099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5951" name="Oval 79"/>
          <p:cNvSpPr>
            <a:spLocks noChangeArrowheads="1"/>
          </p:cNvSpPr>
          <p:nvPr/>
        </p:nvSpPr>
        <p:spPr bwMode="auto">
          <a:xfrm rot="10800000">
            <a:off x="5064125" y="3254375"/>
            <a:ext cx="381000" cy="371475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CC000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5952" name="AutoShape 80"/>
          <p:cNvSpPr>
            <a:spLocks noChangeArrowheads="1"/>
          </p:cNvSpPr>
          <p:nvPr/>
        </p:nvSpPr>
        <p:spPr bwMode="auto">
          <a:xfrm rot="-31643075">
            <a:off x="5187950" y="3044825"/>
            <a:ext cx="142875" cy="706438"/>
          </a:xfrm>
          <a:prstGeom prst="upArrow">
            <a:avLst>
              <a:gd name="adj1" fmla="val 50000"/>
              <a:gd name="adj2" fmla="val 123611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5953" name="Oval 81"/>
          <p:cNvSpPr>
            <a:spLocks noChangeArrowheads="1"/>
          </p:cNvSpPr>
          <p:nvPr/>
        </p:nvSpPr>
        <p:spPr bwMode="auto">
          <a:xfrm rot="10800000">
            <a:off x="254000" y="3244850"/>
            <a:ext cx="381000" cy="371475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CC000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5954" name="AutoShape 82"/>
          <p:cNvSpPr>
            <a:spLocks noChangeArrowheads="1"/>
          </p:cNvSpPr>
          <p:nvPr/>
        </p:nvSpPr>
        <p:spPr bwMode="auto">
          <a:xfrm rot="-20828214">
            <a:off x="377825" y="3035300"/>
            <a:ext cx="142875" cy="706438"/>
          </a:xfrm>
          <a:prstGeom prst="upArrow">
            <a:avLst>
              <a:gd name="adj1" fmla="val 50000"/>
              <a:gd name="adj2" fmla="val 123611"/>
            </a:avLst>
          </a:prstGeom>
          <a:solidFill>
            <a:srgbClr val="0099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5955" name="Oval 83"/>
          <p:cNvSpPr>
            <a:spLocks noChangeArrowheads="1"/>
          </p:cNvSpPr>
          <p:nvPr/>
        </p:nvSpPr>
        <p:spPr bwMode="auto">
          <a:xfrm rot="10800000">
            <a:off x="4213225" y="3251200"/>
            <a:ext cx="381000" cy="371475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CC000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5956" name="AutoShape 84"/>
          <p:cNvSpPr>
            <a:spLocks noChangeArrowheads="1"/>
          </p:cNvSpPr>
          <p:nvPr/>
        </p:nvSpPr>
        <p:spPr bwMode="auto">
          <a:xfrm rot="-31643075">
            <a:off x="4337050" y="3041650"/>
            <a:ext cx="142875" cy="706438"/>
          </a:xfrm>
          <a:prstGeom prst="upArrow">
            <a:avLst>
              <a:gd name="adj1" fmla="val 50000"/>
              <a:gd name="adj2" fmla="val 123611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5957" name="Oval 85"/>
          <p:cNvSpPr>
            <a:spLocks noChangeArrowheads="1"/>
          </p:cNvSpPr>
          <p:nvPr/>
        </p:nvSpPr>
        <p:spPr bwMode="auto">
          <a:xfrm rot="10800000">
            <a:off x="5492750" y="3254375"/>
            <a:ext cx="381000" cy="371475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CC000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5958" name="AutoShape 86"/>
          <p:cNvSpPr>
            <a:spLocks noChangeArrowheads="1"/>
          </p:cNvSpPr>
          <p:nvPr/>
        </p:nvSpPr>
        <p:spPr bwMode="auto">
          <a:xfrm rot="-20828214">
            <a:off x="5616575" y="3044825"/>
            <a:ext cx="142875" cy="706438"/>
          </a:xfrm>
          <a:prstGeom prst="upArrow">
            <a:avLst>
              <a:gd name="adj1" fmla="val 50000"/>
              <a:gd name="adj2" fmla="val 123611"/>
            </a:avLst>
          </a:prstGeom>
          <a:solidFill>
            <a:srgbClr val="0099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5959" name="Oval 87"/>
          <p:cNvSpPr>
            <a:spLocks noChangeArrowheads="1"/>
          </p:cNvSpPr>
          <p:nvPr/>
        </p:nvSpPr>
        <p:spPr bwMode="auto">
          <a:xfrm rot="10800000">
            <a:off x="5918200" y="3251200"/>
            <a:ext cx="381000" cy="371475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CC000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5960" name="AutoShape 88"/>
          <p:cNvSpPr>
            <a:spLocks noChangeArrowheads="1"/>
          </p:cNvSpPr>
          <p:nvPr/>
        </p:nvSpPr>
        <p:spPr bwMode="auto">
          <a:xfrm rot="-31643075">
            <a:off x="6042025" y="3041650"/>
            <a:ext cx="142875" cy="706438"/>
          </a:xfrm>
          <a:prstGeom prst="upArrow">
            <a:avLst>
              <a:gd name="adj1" fmla="val 50000"/>
              <a:gd name="adj2" fmla="val 123611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5961" name="Oval 89"/>
          <p:cNvSpPr>
            <a:spLocks noChangeArrowheads="1"/>
          </p:cNvSpPr>
          <p:nvPr/>
        </p:nvSpPr>
        <p:spPr bwMode="auto">
          <a:xfrm rot="10800000">
            <a:off x="6346825" y="3260725"/>
            <a:ext cx="381000" cy="371475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CC000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5962" name="AutoShape 90"/>
          <p:cNvSpPr>
            <a:spLocks noChangeArrowheads="1"/>
          </p:cNvSpPr>
          <p:nvPr/>
        </p:nvSpPr>
        <p:spPr bwMode="auto">
          <a:xfrm rot="-20828214">
            <a:off x="6470650" y="3051175"/>
            <a:ext cx="142875" cy="706438"/>
          </a:xfrm>
          <a:prstGeom prst="upArrow">
            <a:avLst>
              <a:gd name="adj1" fmla="val 50000"/>
              <a:gd name="adj2" fmla="val 123611"/>
            </a:avLst>
          </a:prstGeom>
          <a:solidFill>
            <a:srgbClr val="0099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5963" name="Oval 91"/>
          <p:cNvSpPr>
            <a:spLocks noChangeArrowheads="1"/>
          </p:cNvSpPr>
          <p:nvPr/>
        </p:nvSpPr>
        <p:spPr bwMode="auto">
          <a:xfrm rot="10800000">
            <a:off x="6772275" y="3257550"/>
            <a:ext cx="381000" cy="371475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CC000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5964" name="AutoShape 92"/>
          <p:cNvSpPr>
            <a:spLocks noChangeArrowheads="1"/>
          </p:cNvSpPr>
          <p:nvPr/>
        </p:nvSpPr>
        <p:spPr bwMode="auto">
          <a:xfrm rot="-31643075">
            <a:off x="6896100" y="3048000"/>
            <a:ext cx="142875" cy="706438"/>
          </a:xfrm>
          <a:prstGeom prst="upArrow">
            <a:avLst>
              <a:gd name="adj1" fmla="val 50000"/>
              <a:gd name="adj2" fmla="val 123611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5965" name="Oval 93"/>
          <p:cNvSpPr>
            <a:spLocks noChangeArrowheads="1"/>
          </p:cNvSpPr>
          <p:nvPr/>
        </p:nvSpPr>
        <p:spPr bwMode="auto">
          <a:xfrm rot="10800000">
            <a:off x="7200900" y="3248025"/>
            <a:ext cx="381000" cy="371475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CC000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5966" name="AutoShape 94"/>
          <p:cNvSpPr>
            <a:spLocks noChangeArrowheads="1"/>
          </p:cNvSpPr>
          <p:nvPr/>
        </p:nvSpPr>
        <p:spPr bwMode="auto">
          <a:xfrm rot="-20828214">
            <a:off x="7324725" y="3038475"/>
            <a:ext cx="142875" cy="706438"/>
          </a:xfrm>
          <a:prstGeom prst="upArrow">
            <a:avLst>
              <a:gd name="adj1" fmla="val 50000"/>
              <a:gd name="adj2" fmla="val 123611"/>
            </a:avLst>
          </a:prstGeom>
          <a:solidFill>
            <a:srgbClr val="0099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5967" name="Oval 95"/>
          <p:cNvSpPr>
            <a:spLocks noChangeArrowheads="1"/>
          </p:cNvSpPr>
          <p:nvPr/>
        </p:nvSpPr>
        <p:spPr bwMode="auto">
          <a:xfrm rot="10800000">
            <a:off x="7626350" y="3244850"/>
            <a:ext cx="381000" cy="371475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CC000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5968" name="AutoShape 96"/>
          <p:cNvSpPr>
            <a:spLocks noChangeArrowheads="1"/>
          </p:cNvSpPr>
          <p:nvPr/>
        </p:nvSpPr>
        <p:spPr bwMode="auto">
          <a:xfrm rot="-31643075">
            <a:off x="7750175" y="3035300"/>
            <a:ext cx="142875" cy="706438"/>
          </a:xfrm>
          <a:prstGeom prst="upArrow">
            <a:avLst>
              <a:gd name="adj1" fmla="val 50000"/>
              <a:gd name="adj2" fmla="val 123611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5969" name="Oval 97"/>
          <p:cNvSpPr>
            <a:spLocks noChangeArrowheads="1"/>
          </p:cNvSpPr>
          <p:nvPr/>
        </p:nvSpPr>
        <p:spPr bwMode="auto">
          <a:xfrm rot="10800000">
            <a:off x="8054975" y="3244850"/>
            <a:ext cx="381000" cy="371475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CC000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5970" name="AutoShape 98"/>
          <p:cNvSpPr>
            <a:spLocks noChangeArrowheads="1"/>
          </p:cNvSpPr>
          <p:nvPr/>
        </p:nvSpPr>
        <p:spPr bwMode="auto">
          <a:xfrm rot="-20828214">
            <a:off x="8178800" y="3035300"/>
            <a:ext cx="142875" cy="706438"/>
          </a:xfrm>
          <a:prstGeom prst="upArrow">
            <a:avLst>
              <a:gd name="adj1" fmla="val 50000"/>
              <a:gd name="adj2" fmla="val 123611"/>
            </a:avLst>
          </a:prstGeom>
          <a:solidFill>
            <a:srgbClr val="0099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5971" name="Oval 99"/>
          <p:cNvSpPr>
            <a:spLocks noChangeArrowheads="1"/>
          </p:cNvSpPr>
          <p:nvPr/>
        </p:nvSpPr>
        <p:spPr bwMode="auto">
          <a:xfrm rot="10800000">
            <a:off x="8480425" y="3241675"/>
            <a:ext cx="381000" cy="371475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CC000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5972" name="AutoShape 100"/>
          <p:cNvSpPr>
            <a:spLocks noChangeArrowheads="1"/>
          </p:cNvSpPr>
          <p:nvPr/>
        </p:nvSpPr>
        <p:spPr bwMode="auto">
          <a:xfrm rot="-31643075">
            <a:off x="8604250" y="3032125"/>
            <a:ext cx="142875" cy="706438"/>
          </a:xfrm>
          <a:prstGeom prst="upArrow">
            <a:avLst>
              <a:gd name="adj1" fmla="val 50000"/>
              <a:gd name="adj2" fmla="val 123611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5973" name="Oval 101"/>
          <p:cNvSpPr>
            <a:spLocks noChangeArrowheads="1"/>
          </p:cNvSpPr>
          <p:nvPr/>
        </p:nvSpPr>
        <p:spPr bwMode="auto">
          <a:xfrm>
            <a:off x="1143000" y="2667000"/>
            <a:ext cx="381000" cy="371475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CC000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5974" name="Oval 102"/>
          <p:cNvSpPr>
            <a:spLocks noChangeArrowheads="1"/>
          </p:cNvSpPr>
          <p:nvPr/>
        </p:nvSpPr>
        <p:spPr bwMode="auto">
          <a:xfrm>
            <a:off x="701675" y="2663825"/>
            <a:ext cx="381000" cy="371475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CC000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5975" name="Oval 103"/>
          <p:cNvSpPr>
            <a:spLocks noChangeArrowheads="1"/>
          </p:cNvSpPr>
          <p:nvPr/>
        </p:nvSpPr>
        <p:spPr bwMode="auto">
          <a:xfrm>
            <a:off x="1590675" y="2667000"/>
            <a:ext cx="381000" cy="371475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CC000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5976" name="Oval 104"/>
          <p:cNvSpPr>
            <a:spLocks noChangeArrowheads="1"/>
          </p:cNvSpPr>
          <p:nvPr/>
        </p:nvSpPr>
        <p:spPr bwMode="auto">
          <a:xfrm>
            <a:off x="2038350" y="2667000"/>
            <a:ext cx="381000" cy="371475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CC000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5977" name="Oval 105"/>
          <p:cNvSpPr>
            <a:spLocks noChangeArrowheads="1"/>
          </p:cNvSpPr>
          <p:nvPr/>
        </p:nvSpPr>
        <p:spPr bwMode="auto">
          <a:xfrm>
            <a:off x="4654550" y="2673350"/>
            <a:ext cx="381000" cy="371475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CC000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5978" name="AutoShape 106"/>
          <p:cNvSpPr>
            <a:spLocks noChangeArrowheads="1"/>
          </p:cNvSpPr>
          <p:nvPr/>
        </p:nvSpPr>
        <p:spPr bwMode="auto">
          <a:xfrm rot="-10138121">
            <a:off x="4778375" y="2463800"/>
            <a:ext cx="142875" cy="706438"/>
          </a:xfrm>
          <a:prstGeom prst="upArrow">
            <a:avLst>
              <a:gd name="adj1" fmla="val 50000"/>
              <a:gd name="adj2" fmla="val 123611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5979" name="Oval 107"/>
          <p:cNvSpPr>
            <a:spLocks noChangeArrowheads="1"/>
          </p:cNvSpPr>
          <p:nvPr/>
        </p:nvSpPr>
        <p:spPr bwMode="auto">
          <a:xfrm>
            <a:off x="3803650" y="2670175"/>
            <a:ext cx="381000" cy="371475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CC000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5980" name="AutoShape 108"/>
          <p:cNvSpPr>
            <a:spLocks noChangeArrowheads="1"/>
          </p:cNvSpPr>
          <p:nvPr/>
        </p:nvSpPr>
        <p:spPr bwMode="auto">
          <a:xfrm rot="672975" flipV="1">
            <a:off x="3937000" y="2470150"/>
            <a:ext cx="142875" cy="706438"/>
          </a:xfrm>
          <a:prstGeom prst="upArrow">
            <a:avLst>
              <a:gd name="adj1" fmla="val 50000"/>
              <a:gd name="adj2" fmla="val 123611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5981" name="Oval 109"/>
          <p:cNvSpPr>
            <a:spLocks noChangeArrowheads="1"/>
          </p:cNvSpPr>
          <p:nvPr/>
        </p:nvSpPr>
        <p:spPr bwMode="auto">
          <a:xfrm>
            <a:off x="3355975" y="2670175"/>
            <a:ext cx="381000" cy="371475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CC000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5982" name="AutoShape 110"/>
          <p:cNvSpPr>
            <a:spLocks noChangeArrowheads="1"/>
          </p:cNvSpPr>
          <p:nvPr/>
        </p:nvSpPr>
        <p:spPr bwMode="auto">
          <a:xfrm rot="658877">
            <a:off x="3479800" y="2470150"/>
            <a:ext cx="142875" cy="706438"/>
          </a:xfrm>
          <a:prstGeom prst="upArrow">
            <a:avLst>
              <a:gd name="adj1" fmla="val 50000"/>
              <a:gd name="adj2" fmla="val 123611"/>
            </a:avLst>
          </a:prstGeom>
          <a:solidFill>
            <a:srgbClr val="0099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5983" name="Oval 111"/>
          <p:cNvSpPr>
            <a:spLocks noChangeArrowheads="1"/>
          </p:cNvSpPr>
          <p:nvPr/>
        </p:nvSpPr>
        <p:spPr bwMode="auto">
          <a:xfrm>
            <a:off x="2914650" y="2676525"/>
            <a:ext cx="381000" cy="371475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CC000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5984" name="AutoShape 112"/>
          <p:cNvSpPr>
            <a:spLocks noChangeArrowheads="1"/>
          </p:cNvSpPr>
          <p:nvPr/>
        </p:nvSpPr>
        <p:spPr bwMode="auto">
          <a:xfrm rot="729257" flipV="1">
            <a:off x="3048000" y="2476500"/>
            <a:ext cx="142875" cy="706438"/>
          </a:xfrm>
          <a:prstGeom prst="upArrow">
            <a:avLst>
              <a:gd name="adj1" fmla="val 50000"/>
              <a:gd name="adj2" fmla="val 123611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5985" name="Oval 113"/>
          <p:cNvSpPr>
            <a:spLocks noChangeArrowheads="1"/>
          </p:cNvSpPr>
          <p:nvPr/>
        </p:nvSpPr>
        <p:spPr bwMode="auto">
          <a:xfrm>
            <a:off x="2479675" y="2670175"/>
            <a:ext cx="381000" cy="371475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CC000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5986" name="AutoShape 114"/>
          <p:cNvSpPr>
            <a:spLocks noChangeArrowheads="1"/>
          </p:cNvSpPr>
          <p:nvPr/>
        </p:nvSpPr>
        <p:spPr bwMode="auto">
          <a:xfrm rot="658877">
            <a:off x="828675" y="2476500"/>
            <a:ext cx="142875" cy="706438"/>
          </a:xfrm>
          <a:prstGeom prst="upArrow">
            <a:avLst>
              <a:gd name="adj1" fmla="val 50000"/>
              <a:gd name="adj2" fmla="val 123611"/>
            </a:avLst>
          </a:prstGeom>
          <a:solidFill>
            <a:srgbClr val="0099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5987" name="AutoShape 115"/>
          <p:cNvSpPr>
            <a:spLocks noChangeArrowheads="1"/>
          </p:cNvSpPr>
          <p:nvPr/>
        </p:nvSpPr>
        <p:spPr bwMode="auto">
          <a:xfrm rot="729257" flipV="1">
            <a:off x="2168525" y="2463800"/>
            <a:ext cx="142875" cy="706438"/>
          </a:xfrm>
          <a:prstGeom prst="upArrow">
            <a:avLst>
              <a:gd name="adj1" fmla="val 50000"/>
              <a:gd name="adj2" fmla="val 123611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5988" name="AutoShape 116"/>
          <p:cNvSpPr>
            <a:spLocks noChangeArrowheads="1"/>
          </p:cNvSpPr>
          <p:nvPr/>
        </p:nvSpPr>
        <p:spPr bwMode="auto">
          <a:xfrm rot="658877">
            <a:off x="2619375" y="2466975"/>
            <a:ext cx="142875" cy="706438"/>
          </a:xfrm>
          <a:prstGeom prst="upArrow">
            <a:avLst>
              <a:gd name="adj1" fmla="val 50000"/>
              <a:gd name="adj2" fmla="val 123611"/>
            </a:avLst>
          </a:prstGeom>
          <a:solidFill>
            <a:srgbClr val="0099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5989" name="AutoShape 117"/>
          <p:cNvSpPr>
            <a:spLocks noChangeArrowheads="1"/>
          </p:cNvSpPr>
          <p:nvPr/>
        </p:nvSpPr>
        <p:spPr bwMode="auto">
          <a:xfrm rot="658877">
            <a:off x="1692275" y="2463800"/>
            <a:ext cx="142875" cy="706438"/>
          </a:xfrm>
          <a:prstGeom prst="upArrow">
            <a:avLst>
              <a:gd name="adj1" fmla="val 50000"/>
              <a:gd name="adj2" fmla="val 123611"/>
            </a:avLst>
          </a:prstGeom>
          <a:solidFill>
            <a:srgbClr val="0099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5990" name="AutoShape 118"/>
          <p:cNvSpPr>
            <a:spLocks noChangeArrowheads="1"/>
          </p:cNvSpPr>
          <p:nvPr/>
        </p:nvSpPr>
        <p:spPr bwMode="auto">
          <a:xfrm rot="729257" flipV="1">
            <a:off x="1270000" y="2470150"/>
            <a:ext cx="142875" cy="706438"/>
          </a:xfrm>
          <a:prstGeom prst="upArrow">
            <a:avLst>
              <a:gd name="adj1" fmla="val 50000"/>
              <a:gd name="adj2" fmla="val 123611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5991" name="Oval 119"/>
          <p:cNvSpPr>
            <a:spLocks noChangeArrowheads="1"/>
          </p:cNvSpPr>
          <p:nvPr/>
        </p:nvSpPr>
        <p:spPr bwMode="auto">
          <a:xfrm>
            <a:off x="5080000" y="2670175"/>
            <a:ext cx="381000" cy="371475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CC000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5992" name="AutoShape 120"/>
          <p:cNvSpPr>
            <a:spLocks noChangeArrowheads="1"/>
          </p:cNvSpPr>
          <p:nvPr/>
        </p:nvSpPr>
        <p:spPr bwMode="auto">
          <a:xfrm rot="-20952982">
            <a:off x="5203825" y="2460625"/>
            <a:ext cx="142875" cy="706438"/>
          </a:xfrm>
          <a:prstGeom prst="upArrow">
            <a:avLst>
              <a:gd name="adj1" fmla="val 50000"/>
              <a:gd name="adj2" fmla="val 123611"/>
            </a:avLst>
          </a:prstGeom>
          <a:solidFill>
            <a:srgbClr val="0099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5993" name="Oval 121"/>
          <p:cNvSpPr>
            <a:spLocks noChangeArrowheads="1"/>
          </p:cNvSpPr>
          <p:nvPr/>
        </p:nvSpPr>
        <p:spPr bwMode="auto">
          <a:xfrm>
            <a:off x="269875" y="2660650"/>
            <a:ext cx="381000" cy="371475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CC000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5994" name="AutoShape 122"/>
          <p:cNvSpPr>
            <a:spLocks noChangeArrowheads="1"/>
          </p:cNvSpPr>
          <p:nvPr/>
        </p:nvSpPr>
        <p:spPr bwMode="auto">
          <a:xfrm rot="-10138121">
            <a:off x="393700" y="2451100"/>
            <a:ext cx="142875" cy="706438"/>
          </a:xfrm>
          <a:prstGeom prst="upArrow">
            <a:avLst>
              <a:gd name="adj1" fmla="val 50000"/>
              <a:gd name="adj2" fmla="val 123611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5995" name="Oval 123"/>
          <p:cNvSpPr>
            <a:spLocks noChangeArrowheads="1"/>
          </p:cNvSpPr>
          <p:nvPr/>
        </p:nvSpPr>
        <p:spPr bwMode="auto">
          <a:xfrm>
            <a:off x="4229100" y="2667000"/>
            <a:ext cx="381000" cy="371475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CC000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5996" name="AutoShape 124"/>
          <p:cNvSpPr>
            <a:spLocks noChangeArrowheads="1"/>
          </p:cNvSpPr>
          <p:nvPr/>
        </p:nvSpPr>
        <p:spPr bwMode="auto">
          <a:xfrm rot="-20952982">
            <a:off x="4352925" y="2457450"/>
            <a:ext cx="142875" cy="706438"/>
          </a:xfrm>
          <a:prstGeom prst="upArrow">
            <a:avLst>
              <a:gd name="adj1" fmla="val 50000"/>
              <a:gd name="adj2" fmla="val 123611"/>
            </a:avLst>
          </a:prstGeom>
          <a:solidFill>
            <a:srgbClr val="0099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5997" name="Oval 125"/>
          <p:cNvSpPr>
            <a:spLocks noChangeArrowheads="1"/>
          </p:cNvSpPr>
          <p:nvPr/>
        </p:nvSpPr>
        <p:spPr bwMode="auto">
          <a:xfrm>
            <a:off x="5508625" y="2670175"/>
            <a:ext cx="381000" cy="371475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CC000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5998" name="AutoShape 126"/>
          <p:cNvSpPr>
            <a:spLocks noChangeArrowheads="1"/>
          </p:cNvSpPr>
          <p:nvPr/>
        </p:nvSpPr>
        <p:spPr bwMode="auto">
          <a:xfrm rot="-10138121">
            <a:off x="5632450" y="2460625"/>
            <a:ext cx="142875" cy="706438"/>
          </a:xfrm>
          <a:prstGeom prst="upArrow">
            <a:avLst>
              <a:gd name="adj1" fmla="val 50000"/>
              <a:gd name="adj2" fmla="val 123611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5999" name="Oval 127"/>
          <p:cNvSpPr>
            <a:spLocks noChangeArrowheads="1"/>
          </p:cNvSpPr>
          <p:nvPr/>
        </p:nvSpPr>
        <p:spPr bwMode="auto">
          <a:xfrm>
            <a:off x="5934075" y="2667000"/>
            <a:ext cx="381000" cy="371475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CC000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6000" name="AutoShape 128"/>
          <p:cNvSpPr>
            <a:spLocks noChangeArrowheads="1"/>
          </p:cNvSpPr>
          <p:nvPr/>
        </p:nvSpPr>
        <p:spPr bwMode="auto">
          <a:xfrm rot="-20952982">
            <a:off x="6057900" y="2457450"/>
            <a:ext cx="142875" cy="706438"/>
          </a:xfrm>
          <a:prstGeom prst="upArrow">
            <a:avLst>
              <a:gd name="adj1" fmla="val 50000"/>
              <a:gd name="adj2" fmla="val 123611"/>
            </a:avLst>
          </a:prstGeom>
          <a:solidFill>
            <a:srgbClr val="0099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6001" name="Oval 129"/>
          <p:cNvSpPr>
            <a:spLocks noChangeArrowheads="1"/>
          </p:cNvSpPr>
          <p:nvPr/>
        </p:nvSpPr>
        <p:spPr bwMode="auto">
          <a:xfrm>
            <a:off x="6362700" y="2676525"/>
            <a:ext cx="381000" cy="371475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CC000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6002" name="AutoShape 130"/>
          <p:cNvSpPr>
            <a:spLocks noChangeArrowheads="1"/>
          </p:cNvSpPr>
          <p:nvPr/>
        </p:nvSpPr>
        <p:spPr bwMode="auto">
          <a:xfrm rot="-10138121">
            <a:off x="6486525" y="2466975"/>
            <a:ext cx="142875" cy="706438"/>
          </a:xfrm>
          <a:prstGeom prst="upArrow">
            <a:avLst>
              <a:gd name="adj1" fmla="val 50000"/>
              <a:gd name="adj2" fmla="val 123611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6003" name="Oval 131"/>
          <p:cNvSpPr>
            <a:spLocks noChangeArrowheads="1"/>
          </p:cNvSpPr>
          <p:nvPr/>
        </p:nvSpPr>
        <p:spPr bwMode="auto">
          <a:xfrm>
            <a:off x="6788150" y="2673350"/>
            <a:ext cx="381000" cy="371475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CC000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6004" name="AutoShape 132"/>
          <p:cNvSpPr>
            <a:spLocks noChangeArrowheads="1"/>
          </p:cNvSpPr>
          <p:nvPr/>
        </p:nvSpPr>
        <p:spPr bwMode="auto">
          <a:xfrm rot="-20952982">
            <a:off x="6911975" y="2463800"/>
            <a:ext cx="142875" cy="706438"/>
          </a:xfrm>
          <a:prstGeom prst="upArrow">
            <a:avLst>
              <a:gd name="adj1" fmla="val 50000"/>
              <a:gd name="adj2" fmla="val 123611"/>
            </a:avLst>
          </a:prstGeom>
          <a:solidFill>
            <a:srgbClr val="0099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6005" name="Oval 133"/>
          <p:cNvSpPr>
            <a:spLocks noChangeArrowheads="1"/>
          </p:cNvSpPr>
          <p:nvPr/>
        </p:nvSpPr>
        <p:spPr bwMode="auto">
          <a:xfrm>
            <a:off x="7216775" y="2663825"/>
            <a:ext cx="381000" cy="371475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CC000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6006" name="AutoShape 134"/>
          <p:cNvSpPr>
            <a:spLocks noChangeArrowheads="1"/>
          </p:cNvSpPr>
          <p:nvPr/>
        </p:nvSpPr>
        <p:spPr bwMode="auto">
          <a:xfrm rot="-10138121">
            <a:off x="7340600" y="2454275"/>
            <a:ext cx="142875" cy="706438"/>
          </a:xfrm>
          <a:prstGeom prst="upArrow">
            <a:avLst>
              <a:gd name="adj1" fmla="val 50000"/>
              <a:gd name="adj2" fmla="val 123611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6007" name="Oval 135"/>
          <p:cNvSpPr>
            <a:spLocks noChangeArrowheads="1"/>
          </p:cNvSpPr>
          <p:nvPr/>
        </p:nvSpPr>
        <p:spPr bwMode="auto">
          <a:xfrm>
            <a:off x="7642225" y="2660650"/>
            <a:ext cx="381000" cy="371475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CC000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6008" name="AutoShape 136"/>
          <p:cNvSpPr>
            <a:spLocks noChangeArrowheads="1"/>
          </p:cNvSpPr>
          <p:nvPr/>
        </p:nvSpPr>
        <p:spPr bwMode="auto">
          <a:xfrm rot="-20952982">
            <a:off x="7766050" y="2451100"/>
            <a:ext cx="142875" cy="706438"/>
          </a:xfrm>
          <a:prstGeom prst="upArrow">
            <a:avLst>
              <a:gd name="adj1" fmla="val 50000"/>
              <a:gd name="adj2" fmla="val 123611"/>
            </a:avLst>
          </a:prstGeom>
          <a:solidFill>
            <a:srgbClr val="0099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6009" name="Oval 137"/>
          <p:cNvSpPr>
            <a:spLocks noChangeArrowheads="1"/>
          </p:cNvSpPr>
          <p:nvPr/>
        </p:nvSpPr>
        <p:spPr bwMode="auto">
          <a:xfrm>
            <a:off x="8070850" y="2660650"/>
            <a:ext cx="381000" cy="371475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CC000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6010" name="AutoShape 138"/>
          <p:cNvSpPr>
            <a:spLocks noChangeArrowheads="1"/>
          </p:cNvSpPr>
          <p:nvPr/>
        </p:nvSpPr>
        <p:spPr bwMode="auto">
          <a:xfrm rot="-10138121">
            <a:off x="8194675" y="2451100"/>
            <a:ext cx="142875" cy="706438"/>
          </a:xfrm>
          <a:prstGeom prst="upArrow">
            <a:avLst>
              <a:gd name="adj1" fmla="val 50000"/>
              <a:gd name="adj2" fmla="val 123611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6011" name="Oval 139"/>
          <p:cNvSpPr>
            <a:spLocks noChangeArrowheads="1"/>
          </p:cNvSpPr>
          <p:nvPr/>
        </p:nvSpPr>
        <p:spPr bwMode="auto">
          <a:xfrm>
            <a:off x="8496300" y="2657475"/>
            <a:ext cx="381000" cy="371475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CC000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6012" name="AutoShape 140"/>
          <p:cNvSpPr>
            <a:spLocks noChangeArrowheads="1"/>
          </p:cNvSpPr>
          <p:nvPr/>
        </p:nvSpPr>
        <p:spPr bwMode="auto">
          <a:xfrm rot="-20952982">
            <a:off x="8620125" y="2447925"/>
            <a:ext cx="142875" cy="706438"/>
          </a:xfrm>
          <a:prstGeom prst="upArrow">
            <a:avLst>
              <a:gd name="adj1" fmla="val 50000"/>
              <a:gd name="adj2" fmla="val 123611"/>
            </a:avLst>
          </a:prstGeom>
          <a:solidFill>
            <a:srgbClr val="0099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6013" name="Oval 141"/>
          <p:cNvSpPr>
            <a:spLocks noChangeArrowheads="1"/>
          </p:cNvSpPr>
          <p:nvPr/>
        </p:nvSpPr>
        <p:spPr bwMode="auto">
          <a:xfrm>
            <a:off x="1130300" y="4987925"/>
            <a:ext cx="381000" cy="371475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CC000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6014" name="Oval 142"/>
          <p:cNvSpPr>
            <a:spLocks noChangeArrowheads="1"/>
          </p:cNvSpPr>
          <p:nvPr/>
        </p:nvSpPr>
        <p:spPr bwMode="auto">
          <a:xfrm>
            <a:off x="688975" y="4984750"/>
            <a:ext cx="381000" cy="371475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CC000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6015" name="Oval 143"/>
          <p:cNvSpPr>
            <a:spLocks noChangeArrowheads="1"/>
          </p:cNvSpPr>
          <p:nvPr/>
        </p:nvSpPr>
        <p:spPr bwMode="auto">
          <a:xfrm>
            <a:off x="1577975" y="4987925"/>
            <a:ext cx="381000" cy="371475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CC000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6016" name="Oval 144"/>
          <p:cNvSpPr>
            <a:spLocks noChangeArrowheads="1"/>
          </p:cNvSpPr>
          <p:nvPr/>
        </p:nvSpPr>
        <p:spPr bwMode="auto">
          <a:xfrm>
            <a:off x="2025650" y="4987925"/>
            <a:ext cx="381000" cy="371475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CC000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6017" name="Oval 145"/>
          <p:cNvSpPr>
            <a:spLocks noChangeArrowheads="1"/>
          </p:cNvSpPr>
          <p:nvPr/>
        </p:nvSpPr>
        <p:spPr bwMode="auto">
          <a:xfrm>
            <a:off x="4641850" y="4994275"/>
            <a:ext cx="381000" cy="371475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CC000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6018" name="AutoShape 146"/>
          <p:cNvSpPr>
            <a:spLocks noChangeArrowheads="1"/>
          </p:cNvSpPr>
          <p:nvPr/>
        </p:nvSpPr>
        <p:spPr bwMode="auto">
          <a:xfrm rot="-31583708">
            <a:off x="4765675" y="4784725"/>
            <a:ext cx="142875" cy="706438"/>
          </a:xfrm>
          <a:prstGeom prst="upArrow">
            <a:avLst>
              <a:gd name="adj1" fmla="val 50000"/>
              <a:gd name="adj2" fmla="val 123611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6019" name="Oval 147"/>
          <p:cNvSpPr>
            <a:spLocks noChangeArrowheads="1"/>
          </p:cNvSpPr>
          <p:nvPr/>
        </p:nvSpPr>
        <p:spPr bwMode="auto">
          <a:xfrm>
            <a:off x="3790950" y="4991100"/>
            <a:ext cx="381000" cy="371475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CC000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6020" name="AutoShape 148"/>
          <p:cNvSpPr>
            <a:spLocks noChangeArrowheads="1"/>
          </p:cNvSpPr>
          <p:nvPr/>
        </p:nvSpPr>
        <p:spPr bwMode="auto">
          <a:xfrm rot="827388" flipV="1">
            <a:off x="3924300" y="4791075"/>
            <a:ext cx="142875" cy="706438"/>
          </a:xfrm>
          <a:prstGeom prst="upArrow">
            <a:avLst>
              <a:gd name="adj1" fmla="val 50000"/>
              <a:gd name="adj2" fmla="val 123611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6021" name="Oval 149"/>
          <p:cNvSpPr>
            <a:spLocks noChangeArrowheads="1"/>
          </p:cNvSpPr>
          <p:nvPr/>
        </p:nvSpPr>
        <p:spPr bwMode="auto">
          <a:xfrm>
            <a:off x="3343275" y="4991100"/>
            <a:ext cx="381000" cy="371475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CC000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6022" name="AutoShape 150"/>
          <p:cNvSpPr>
            <a:spLocks noChangeArrowheads="1"/>
          </p:cNvSpPr>
          <p:nvPr/>
        </p:nvSpPr>
        <p:spPr bwMode="auto">
          <a:xfrm rot="-20786711">
            <a:off x="3467100" y="4791075"/>
            <a:ext cx="142875" cy="706438"/>
          </a:xfrm>
          <a:prstGeom prst="upArrow">
            <a:avLst>
              <a:gd name="adj1" fmla="val 50000"/>
              <a:gd name="adj2" fmla="val 123611"/>
            </a:avLst>
          </a:prstGeom>
          <a:solidFill>
            <a:srgbClr val="0099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6023" name="Oval 151"/>
          <p:cNvSpPr>
            <a:spLocks noChangeArrowheads="1"/>
          </p:cNvSpPr>
          <p:nvPr/>
        </p:nvSpPr>
        <p:spPr bwMode="auto">
          <a:xfrm>
            <a:off x="2901950" y="4997450"/>
            <a:ext cx="381000" cy="371475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CC000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6024" name="AutoShape 152"/>
          <p:cNvSpPr>
            <a:spLocks noChangeArrowheads="1"/>
          </p:cNvSpPr>
          <p:nvPr/>
        </p:nvSpPr>
        <p:spPr bwMode="auto">
          <a:xfrm rot="883667" flipV="1">
            <a:off x="3035300" y="4797425"/>
            <a:ext cx="142875" cy="706438"/>
          </a:xfrm>
          <a:prstGeom prst="upArrow">
            <a:avLst>
              <a:gd name="adj1" fmla="val 50000"/>
              <a:gd name="adj2" fmla="val 123611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6025" name="Oval 153"/>
          <p:cNvSpPr>
            <a:spLocks noChangeArrowheads="1"/>
          </p:cNvSpPr>
          <p:nvPr/>
        </p:nvSpPr>
        <p:spPr bwMode="auto">
          <a:xfrm>
            <a:off x="2466975" y="4991100"/>
            <a:ext cx="381000" cy="371475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CC000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6026" name="AutoShape 154"/>
          <p:cNvSpPr>
            <a:spLocks noChangeArrowheads="1"/>
          </p:cNvSpPr>
          <p:nvPr/>
        </p:nvSpPr>
        <p:spPr bwMode="auto">
          <a:xfrm rot="-20786711">
            <a:off x="815975" y="4797425"/>
            <a:ext cx="142875" cy="706438"/>
          </a:xfrm>
          <a:prstGeom prst="upArrow">
            <a:avLst>
              <a:gd name="adj1" fmla="val 50000"/>
              <a:gd name="adj2" fmla="val 123611"/>
            </a:avLst>
          </a:prstGeom>
          <a:solidFill>
            <a:srgbClr val="0099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6027" name="AutoShape 155"/>
          <p:cNvSpPr>
            <a:spLocks noChangeArrowheads="1"/>
          </p:cNvSpPr>
          <p:nvPr/>
        </p:nvSpPr>
        <p:spPr bwMode="auto">
          <a:xfrm rot="883667" flipV="1">
            <a:off x="2155825" y="4784725"/>
            <a:ext cx="142875" cy="706438"/>
          </a:xfrm>
          <a:prstGeom prst="upArrow">
            <a:avLst>
              <a:gd name="adj1" fmla="val 50000"/>
              <a:gd name="adj2" fmla="val 123611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6028" name="AutoShape 156"/>
          <p:cNvSpPr>
            <a:spLocks noChangeArrowheads="1"/>
          </p:cNvSpPr>
          <p:nvPr/>
        </p:nvSpPr>
        <p:spPr bwMode="auto">
          <a:xfrm rot="-20786711">
            <a:off x="2606675" y="4787900"/>
            <a:ext cx="142875" cy="706438"/>
          </a:xfrm>
          <a:prstGeom prst="upArrow">
            <a:avLst>
              <a:gd name="adj1" fmla="val 50000"/>
              <a:gd name="adj2" fmla="val 123611"/>
            </a:avLst>
          </a:prstGeom>
          <a:solidFill>
            <a:srgbClr val="0099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6029" name="AutoShape 157"/>
          <p:cNvSpPr>
            <a:spLocks noChangeArrowheads="1"/>
          </p:cNvSpPr>
          <p:nvPr/>
        </p:nvSpPr>
        <p:spPr bwMode="auto">
          <a:xfrm rot="-20786711">
            <a:off x="1679575" y="4784725"/>
            <a:ext cx="142875" cy="706438"/>
          </a:xfrm>
          <a:prstGeom prst="upArrow">
            <a:avLst>
              <a:gd name="adj1" fmla="val 50000"/>
              <a:gd name="adj2" fmla="val 123611"/>
            </a:avLst>
          </a:prstGeom>
          <a:solidFill>
            <a:srgbClr val="0099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6030" name="AutoShape 158"/>
          <p:cNvSpPr>
            <a:spLocks noChangeArrowheads="1"/>
          </p:cNvSpPr>
          <p:nvPr/>
        </p:nvSpPr>
        <p:spPr bwMode="auto">
          <a:xfrm rot="883667" flipV="1">
            <a:off x="1257300" y="4791075"/>
            <a:ext cx="142875" cy="706438"/>
          </a:xfrm>
          <a:prstGeom prst="upArrow">
            <a:avLst>
              <a:gd name="adj1" fmla="val 50000"/>
              <a:gd name="adj2" fmla="val 123611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6031" name="Oval 159"/>
          <p:cNvSpPr>
            <a:spLocks noChangeArrowheads="1"/>
          </p:cNvSpPr>
          <p:nvPr/>
        </p:nvSpPr>
        <p:spPr bwMode="auto">
          <a:xfrm>
            <a:off x="5067300" y="4991100"/>
            <a:ext cx="381000" cy="371475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CC000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6032" name="AutoShape 160"/>
          <p:cNvSpPr>
            <a:spLocks noChangeArrowheads="1"/>
          </p:cNvSpPr>
          <p:nvPr/>
        </p:nvSpPr>
        <p:spPr bwMode="auto">
          <a:xfrm rot="-42398569">
            <a:off x="5191125" y="4781550"/>
            <a:ext cx="142875" cy="706438"/>
          </a:xfrm>
          <a:prstGeom prst="upArrow">
            <a:avLst>
              <a:gd name="adj1" fmla="val 50000"/>
              <a:gd name="adj2" fmla="val 123611"/>
            </a:avLst>
          </a:prstGeom>
          <a:solidFill>
            <a:srgbClr val="0099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6033" name="Oval 161"/>
          <p:cNvSpPr>
            <a:spLocks noChangeArrowheads="1"/>
          </p:cNvSpPr>
          <p:nvPr/>
        </p:nvSpPr>
        <p:spPr bwMode="auto">
          <a:xfrm>
            <a:off x="257175" y="4981575"/>
            <a:ext cx="381000" cy="371475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CC000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6034" name="AutoShape 162"/>
          <p:cNvSpPr>
            <a:spLocks noChangeArrowheads="1"/>
          </p:cNvSpPr>
          <p:nvPr/>
        </p:nvSpPr>
        <p:spPr bwMode="auto">
          <a:xfrm rot="-31583708">
            <a:off x="381000" y="4772025"/>
            <a:ext cx="142875" cy="706438"/>
          </a:xfrm>
          <a:prstGeom prst="upArrow">
            <a:avLst>
              <a:gd name="adj1" fmla="val 50000"/>
              <a:gd name="adj2" fmla="val 123611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6035" name="Oval 163"/>
          <p:cNvSpPr>
            <a:spLocks noChangeArrowheads="1"/>
          </p:cNvSpPr>
          <p:nvPr/>
        </p:nvSpPr>
        <p:spPr bwMode="auto">
          <a:xfrm>
            <a:off x="4216400" y="4987925"/>
            <a:ext cx="381000" cy="371475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CC000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6036" name="AutoShape 164"/>
          <p:cNvSpPr>
            <a:spLocks noChangeArrowheads="1"/>
          </p:cNvSpPr>
          <p:nvPr/>
        </p:nvSpPr>
        <p:spPr bwMode="auto">
          <a:xfrm rot="-42398569">
            <a:off x="4340225" y="4778375"/>
            <a:ext cx="142875" cy="706438"/>
          </a:xfrm>
          <a:prstGeom prst="upArrow">
            <a:avLst>
              <a:gd name="adj1" fmla="val 50000"/>
              <a:gd name="adj2" fmla="val 123611"/>
            </a:avLst>
          </a:prstGeom>
          <a:solidFill>
            <a:srgbClr val="0099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6037" name="Oval 165"/>
          <p:cNvSpPr>
            <a:spLocks noChangeArrowheads="1"/>
          </p:cNvSpPr>
          <p:nvPr/>
        </p:nvSpPr>
        <p:spPr bwMode="auto">
          <a:xfrm>
            <a:off x="5495925" y="4991100"/>
            <a:ext cx="381000" cy="371475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CC000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6038" name="AutoShape 166"/>
          <p:cNvSpPr>
            <a:spLocks noChangeArrowheads="1"/>
          </p:cNvSpPr>
          <p:nvPr/>
        </p:nvSpPr>
        <p:spPr bwMode="auto">
          <a:xfrm rot="-31583708">
            <a:off x="5619750" y="4781550"/>
            <a:ext cx="142875" cy="706438"/>
          </a:xfrm>
          <a:prstGeom prst="upArrow">
            <a:avLst>
              <a:gd name="adj1" fmla="val 50000"/>
              <a:gd name="adj2" fmla="val 123611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6039" name="Oval 167"/>
          <p:cNvSpPr>
            <a:spLocks noChangeArrowheads="1"/>
          </p:cNvSpPr>
          <p:nvPr/>
        </p:nvSpPr>
        <p:spPr bwMode="auto">
          <a:xfrm>
            <a:off x="5921375" y="4987925"/>
            <a:ext cx="381000" cy="371475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CC000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6040" name="AutoShape 168"/>
          <p:cNvSpPr>
            <a:spLocks noChangeArrowheads="1"/>
          </p:cNvSpPr>
          <p:nvPr/>
        </p:nvSpPr>
        <p:spPr bwMode="auto">
          <a:xfrm rot="-42398569">
            <a:off x="6045200" y="4778375"/>
            <a:ext cx="142875" cy="706438"/>
          </a:xfrm>
          <a:prstGeom prst="upArrow">
            <a:avLst>
              <a:gd name="adj1" fmla="val 50000"/>
              <a:gd name="adj2" fmla="val 123611"/>
            </a:avLst>
          </a:prstGeom>
          <a:solidFill>
            <a:srgbClr val="0099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6041" name="Oval 169"/>
          <p:cNvSpPr>
            <a:spLocks noChangeArrowheads="1"/>
          </p:cNvSpPr>
          <p:nvPr/>
        </p:nvSpPr>
        <p:spPr bwMode="auto">
          <a:xfrm>
            <a:off x="6350000" y="4997450"/>
            <a:ext cx="381000" cy="371475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CC000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6042" name="AutoShape 170"/>
          <p:cNvSpPr>
            <a:spLocks noChangeArrowheads="1"/>
          </p:cNvSpPr>
          <p:nvPr/>
        </p:nvSpPr>
        <p:spPr bwMode="auto">
          <a:xfrm rot="-31583708">
            <a:off x="6473825" y="4787900"/>
            <a:ext cx="142875" cy="706438"/>
          </a:xfrm>
          <a:prstGeom prst="upArrow">
            <a:avLst>
              <a:gd name="adj1" fmla="val 50000"/>
              <a:gd name="adj2" fmla="val 123611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6043" name="Oval 171"/>
          <p:cNvSpPr>
            <a:spLocks noChangeArrowheads="1"/>
          </p:cNvSpPr>
          <p:nvPr/>
        </p:nvSpPr>
        <p:spPr bwMode="auto">
          <a:xfrm>
            <a:off x="6775450" y="4994275"/>
            <a:ext cx="381000" cy="371475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CC000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6044" name="AutoShape 172"/>
          <p:cNvSpPr>
            <a:spLocks noChangeArrowheads="1"/>
          </p:cNvSpPr>
          <p:nvPr/>
        </p:nvSpPr>
        <p:spPr bwMode="auto">
          <a:xfrm rot="-42398569">
            <a:off x="6899275" y="4784725"/>
            <a:ext cx="142875" cy="706438"/>
          </a:xfrm>
          <a:prstGeom prst="upArrow">
            <a:avLst>
              <a:gd name="adj1" fmla="val 50000"/>
              <a:gd name="adj2" fmla="val 123611"/>
            </a:avLst>
          </a:prstGeom>
          <a:solidFill>
            <a:srgbClr val="0099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6045" name="Oval 173"/>
          <p:cNvSpPr>
            <a:spLocks noChangeArrowheads="1"/>
          </p:cNvSpPr>
          <p:nvPr/>
        </p:nvSpPr>
        <p:spPr bwMode="auto">
          <a:xfrm>
            <a:off x="7204075" y="4984750"/>
            <a:ext cx="381000" cy="371475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CC000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6046" name="AutoShape 174"/>
          <p:cNvSpPr>
            <a:spLocks noChangeArrowheads="1"/>
          </p:cNvSpPr>
          <p:nvPr/>
        </p:nvSpPr>
        <p:spPr bwMode="auto">
          <a:xfrm rot="-31583708">
            <a:off x="7327900" y="4775200"/>
            <a:ext cx="142875" cy="706438"/>
          </a:xfrm>
          <a:prstGeom prst="upArrow">
            <a:avLst>
              <a:gd name="adj1" fmla="val 50000"/>
              <a:gd name="adj2" fmla="val 123611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6047" name="Oval 175"/>
          <p:cNvSpPr>
            <a:spLocks noChangeArrowheads="1"/>
          </p:cNvSpPr>
          <p:nvPr/>
        </p:nvSpPr>
        <p:spPr bwMode="auto">
          <a:xfrm>
            <a:off x="7629525" y="4981575"/>
            <a:ext cx="381000" cy="371475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CC000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6048" name="AutoShape 176"/>
          <p:cNvSpPr>
            <a:spLocks noChangeArrowheads="1"/>
          </p:cNvSpPr>
          <p:nvPr/>
        </p:nvSpPr>
        <p:spPr bwMode="auto">
          <a:xfrm rot="-42398569">
            <a:off x="7753350" y="4772025"/>
            <a:ext cx="142875" cy="706438"/>
          </a:xfrm>
          <a:prstGeom prst="upArrow">
            <a:avLst>
              <a:gd name="adj1" fmla="val 50000"/>
              <a:gd name="adj2" fmla="val 123611"/>
            </a:avLst>
          </a:prstGeom>
          <a:solidFill>
            <a:srgbClr val="0099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6049" name="Oval 177"/>
          <p:cNvSpPr>
            <a:spLocks noChangeArrowheads="1"/>
          </p:cNvSpPr>
          <p:nvPr/>
        </p:nvSpPr>
        <p:spPr bwMode="auto">
          <a:xfrm>
            <a:off x="8058150" y="4981575"/>
            <a:ext cx="381000" cy="371475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CC000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6050" name="AutoShape 178"/>
          <p:cNvSpPr>
            <a:spLocks noChangeArrowheads="1"/>
          </p:cNvSpPr>
          <p:nvPr/>
        </p:nvSpPr>
        <p:spPr bwMode="auto">
          <a:xfrm rot="-31583708">
            <a:off x="8181975" y="4772025"/>
            <a:ext cx="142875" cy="706438"/>
          </a:xfrm>
          <a:prstGeom prst="upArrow">
            <a:avLst>
              <a:gd name="adj1" fmla="val 50000"/>
              <a:gd name="adj2" fmla="val 123611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6051" name="Oval 179"/>
          <p:cNvSpPr>
            <a:spLocks noChangeArrowheads="1"/>
          </p:cNvSpPr>
          <p:nvPr/>
        </p:nvSpPr>
        <p:spPr bwMode="auto">
          <a:xfrm>
            <a:off x="8483600" y="4978400"/>
            <a:ext cx="381000" cy="371475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CC000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6052" name="AutoShape 180"/>
          <p:cNvSpPr>
            <a:spLocks noChangeArrowheads="1"/>
          </p:cNvSpPr>
          <p:nvPr/>
        </p:nvSpPr>
        <p:spPr bwMode="auto">
          <a:xfrm rot="-42398569">
            <a:off x="8607425" y="4768850"/>
            <a:ext cx="142875" cy="706438"/>
          </a:xfrm>
          <a:prstGeom prst="upArrow">
            <a:avLst>
              <a:gd name="adj1" fmla="val 50000"/>
              <a:gd name="adj2" fmla="val 123611"/>
            </a:avLst>
          </a:prstGeom>
          <a:solidFill>
            <a:srgbClr val="0099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6053" name="Oval 181"/>
          <p:cNvSpPr>
            <a:spLocks noChangeArrowheads="1"/>
          </p:cNvSpPr>
          <p:nvPr/>
        </p:nvSpPr>
        <p:spPr bwMode="auto">
          <a:xfrm>
            <a:off x="1133475" y="3838575"/>
            <a:ext cx="381000" cy="371475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CC000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6054" name="Oval 182"/>
          <p:cNvSpPr>
            <a:spLocks noChangeArrowheads="1"/>
          </p:cNvSpPr>
          <p:nvPr/>
        </p:nvSpPr>
        <p:spPr bwMode="auto">
          <a:xfrm>
            <a:off x="692150" y="3835400"/>
            <a:ext cx="381000" cy="371475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CC000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6055" name="Oval 183"/>
          <p:cNvSpPr>
            <a:spLocks noChangeArrowheads="1"/>
          </p:cNvSpPr>
          <p:nvPr/>
        </p:nvSpPr>
        <p:spPr bwMode="auto">
          <a:xfrm>
            <a:off x="1581150" y="3838575"/>
            <a:ext cx="381000" cy="371475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CC000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6056" name="Oval 184"/>
          <p:cNvSpPr>
            <a:spLocks noChangeArrowheads="1"/>
          </p:cNvSpPr>
          <p:nvPr/>
        </p:nvSpPr>
        <p:spPr bwMode="auto">
          <a:xfrm>
            <a:off x="2028825" y="3838575"/>
            <a:ext cx="381000" cy="371475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CC000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" name="Group 185"/>
          <p:cNvGrpSpPr>
            <a:grpSpLocks/>
          </p:cNvGrpSpPr>
          <p:nvPr/>
        </p:nvGrpSpPr>
        <p:grpSpPr bwMode="auto">
          <a:xfrm>
            <a:off x="4645025" y="3635375"/>
            <a:ext cx="381000" cy="706438"/>
            <a:chOff x="2848" y="2566"/>
            <a:chExt cx="240" cy="445"/>
          </a:xfrm>
        </p:grpSpPr>
        <p:sp>
          <p:nvSpPr>
            <p:cNvPr id="336058" name="Oval 186"/>
            <p:cNvSpPr>
              <a:spLocks noChangeArrowheads="1"/>
            </p:cNvSpPr>
            <p:nvPr/>
          </p:nvSpPr>
          <p:spPr bwMode="auto">
            <a:xfrm>
              <a:off x="2848" y="2698"/>
              <a:ext cx="240" cy="234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CC0000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6059" name="AutoShape 187"/>
            <p:cNvSpPr>
              <a:spLocks noChangeArrowheads="1"/>
            </p:cNvSpPr>
            <p:nvPr/>
          </p:nvSpPr>
          <p:spPr bwMode="auto">
            <a:xfrm rot="-10057696">
              <a:off x="2926" y="2566"/>
              <a:ext cx="90" cy="445"/>
            </a:xfrm>
            <a:prstGeom prst="upArrow">
              <a:avLst>
                <a:gd name="adj1" fmla="val 50000"/>
                <a:gd name="adj2" fmla="val 123611"/>
              </a:avLst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36060" name="Oval 188"/>
          <p:cNvSpPr>
            <a:spLocks noChangeArrowheads="1"/>
          </p:cNvSpPr>
          <p:nvPr/>
        </p:nvSpPr>
        <p:spPr bwMode="auto">
          <a:xfrm>
            <a:off x="3794125" y="3841750"/>
            <a:ext cx="381000" cy="371475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CC000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6061" name="AutoShape 189"/>
          <p:cNvSpPr>
            <a:spLocks noChangeArrowheads="1"/>
          </p:cNvSpPr>
          <p:nvPr/>
        </p:nvSpPr>
        <p:spPr bwMode="auto">
          <a:xfrm rot="753402" flipV="1">
            <a:off x="3927475" y="3641725"/>
            <a:ext cx="142875" cy="706438"/>
          </a:xfrm>
          <a:prstGeom prst="upArrow">
            <a:avLst>
              <a:gd name="adj1" fmla="val 50000"/>
              <a:gd name="adj2" fmla="val 123611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6062" name="Oval 190"/>
          <p:cNvSpPr>
            <a:spLocks noChangeArrowheads="1"/>
          </p:cNvSpPr>
          <p:nvPr/>
        </p:nvSpPr>
        <p:spPr bwMode="auto">
          <a:xfrm>
            <a:off x="3346450" y="3841750"/>
            <a:ext cx="381000" cy="371475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CC000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6063" name="AutoShape 191"/>
          <p:cNvSpPr>
            <a:spLocks noChangeArrowheads="1"/>
          </p:cNvSpPr>
          <p:nvPr/>
        </p:nvSpPr>
        <p:spPr bwMode="auto">
          <a:xfrm rot="739302">
            <a:off x="3470275" y="3641725"/>
            <a:ext cx="142875" cy="706438"/>
          </a:xfrm>
          <a:prstGeom prst="upArrow">
            <a:avLst>
              <a:gd name="adj1" fmla="val 50000"/>
              <a:gd name="adj2" fmla="val 123611"/>
            </a:avLst>
          </a:prstGeom>
          <a:solidFill>
            <a:srgbClr val="0099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6064" name="Oval 192"/>
          <p:cNvSpPr>
            <a:spLocks noChangeArrowheads="1"/>
          </p:cNvSpPr>
          <p:nvPr/>
        </p:nvSpPr>
        <p:spPr bwMode="auto">
          <a:xfrm>
            <a:off x="2905125" y="3848100"/>
            <a:ext cx="381000" cy="371475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CC000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6065" name="AutoShape 193"/>
          <p:cNvSpPr>
            <a:spLocks noChangeArrowheads="1"/>
          </p:cNvSpPr>
          <p:nvPr/>
        </p:nvSpPr>
        <p:spPr bwMode="auto">
          <a:xfrm rot="809682" flipV="1">
            <a:off x="3038475" y="3648075"/>
            <a:ext cx="142875" cy="706438"/>
          </a:xfrm>
          <a:prstGeom prst="upArrow">
            <a:avLst>
              <a:gd name="adj1" fmla="val 50000"/>
              <a:gd name="adj2" fmla="val 123611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6066" name="Oval 194"/>
          <p:cNvSpPr>
            <a:spLocks noChangeArrowheads="1"/>
          </p:cNvSpPr>
          <p:nvPr/>
        </p:nvSpPr>
        <p:spPr bwMode="auto">
          <a:xfrm>
            <a:off x="2470150" y="3841750"/>
            <a:ext cx="381000" cy="371475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CC000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6067" name="AutoShape 195"/>
          <p:cNvSpPr>
            <a:spLocks noChangeArrowheads="1"/>
          </p:cNvSpPr>
          <p:nvPr/>
        </p:nvSpPr>
        <p:spPr bwMode="auto">
          <a:xfrm rot="739302">
            <a:off x="819150" y="3648075"/>
            <a:ext cx="142875" cy="706438"/>
          </a:xfrm>
          <a:prstGeom prst="upArrow">
            <a:avLst>
              <a:gd name="adj1" fmla="val 50000"/>
              <a:gd name="adj2" fmla="val 123611"/>
            </a:avLst>
          </a:prstGeom>
          <a:solidFill>
            <a:srgbClr val="0099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6068" name="AutoShape 196"/>
          <p:cNvSpPr>
            <a:spLocks noChangeArrowheads="1"/>
          </p:cNvSpPr>
          <p:nvPr/>
        </p:nvSpPr>
        <p:spPr bwMode="auto">
          <a:xfrm rot="809682" flipV="1">
            <a:off x="2159000" y="3635375"/>
            <a:ext cx="142875" cy="706438"/>
          </a:xfrm>
          <a:prstGeom prst="upArrow">
            <a:avLst>
              <a:gd name="adj1" fmla="val 50000"/>
              <a:gd name="adj2" fmla="val 123611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6069" name="AutoShape 197"/>
          <p:cNvSpPr>
            <a:spLocks noChangeArrowheads="1"/>
          </p:cNvSpPr>
          <p:nvPr/>
        </p:nvSpPr>
        <p:spPr bwMode="auto">
          <a:xfrm rot="739302">
            <a:off x="2609850" y="3638550"/>
            <a:ext cx="142875" cy="706438"/>
          </a:xfrm>
          <a:prstGeom prst="upArrow">
            <a:avLst>
              <a:gd name="adj1" fmla="val 50000"/>
              <a:gd name="adj2" fmla="val 123611"/>
            </a:avLst>
          </a:prstGeom>
          <a:solidFill>
            <a:srgbClr val="0099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6070" name="AutoShape 198"/>
          <p:cNvSpPr>
            <a:spLocks noChangeArrowheads="1"/>
          </p:cNvSpPr>
          <p:nvPr/>
        </p:nvSpPr>
        <p:spPr bwMode="auto">
          <a:xfrm rot="739302">
            <a:off x="1682750" y="3635375"/>
            <a:ext cx="142875" cy="706438"/>
          </a:xfrm>
          <a:prstGeom prst="upArrow">
            <a:avLst>
              <a:gd name="adj1" fmla="val 50000"/>
              <a:gd name="adj2" fmla="val 123611"/>
            </a:avLst>
          </a:prstGeom>
          <a:solidFill>
            <a:srgbClr val="0099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6071" name="AutoShape 199"/>
          <p:cNvSpPr>
            <a:spLocks noChangeArrowheads="1"/>
          </p:cNvSpPr>
          <p:nvPr/>
        </p:nvSpPr>
        <p:spPr bwMode="auto">
          <a:xfrm rot="809682" flipV="1">
            <a:off x="1260475" y="3641725"/>
            <a:ext cx="142875" cy="706438"/>
          </a:xfrm>
          <a:prstGeom prst="upArrow">
            <a:avLst>
              <a:gd name="adj1" fmla="val 50000"/>
              <a:gd name="adj2" fmla="val 123611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" name="Group 200"/>
          <p:cNvGrpSpPr>
            <a:grpSpLocks/>
          </p:cNvGrpSpPr>
          <p:nvPr/>
        </p:nvGrpSpPr>
        <p:grpSpPr bwMode="auto">
          <a:xfrm>
            <a:off x="5070475" y="3632200"/>
            <a:ext cx="381000" cy="706438"/>
            <a:chOff x="3116" y="2570"/>
            <a:chExt cx="240" cy="445"/>
          </a:xfrm>
        </p:grpSpPr>
        <p:sp>
          <p:nvSpPr>
            <p:cNvPr id="336073" name="Oval 201"/>
            <p:cNvSpPr>
              <a:spLocks noChangeArrowheads="1"/>
            </p:cNvSpPr>
            <p:nvPr/>
          </p:nvSpPr>
          <p:spPr bwMode="auto">
            <a:xfrm>
              <a:off x="3116" y="2702"/>
              <a:ext cx="240" cy="234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CC0000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6074" name="AutoShape 202"/>
            <p:cNvSpPr>
              <a:spLocks noChangeArrowheads="1"/>
            </p:cNvSpPr>
            <p:nvPr/>
          </p:nvSpPr>
          <p:spPr bwMode="auto">
            <a:xfrm rot="-20872557">
              <a:off x="3194" y="2570"/>
              <a:ext cx="90" cy="445"/>
            </a:xfrm>
            <a:prstGeom prst="upArrow">
              <a:avLst>
                <a:gd name="adj1" fmla="val 50000"/>
                <a:gd name="adj2" fmla="val 123611"/>
              </a:avLst>
            </a:prstGeom>
            <a:solidFill>
              <a:srgbClr val="00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36075" name="Oval 203"/>
          <p:cNvSpPr>
            <a:spLocks noChangeArrowheads="1"/>
          </p:cNvSpPr>
          <p:nvPr/>
        </p:nvSpPr>
        <p:spPr bwMode="auto">
          <a:xfrm>
            <a:off x="260350" y="3832225"/>
            <a:ext cx="381000" cy="371475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CC000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6076" name="AutoShape 204"/>
          <p:cNvSpPr>
            <a:spLocks noChangeArrowheads="1"/>
          </p:cNvSpPr>
          <p:nvPr/>
        </p:nvSpPr>
        <p:spPr bwMode="auto">
          <a:xfrm rot="-10057696">
            <a:off x="384175" y="3622675"/>
            <a:ext cx="142875" cy="706438"/>
          </a:xfrm>
          <a:prstGeom prst="upArrow">
            <a:avLst>
              <a:gd name="adj1" fmla="val 50000"/>
              <a:gd name="adj2" fmla="val 123611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grpSp>
        <p:nvGrpSpPr>
          <p:cNvPr id="4" name="Group 205"/>
          <p:cNvGrpSpPr>
            <a:grpSpLocks/>
          </p:cNvGrpSpPr>
          <p:nvPr/>
        </p:nvGrpSpPr>
        <p:grpSpPr bwMode="auto">
          <a:xfrm>
            <a:off x="4219575" y="3629025"/>
            <a:ext cx="381000" cy="706438"/>
            <a:chOff x="2580" y="2562"/>
            <a:chExt cx="240" cy="445"/>
          </a:xfrm>
        </p:grpSpPr>
        <p:sp>
          <p:nvSpPr>
            <p:cNvPr id="336078" name="Oval 206"/>
            <p:cNvSpPr>
              <a:spLocks noChangeArrowheads="1"/>
            </p:cNvSpPr>
            <p:nvPr/>
          </p:nvSpPr>
          <p:spPr bwMode="auto">
            <a:xfrm>
              <a:off x="2580" y="2694"/>
              <a:ext cx="240" cy="234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CC0000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6079" name="AutoShape 207"/>
            <p:cNvSpPr>
              <a:spLocks noChangeArrowheads="1"/>
            </p:cNvSpPr>
            <p:nvPr/>
          </p:nvSpPr>
          <p:spPr bwMode="auto">
            <a:xfrm rot="-20872557">
              <a:off x="2658" y="2562"/>
              <a:ext cx="90" cy="445"/>
            </a:xfrm>
            <a:prstGeom prst="upArrow">
              <a:avLst>
                <a:gd name="adj1" fmla="val 50000"/>
                <a:gd name="adj2" fmla="val 123611"/>
              </a:avLst>
            </a:prstGeom>
            <a:solidFill>
              <a:srgbClr val="00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5" name="Group 208"/>
          <p:cNvGrpSpPr>
            <a:grpSpLocks/>
          </p:cNvGrpSpPr>
          <p:nvPr/>
        </p:nvGrpSpPr>
        <p:grpSpPr bwMode="auto">
          <a:xfrm>
            <a:off x="5499100" y="3632200"/>
            <a:ext cx="381000" cy="706438"/>
            <a:chOff x="2848" y="2566"/>
            <a:chExt cx="240" cy="445"/>
          </a:xfrm>
        </p:grpSpPr>
        <p:sp>
          <p:nvSpPr>
            <p:cNvPr id="336081" name="Oval 209"/>
            <p:cNvSpPr>
              <a:spLocks noChangeArrowheads="1"/>
            </p:cNvSpPr>
            <p:nvPr/>
          </p:nvSpPr>
          <p:spPr bwMode="auto">
            <a:xfrm>
              <a:off x="2848" y="2698"/>
              <a:ext cx="240" cy="234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CC0000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6082" name="AutoShape 210"/>
            <p:cNvSpPr>
              <a:spLocks noChangeArrowheads="1"/>
            </p:cNvSpPr>
            <p:nvPr/>
          </p:nvSpPr>
          <p:spPr bwMode="auto">
            <a:xfrm rot="-10057696">
              <a:off x="2926" y="2566"/>
              <a:ext cx="90" cy="445"/>
            </a:xfrm>
            <a:prstGeom prst="upArrow">
              <a:avLst>
                <a:gd name="adj1" fmla="val 50000"/>
                <a:gd name="adj2" fmla="val 123611"/>
              </a:avLst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6" name="Group 211"/>
          <p:cNvGrpSpPr>
            <a:grpSpLocks/>
          </p:cNvGrpSpPr>
          <p:nvPr/>
        </p:nvGrpSpPr>
        <p:grpSpPr bwMode="auto">
          <a:xfrm>
            <a:off x="5924550" y="3629025"/>
            <a:ext cx="381000" cy="706438"/>
            <a:chOff x="3116" y="2570"/>
            <a:chExt cx="240" cy="445"/>
          </a:xfrm>
        </p:grpSpPr>
        <p:sp>
          <p:nvSpPr>
            <p:cNvPr id="336084" name="Oval 212"/>
            <p:cNvSpPr>
              <a:spLocks noChangeArrowheads="1"/>
            </p:cNvSpPr>
            <p:nvPr/>
          </p:nvSpPr>
          <p:spPr bwMode="auto">
            <a:xfrm>
              <a:off x="3116" y="2702"/>
              <a:ext cx="240" cy="234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CC0000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6085" name="AutoShape 213"/>
            <p:cNvSpPr>
              <a:spLocks noChangeArrowheads="1"/>
            </p:cNvSpPr>
            <p:nvPr/>
          </p:nvSpPr>
          <p:spPr bwMode="auto">
            <a:xfrm rot="-20872557">
              <a:off x="3194" y="2570"/>
              <a:ext cx="90" cy="445"/>
            </a:xfrm>
            <a:prstGeom prst="upArrow">
              <a:avLst>
                <a:gd name="adj1" fmla="val 50000"/>
                <a:gd name="adj2" fmla="val 123611"/>
              </a:avLst>
            </a:prstGeom>
            <a:solidFill>
              <a:srgbClr val="00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7" name="Group 214"/>
          <p:cNvGrpSpPr>
            <a:grpSpLocks/>
          </p:cNvGrpSpPr>
          <p:nvPr/>
        </p:nvGrpSpPr>
        <p:grpSpPr bwMode="auto">
          <a:xfrm>
            <a:off x="6353175" y="3638550"/>
            <a:ext cx="381000" cy="706438"/>
            <a:chOff x="2848" y="2566"/>
            <a:chExt cx="240" cy="445"/>
          </a:xfrm>
        </p:grpSpPr>
        <p:sp>
          <p:nvSpPr>
            <p:cNvPr id="336087" name="Oval 215"/>
            <p:cNvSpPr>
              <a:spLocks noChangeArrowheads="1"/>
            </p:cNvSpPr>
            <p:nvPr/>
          </p:nvSpPr>
          <p:spPr bwMode="auto">
            <a:xfrm>
              <a:off x="2848" y="2698"/>
              <a:ext cx="240" cy="234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CC0000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6088" name="AutoShape 216"/>
            <p:cNvSpPr>
              <a:spLocks noChangeArrowheads="1"/>
            </p:cNvSpPr>
            <p:nvPr/>
          </p:nvSpPr>
          <p:spPr bwMode="auto">
            <a:xfrm rot="-10057696">
              <a:off x="2926" y="2566"/>
              <a:ext cx="90" cy="445"/>
            </a:xfrm>
            <a:prstGeom prst="upArrow">
              <a:avLst>
                <a:gd name="adj1" fmla="val 50000"/>
                <a:gd name="adj2" fmla="val 123611"/>
              </a:avLst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8" name="Group 217"/>
          <p:cNvGrpSpPr>
            <a:grpSpLocks/>
          </p:cNvGrpSpPr>
          <p:nvPr/>
        </p:nvGrpSpPr>
        <p:grpSpPr bwMode="auto">
          <a:xfrm>
            <a:off x="6778625" y="3635375"/>
            <a:ext cx="381000" cy="706438"/>
            <a:chOff x="3116" y="2570"/>
            <a:chExt cx="240" cy="445"/>
          </a:xfrm>
        </p:grpSpPr>
        <p:sp>
          <p:nvSpPr>
            <p:cNvPr id="336090" name="Oval 218"/>
            <p:cNvSpPr>
              <a:spLocks noChangeArrowheads="1"/>
            </p:cNvSpPr>
            <p:nvPr/>
          </p:nvSpPr>
          <p:spPr bwMode="auto">
            <a:xfrm>
              <a:off x="3116" y="2702"/>
              <a:ext cx="240" cy="234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CC0000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6091" name="AutoShape 219"/>
            <p:cNvSpPr>
              <a:spLocks noChangeArrowheads="1"/>
            </p:cNvSpPr>
            <p:nvPr/>
          </p:nvSpPr>
          <p:spPr bwMode="auto">
            <a:xfrm rot="-20872557">
              <a:off x="3194" y="2570"/>
              <a:ext cx="90" cy="445"/>
            </a:xfrm>
            <a:prstGeom prst="upArrow">
              <a:avLst>
                <a:gd name="adj1" fmla="val 50000"/>
                <a:gd name="adj2" fmla="val 123611"/>
              </a:avLst>
            </a:prstGeom>
            <a:solidFill>
              <a:srgbClr val="00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9" name="Group 220"/>
          <p:cNvGrpSpPr>
            <a:grpSpLocks/>
          </p:cNvGrpSpPr>
          <p:nvPr/>
        </p:nvGrpSpPr>
        <p:grpSpPr bwMode="auto">
          <a:xfrm>
            <a:off x="7207250" y="3625850"/>
            <a:ext cx="381000" cy="706438"/>
            <a:chOff x="2848" y="2566"/>
            <a:chExt cx="240" cy="445"/>
          </a:xfrm>
        </p:grpSpPr>
        <p:sp>
          <p:nvSpPr>
            <p:cNvPr id="336093" name="Oval 221"/>
            <p:cNvSpPr>
              <a:spLocks noChangeArrowheads="1"/>
            </p:cNvSpPr>
            <p:nvPr/>
          </p:nvSpPr>
          <p:spPr bwMode="auto">
            <a:xfrm>
              <a:off x="2848" y="2698"/>
              <a:ext cx="240" cy="234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CC0000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6094" name="AutoShape 222"/>
            <p:cNvSpPr>
              <a:spLocks noChangeArrowheads="1"/>
            </p:cNvSpPr>
            <p:nvPr/>
          </p:nvSpPr>
          <p:spPr bwMode="auto">
            <a:xfrm rot="-10057696">
              <a:off x="2926" y="2566"/>
              <a:ext cx="90" cy="445"/>
            </a:xfrm>
            <a:prstGeom prst="upArrow">
              <a:avLst>
                <a:gd name="adj1" fmla="val 50000"/>
                <a:gd name="adj2" fmla="val 123611"/>
              </a:avLst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0" name="Group 223"/>
          <p:cNvGrpSpPr>
            <a:grpSpLocks/>
          </p:cNvGrpSpPr>
          <p:nvPr/>
        </p:nvGrpSpPr>
        <p:grpSpPr bwMode="auto">
          <a:xfrm>
            <a:off x="7632700" y="3622675"/>
            <a:ext cx="381000" cy="706438"/>
            <a:chOff x="3116" y="2570"/>
            <a:chExt cx="240" cy="445"/>
          </a:xfrm>
        </p:grpSpPr>
        <p:sp>
          <p:nvSpPr>
            <p:cNvPr id="336096" name="Oval 224"/>
            <p:cNvSpPr>
              <a:spLocks noChangeArrowheads="1"/>
            </p:cNvSpPr>
            <p:nvPr/>
          </p:nvSpPr>
          <p:spPr bwMode="auto">
            <a:xfrm>
              <a:off x="3116" y="2702"/>
              <a:ext cx="240" cy="234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CC0000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6097" name="AutoShape 225"/>
            <p:cNvSpPr>
              <a:spLocks noChangeArrowheads="1"/>
            </p:cNvSpPr>
            <p:nvPr/>
          </p:nvSpPr>
          <p:spPr bwMode="auto">
            <a:xfrm rot="-20872557">
              <a:off x="3194" y="2570"/>
              <a:ext cx="90" cy="445"/>
            </a:xfrm>
            <a:prstGeom prst="upArrow">
              <a:avLst>
                <a:gd name="adj1" fmla="val 50000"/>
                <a:gd name="adj2" fmla="val 123611"/>
              </a:avLst>
            </a:prstGeom>
            <a:solidFill>
              <a:srgbClr val="00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1" name="Group 226"/>
          <p:cNvGrpSpPr>
            <a:grpSpLocks/>
          </p:cNvGrpSpPr>
          <p:nvPr/>
        </p:nvGrpSpPr>
        <p:grpSpPr bwMode="auto">
          <a:xfrm>
            <a:off x="8061325" y="3622675"/>
            <a:ext cx="381000" cy="706438"/>
            <a:chOff x="2848" y="2566"/>
            <a:chExt cx="240" cy="445"/>
          </a:xfrm>
        </p:grpSpPr>
        <p:sp>
          <p:nvSpPr>
            <p:cNvPr id="336099" name="Oval 227"/>
            <p:cNvSpPr>
              <a:spLocks noChangeArrowheads="1"/>
            </p:cNvSpPr>
            <p:nvPr/>
          </p:nvSpPr>
          <p:spPr bwMode="auto">
            <a:xfrm>
              <a:off x="2848" y="2698"/>
              <a:ext cx="240" cy="234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CC0000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6100" name="AutoShape 228"/>
            <p:cNvSpPr>
              <a:spLocks noChangeArrowheads="1"/>
            </p:cNvSpPr>
            <p:nvPr/>
          </p:nvSpPr>
          <p:spPr bwMode="auto">
            <a:xfrm rot="-10057696">
              <a:off x="2926" y="2566"/>
              <a:ext cx="90" cy="445"/>
            </a:xfrm>
            <a:prstGeom prst="upArrow">
              <a:avLst>
                <a:gd name="adj1" fmla="val 50000"/>
                <a:gd name="adj2" fmla="val 123611"/>
              </a:avLst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2" name="Group 229"/>
          <p:cNvGrpSpPr>
            <a:grpSpLocks/>
          </p:cNvGrpSpPr>
          <p:nvPr/>
        </p:nvGrpSpPr>
        <p:grpSpPr bwMode="auto">
          <a:xfrm>
            <a:off x="8486775" y="3619500"/>
            <a:ext cx="381000" cy="706438"/>
            <a:chOff x="3116" y="2570"/>
            <a:chExt cx="240" cy="445"/>
          </a:xfrm>
        </p:grpSpPr>
        <p:sp>
          <p:nvSpPr>
            <p:cNvPr id="336102" name="Oval 230"/>
            <p:cNvSpPr>
              <a:spLocks noChangeArrowheads="1"/>
            </p:cNvSpPr>
            <p:nvPr/>
          </p:nvSpPr>
          <p:spPr bwMode="auto">
            <a:xfrm>
              <a:off x="3116" y="2702"/>
              <a:ext cx="240" cy="234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CC0000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6103" name="AutoShape 231"/>
            <p:cNvSpPr>
              <a:spLocks noChangeArrowheads="1"/>
            </p:cNvSpPr>
            <p:nvPr/>
          </p:nvSpPr>
          <p:spPr bwMode="auto">
            <a:xfrm rot="-20872557">
              <a:off x="3194" y="2570"/>
              <a:ext cx="90" cy="445"/>
            </a:xfrm>
            <a:prstGeom prst="upArrow">
              <a:avLst>
                <a:gd name="adj1" fmla="val 50000"/>
                <a:gd name="adj2" fmla="val 123611"/>
              </a:avLst>
            </a:prstGeom>
            <a:solidFill>
              <a:srgbClr val="00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36104" name="Oval 232"/>
          <p:cNvSpPr>
            <a:spLocks noChangeArrowheads="1"/>
          </p:cNvSpPr>
          <p:nvPr/>
        </p:nvSpPr>
        <p:spPr bwMode="auto">
          <a:xfrm>
            <a:off x="3609975" y="3409950"/>
            <a:ext cx="1200150" cy="1219200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6105" name="Oval 233"/>
          <p:cNvSpPr>
            <a:spLocks noChangeArrowheads="1"/>
          </p:cNvSpPr>
          <p:nvPr/>
        </p:nvSpPr>
        <p:spPr bwMode="auto">
          <a:xfrm>
            <a:off x="3797300" y="3406775"/>
            <a:ext cx="1200150" cy="1219200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6110" name="Text Box 238"/>
          <p:cNvSpPr txBox="1">
            <a:spLocks noChangeArrowheads="1"/>
          </p:cNvSpPr>
          <p:nvPr/>
        </p:nvSpPr>
        <p:spPr bwMode="auto">
          <a:xfrm>
            <a:off x="395288" y="5589588"/>
            <a:ext cx="8137525" cy="579437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>
              <a:spcBef>
                <a:spcPct val="50000"/>
              </a:spcBef>
            </a:pPr>
            <a:r>
              <a:rPr lang="fr-CH" sz="3200"/>
              <a:t>Energy increases with spin-charge separation</a:t>
            </a:r>
            <a:endParaRPr lang="fr-FR" sz="3200"/>
          </a:p>
        </p:txBody>
      </p:sp>
      <p:sp>
        <p:nvSpPr>
          <p:cNvPr id="336111" name="Text Box 239"/>
          <p:cNvSpPr txBox="1">
            <a:spLocks noChangeArrowheads="1"/>
          </p:cNvSpPr>
          <p:nvPr/>
        </p:nvSpPr>
        <p:spPr bwMode="auto">
          <a:xfrm>
            <a:off x="395288" y="6278563"/>
            <a:ext cx="8137525" cy="579437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>
              <a:spcBef>
                <a:spcPct val="50000"/>
              </a:spcBef>
            </a:pPr>
            <a:r>
              <a:rPr lang="fr-CH" sz="3200"/>
              <a:t>Confinement of spin-charge: « quasiparticle »</a:t>
            </a:r>
            <a:endParaRPr lang="fr-FR" sz="3200"/>
          </a:p>
        </p:txBody>
      </p:sp>
    </p:spTree>
    <p:extLst>
      <p:ext uri="{BB962C8B-B14F-4D97-AF65-F5344CB8AC3E}">
        <p14:creationId xmlns:p14="http://schemas.microsoft.com/office/powerpoint/2010/main" val="356857184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4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358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5" presetClass="pat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E-6 -1.11111E-6 L -0.34167 0.00139 " pathEditMode="relative" rAng="0" ptsTypes="AA">
                                      <p:cBhvr>
                                        <p:cTn id="19" dur="10200" fill="hold"/>
                                        <p:tgtEl>
                                          <p:spTgt spid="3361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1" y="1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1700" fill="hold"/>
                                        <p:tgtEl>
                                          <p:spTgt spid="3360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99FF"/>
                                      </p:to>
                                    </p:animClr>
                                    <p:set>
                                      <p:cBhvr>
                                        <p:cTn id="22" dur="1700" fill="hold"/>
                                        <p:tgtEl>
                                          <p:spTgt spid="3360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1700" fill="hold"/>
                                        <p:tgtEl>
                                          <p:spTgt spid="33606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8" presetClass="emph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animRot by="10800000">
                                      <p:cBhvr>
                                        <p:cTn id="25" dur="1600" fill="hold"/>
                                        <p:tgtEl>
                                          <p:spTgt spid="3360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3358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emph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1700" fill="hold"/>
                                        <p:tgtEl>
                                          <p:spTgt spid="3360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1" dur="1700" fill="hold"/>
                                        <p:tgtEl>
                                          <p:spTgt spid="3360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1700" fill="hold"/>
                                        <p:tgtEl>
                                          <p:spTgt spid="33606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8" presetClass="emph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0800000">
                                      <p:cBhvr>
                                        <p:cTn id="34" dur="1700" fill="hold"/>
                                        <p:tgtEl>
                                          <p:spTgt spid="3360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grpId="0" nodeType="withEffect">
                                  <p:stCondLst>
                                    <p:cond delay="29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3358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emph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1700" fill="hold"/>
                                        <p:tgtEl>
                                          <p:spTgt spid="33606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99FF"/>
                                      </p:to>
                                    </p:animClr>
                                    <p:set>
                                      <p:cBhvr>
                                        <p:cTn id="40" dur="1700" fill="hold"/>
                                        <p:tgtEl>
                                          <p:spTgt spid="33606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1700" fill="hold"/>
                                        <p:tgtEl>
                                          <p:spTgt spid="33606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8" presetClass="emph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10800000">
                                      <p:cBhvr>
                                        <p:cTn id="43" dur="1700" fill="hold"/>
                                        <p:tgtEl>
                                          <p:spTgt spid="3360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" presetID="9" presetClass="entr" presetSubtype="0" fill="hold" grpId="0" nodeType="withEffect">
                                  <p:stCondLst>
                                    <p:cond delay="43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3358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" presetClass="emph" presetSubtype="2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1700" fill="hold"/>
                                        <p:tgtEl>
                                          <p:spTgt spid="33606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9" dur="1700" fill="hold"/>
                                        <p:tgtEl>
                                          <p:spTgt spid="33606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1700" fill="hold"/>
                                        <p:tgtEl>
                                          <p:spTgt spid="33606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8" presetClass="emph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animRot by="10800000">
                                      <p:cBhvr>
                                        <p:cTn id="52" dur="1700" fill="hold"/>
                                        <p:tgtEl>
                                          <p:spTgt spid="3360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9" presetClass="entr" presetSubtype="0" fill="hold" grpId="0" nodeType="withEffect">
                                  <p:stCondLst>
                                    <p:cond delay="58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3358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1700" fill="hold"/>
                                        <p:tgtEl>
                                          <p:spTgt spid="33606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99FF"/>
                                      </p:to>
                                    </p:animClr>
                                    <p:set>
                                      <p:cBhvr>
                                        <p:cTn id="58" dur="1700" fill="hold"/>
                                        <p:tgtEl>
                                          <p:spTgt spid="33606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1700" fill="hold"/>
                                        <p:tgtEl>
                                          <p:spTgt spid="33606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8" presetClass="emph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10800000">
                                      <p:cBhvr>
                                        <p:cTn id="61" dur="1700" fill="hold"/>
                                        <p:tgtEl>
                                          <p:spTgt spid="3360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" presetID="9" presetClass="entr" presetSubtype="0" fill="hold" grpId="0" nodeType="withEffect">
                                  <p:stCondLst>
                                    <p:cond delay="74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" dur="500"/>
                                        <p:tgtEl>
                                          <p:spTgt spid="3358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" presetClass="emph" presetSubtype="2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1700" fill="hold"/>
                                        <p:tgtEl>
                                          <p:spTgt spid="33607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7" dur="1700" fill="hold"/>
                                        <p:tgtEl>
                                          <p:spTgt spid="33607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1700" fill="hold"/>
                                        <p:tgtEl>
                                          <p:spTgt spid="33607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8" presetClass="emph" presetSubtype="0" fill="hold" grpId="0" nodeType="withEffect">
                                  <p:stCondLst>
                                    <p:cond delay="7500"/>
                                  </p:stCondLst>
                                  <p:childTnLst>
                                    <p:animRot by="10800000">
                                      <p:cBhvr>
                                        <p:cTn id="70" dur="1700" fill="hold"/>
                                        <p:tgtEl>
                                          <p:spTgt spid="3360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1" presetID="9" presetClass="entr" presetSubtype="0" fill="hold" grpId="0" nodeType="withEffect">
                                  <p:stCondLst>
                                    <p:cond delay="88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3" dur="500"/>
                                        <p:tgtEl>
                                          <p:spTgt spid="3358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" presetClass="emph" presetSubtype="2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animClr clrSpc="rgb" dir="cw">
                                      <p:cBhvr>
                                        <p:cTn id="75" dur="1700" fill="hold"/>
                                        <p:tgtEl>
                                          <p:spTgt spid="3360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99FF"/>
                                      </p:to>
                                    </p:animClr>
                                    <p:set>
                                      <p:cBhvr>
                                        <p:cTn id="76" dur="1700" fill="hold"/>
                                        <p:tgtEl>
                                          <p:spTgt spid="3360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1700" fill="hold"/>
                                        <p:tgtEl>
                                          <p:spTgt spid="33607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8" presetClass="emph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animRot by="10800000">
                                      <p:cBhvr>
                                        <p:cTn id="79" dur="1700" fill="hold"/>
                                        <p:tgtEl>
                                          <p:spTgt spid="3360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0" presetID="9" presetClass="entr" presetSubtype="0" fill="hold" grpId="0" nodeType="withEffect">
                                  <p:stCondLst>
                                    <p:cond delay="104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2" dur="500"/>
                                        <p:tgtEl>
                                          <p:spTgt spid="3358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7" dur="500"/>
                                        <p:tgtEl>
                                          <p:spTgt spid="3358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35" presetClass="pat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08 -0.00139 L 0.42291 -0.00139 " pathEditMode="relative" rAng="0" ptsTypes="AA">
                                      <p:cBhvr>
                                        <p:cTn id="94" dur="14500" fill="hold"/>
                                        <p:tgtEl>
                                          <p:spTgt spid="3361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0" y="0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0.00139 L -0.04584 0.00139 " pathEditMode="relative" rAng="0" ptsTypes="AA">
                                      <p:cBhvr>
                                        <p:cTn id="9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" y="0"/>
                                    </p:animMotion>
                                  </p:childTnLst>
                                </p:cTn>
                              </p:par>
                              <p:par>
                                <p:cTn id="97" presetID="9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8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9" dur="500"/>
                                        <p:tgtEl>
                                          <p:spTgt spid="3358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35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0.00035 0.00046 L -0.04652 0.00046 " pathEditMode="relative" rAng="0" ptsTypes="AA">
                                      <p:cBhvr>
                                        <p:cTn id="10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" y="0"/>
                                    </p:animMotion>
                                  </p:childTnLst>
                                </p:cTn>
                              </p:par>
                              <p:par>
                                <p:cTn id="102" presetID="9" presetClass="entr" presetSubtype="0" fill="hold" grpId="0" nodeType="withEffect">
                                  <p:stCondLst>
                                    <p:cond delay="29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4" dur="500"/>
                                        <p:tgtEl>
                                          <p:spTgt spid="3358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35" presetClass="path" presetSubtype="0" accel="50000" de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2.22222E-6 0.00139 L -0.04584 0.00139 " pathEditMode="relative" rAng="0" ptsTypes="AA">
                                      <p:cBhvr>
                                        <p:cTn id="10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" y="0"/>
                                    </p:animMotion>
                                  </p:childTnLst>
                                </p:cTn>
                              </p:par>
                              <p:par>
                                <p:cTn id="107" presetID="9" presetClass="entr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8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9" dur="500"/>
                                        <p:tgtEl>
                                          <p:spTgt spid="3358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35" presetClass="path" presetSubtype="0" accel="50000" decel="5000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animMotion origin="layout" path="M 0.00035 0.00046 L -0.04652 0.00046 " pathEditMode="relative" rAng="0" ptsTypes="AA">
                                      <p:cBhvr>
                                        <p:cTn id="11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" y="0"/>
                                    </p:animMotion>
                                  </p:childTnLst>
                                </p:cTn>
                              </p:par>
                              <p:par>
                                <p:cTn id="112" presetID="9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4" dur="500"/>
                                        <p:tgtEl>
                                          <p:spTgt spid="3358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35" presetClass="path" presetSubtype="0" accel="50000" decel="5000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Motion origin="layout" path="M 2.22222E-6 0.00139 L -0.04584 0.00139 " pathEditMode="relative" rAng="0" ptsTypes="AA">
                                      <p:cBhvr>
                                        <p:cTn id="1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" y="0"/>
                                    </p:animMotion>
                                  </p:childTnLst>
                                </p:cTn>
                              </p:par>
                              <p:par>
                                <p:cTn id="117" presetID="9" presetClass="entr" presetSubtype="0" fill="hold" grpId="0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9" dur="500"/>
                                        <p:tgtEl>
                                          <p:spTgt spid="3358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animMotion origin="layout" path="M 0.00035 0.00046 L -0.04652 0.00046 " pathEditMode="relative" rAng="0" ptsTypes="AA">
                                      <p:cBhvr>
                                        <p:cTn id="12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9" presetClass="entr" presetSubtype="0" fill="hold" grpId="0" nodeType="withEffect">
                                  <p:stCondLst>
                                    <p:cond delay="89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4" dur="500"/>
                                        <p:tgtEl>
                                          <p:spTgt spid="3358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35" presetClass="path" presetSubtype="0" accel="50000" decel="5000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animMotion origin="layout" path="M 2.22222E-6 0.00139 L -0.04584 0.00139 " pathEditMode="relative" rAng="0" ptsTypes="AA">
                                      <p:cBhvr>
                                        <p:cTn id="12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" y="0"/>
                                    </p:animMotion>
                                  </p:childTnLst>
                                </p:cTn>
                              </p:par>
                              <p:par>
                                <p:cTn id="127" presetID="9" presetClass="entr" presetSubtype="0" fill="hold" grpId="0" nodeType="withEffect">
                                  <p:stCondLst>
                                    <p:cond delay="1050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9" dur="500"/>
                                        <p:tgtEl>
                                          <p:spTgt spid="3358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35" presetClass="path" presetSubtype="0" accel="50000" decel="50000" fill="hold" nodeType="withEffect">
                                  <p:stCondLst>
                                    <p:cond delay="10500"/>
                                  </p:stCondLst>
                                  <p:childTnLst>
                                    <p:animMotion origin="layout" path="M 0.00035 0.00046 L -0.04652 0.00046 " pathEditMode="relative" rAng="0" ptsTypes="AA">
                                      <p:cBhvr>
                                        <p:cTn id="13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" y="0"/>
                                    </p:animMotion>
                                  </p:childTnLst>
                                </p:cTn>
                              </p:par>
                              <p:par>
                                <p:cTn id="132" presetID="9" presetClass="entr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4" dur="500"/>
                                        <p:tgtEl>
                                          <p:spTgt spid="3358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35" presetClass="path" presetSubtype="0" accel="50000" decel="5000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animMotion origin="layout" path="M 2.22222E-6 0.00139 L -0.04584 0.00139 " pathEditMode="relative" rAng="0" ptsTypes="AA">
                                      <p:cBhvr>
                                        <p:cTn id="13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" y="0"/>
                                    </p:animMotion>
                                  </p:childTnLst>
                                </p:cTn>
                              </p:par>
                              <p:par>
                                <p:cTn id="137" presetID="9" presetClass="entr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8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9" dur="500"/>
                                        <p:tgtEl>
                                          <p:spTgt spid="3358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4" dur="500"/>
                                        <p:tgtEl>
                                          <p:spTgt spid="336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9" dur="500" fill="hold"/>
                                        <p:tgtEl>
                                          <p:spTgt spid="336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0" dur="500" fill="hold"/>
                                        <p:tgtEl>
                                          <p:spTgt spid="336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5874" grpId="0" animBg="1"/>
      <p:bldP spid="335875" grpId="0" animBg="1"/>
      <p:bldP spid="335876" grpId="0" animBg="1"/>
      <p:bldP spid="335877" grpId="0" animBg="1"/>
      <p:bldP spid="335878" grpId="0" animBg="1"/>
      <p:bldP spid="335879" grpId="0" animBg="1"/>
      <p:bldP spid="335880" grpId="0" animBg="1"/>
      <p:bldP spid="335881" grpId="0" animBg="1"/>
      <p:bldP spid="335882" grpId="0" animBg="1"/>
      <p:bldP spid="335883" grpId="0" animBg="1"/>
      <p:bldP spid="335884" grpId="0" animBg="1"/>
      <p:bldP spid="335885" grpId="0" animBg="1"/>
      <p:bldP spid="335886" grpId="0" animBg="1"/>
      <p:bldP spid="335887" grpId="0" animBg="1"/>
      <p:bldP spid="335888" grpId="0" animBg="1"/>
      <p:bldP spid="335889" grpId="0" animBg="1"/>
      <p:bldP spid="335890" grpId="0"/>
      <p:bldP spid="335892" grpId="0"/>
      <p:bldP spid="336061" grpId="0" animBg="1"/>
      <p:bldP spid="336063" grpId="0" animBg="1"/>
      <p:bldP spid="336065" grpId="0" animBg="1"/>
      <p:bldP spid="336068" grpId="0" animBg="1"/>
      <p:bldP spid="336069" grpId="0" animBg="1"/>
      <p:bldP spid="336070" grpId="0" animBg="1"/>
      <p:bldP spid="336071" grpId="0" animBg="1"/>
      <p:bldP spid="336104" grpId="0" animBg="1"/>
      <p:bldP spid="336104" grpId="1" animBg="1"/>
      <p:bldP spid="336105" grpId="0" animBg="1"/>
      <p:bldP spid="336105" grpId="1" animBg="1"/>
      <p:bldP spid="336110" grpId="0"/>
      <p:bldP spid="336111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3034" y="1610130"/>
            <a:ext cx="4477930" cy="356452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715" y="3785207"/>
            <a:ext cx="7860567" cy="2925325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198" y="74249"/>
            <a:ext cx="8229600" cy="1143000"/>
          </a:xfrm>
        </p:spPr>
        <p:txBody>
          <a:bodyPr/>
          <a:lstStyle/>
          <a:p>
            <a:r>
              <a:rPr lang="en-US" dirty="0"/>
              <a:t>Confinement of </a:t>
            </a:r>
            <a:r>
              <a:rPr lang="en-US" dirty="0" err="1"/>
              <a:t>spinons</a:t>
            </a:r>
            <a:r>
              <a:rPr lang="en-US" dirty="0"/>
              <a:t> </a:t>
            </a:r>
            <a:r>
              <a:rPr lang="en-US" dirty="0" err="1"/>
              <a:t>BaCoVO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0AE80B1-0D35-4B1E-B549-2B8FE458A02C}"/>
              </a:ext>
            </a:extLst>
          </p:cNvPr>
          <p:cNvSpPr txBox="1"/>
          <p:nvPr/>
        </p:nvSpPr>
        <p:spPr>
          <a:xfrm>
            <a:off x="651079" y="998730"/>
            <a:ext cx="724580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fr-CH" sz="1800" dirty="0"/>
              <a:t>Q. Faure, S. Takayoshi, et al. Nat. Phys 14, 716 (2018)</a:t>
            </a:r>
          </a:p>
        </p:txBody>
      </p:sp>
    </p:spTree>
    <p:extLst>
      <p:ext uri="{BB962C8B-B14F-4D97-AF65-F5344CB8AC3E}">
        <p14:creationId xmlns:p14="http://schemas.microsoft.com/office/powerpoint/2010/main" val="3746553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7872" y="188640"/>
            <a:ext cx="8229600" cy="1143000"/>
          </a:xfrm>
        </p:spPr>
        <p:txBody>
          <a:bodyPr/>
          <a:lstStyle/>
          <a:p>
            <a:r>
              <a:rPr lang="en-US" dirty="0"/>
              <a:t>Take home message</a:t>
            </a: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304800" y="1517649"/>
            <a:ext cx="8489950" cy="2001361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/>
              <a:defRPr/>
            </a:pPr>
            <a:r>
              <a:rPr lang="fr-CH" sz="4000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Good </a:t>
            </a:r>
            <a:r>
              <a:rPr lang="fr-CH" sz="4000" kern="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theoretical</a:t>
            </a:r>
            <a:r>
              <a:rPr lang="fr-CH" sz="4000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 </a:t>
            </a:r>
            <a:r>
              <a:rPr lang="fr-CH" sz="4000" kern="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methods</a:t>
            </a:r>
            <a:r>
              <a:rPr lang="fr-CH" sz="4000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 to deal </a:t>
            </a:r>
            <a:r>
              <a:rPr lang="fr-CH" sz="4000" kern="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with</a:t>
            </a:r>
            <a:r>
              <a:rPr lang="fr-CH" sz="4000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 the case of a ``simple’’ </a:t>
            </a:r>
            <a:r>
              <a:rPr lang="fr-CH" sz="4000" kern="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equilibrium</a:t>
            </a:r>
            <a:r>
              <a:rPr lang="fr-CH" sz="4000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 1d </a:t>
            </a:r>
            <a:r>
              <a:rPr lang="fr-CH" sz="4000" kern="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systems</a:t>
            </a:r>
            <a:r>
              <a:rPr lang="fr-CH" sz="4000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 (</a:t>
            </a:r>
            <a:r>
              <a:rPr lang="fr-CH" sz="4000" kern="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analytics</a:t>
            </a:r>
            <a:r>
              <a:rPr lang="fr-CH" sz="4000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 and </a:t>
            </a:r>
            <a:r>
              <a:rPr lang="fr-CH" sz="4000" kern="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numerics</a:t>
            </a:r>
            <a:r>
              <a:rPr lang="fr-CH" sz="4000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) </a:t>
            </a:r>
            <a:endParaRPr kumimoji="0" lang="fr-FR" sz="40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286161" y="3428999"/>
            <a:ext cx="8489950" cy="1935215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/>
              <a:defRPr/>
            </a:pPr>
            <a:r>
              <a:rPr lang="fr-CH" sz="4000" kern="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Stepping</a:t>
            </a:r>
            <a:r>
              <a:rPr lang="fr-CH" sz="4000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 stone to go </a:t>
            </a:r>
            <a:r>
              <a:rPr lang="fr-CH" sz="4000" kern="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beyond</a:t>
            </a:r>
            <a:r>
              <a:rPr lang="fr-CH" sz="4000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: </a:t>
            </a:r>
            <a:r>
              <a:rPr lang="fr-CH" sz="4000" kern="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many</a:t>
            </a:r>
            <a:r>
              <a:rPr lang="fr-CH" sz="4000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 </a:t>
            </a:r>
            <a:r>
              <a:rPr lang="fr-CH" sz="4000" kern="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exciting</a:t>
            </a:r>
            <a:r>
              <a:rPr lang="fr-CH" sz="4000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 questions and </a:t>
            </a:r>
            <a:r>
              <a:rPr lang="fr-CH" sz="4000" kern="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problems</a:t>
            </a:r>
            <a:r>
              <a:rPr lang="fr-CH" sz="4000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 (out of </a:t>
            </a:r>
            <a:r>
              <a:rPr lang="fr-CH" sz="4000" kern="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equilibrium</a:t>
            </a:r>
            <a:r>
              <a:rPr lang="fr-CH" sz="4000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, </a:t>
            </a:r>
            <a:r>
              <a:rPr lang="fr-CH" sz="4000" kern="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disorder</a:t>
            </a:r>
            <a:r>
              <a:rPr lang="fr-CH" sz="4000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, </a:t>
            </a:r>
            <a:r>
              <a:rPr lang="fr-CH" sz="4000" kern="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many</a:t>
            </a:r>
            <a:r>
              <a:rPr lang="fr-CH" sz="4000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 </a:t>
            </a:r>
            <a:r>
              <a:rPr lang="fr-CH" sz="4000" kern="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chains</a:t>
            </a:r>
            <a:r>
              <a:rPr lang="fr-CH" sz="4000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, etc.) </a:t>
            </a:r>
            <a:endParaRPr kumimoji="0" lang="fr-FR" sz="40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267522" y="5364214"/>
            <a:ext cx="8489950" cy="977900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/>
              <a:defRPr/>
            </a:pPr>
            <a:r>
              <a:rPr lang="fr-CH" sz="4000" kern="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Controled</a:t>
            </a:r>
            <a:r>
              <a:rPr lang="fr-CH" sz="4000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 </a:t>
            </a:r>
            <a:r>
              <a:rPr lang="fr-CH" sz="4000" kern="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experimental</a:t>
            </a:r>
            <a:r>
              <a:rPr lang="fr-CH" sz="4000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 </a:t>
            </a:r>
            <a:r>
              <a:rPr lang="fr-CH" sz="4000" kern="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realizations</a:t>
            </a:r>
            <a:r>
              <a:rPr lang="fr-CH" sz="4000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 in </a:t>
            </a:r>
            <a:r>
              <a:rPr lang="fr-CH" sz="4000" kern="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condensed</a:t>
            </a:r>
            <a:r>
              <a:rPr lang="fr-CH" sz="4000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 </a:t>
            </a:r>
            <a:r>
              <a:rPr lang="fr-CH" sz="4000" kern="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matter</a:t>
            </a:r>
            <a:r>
              <a:rPr lang="fr-CH" sz="4000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 and cold </a:t>
            </a:r>
            <a:r>
              <a:rPr lang="fr-CH" sz="4000" kern="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atoms</a:t>
            </a:r>
            <a:r>
              <a:rPr lang="fr-CH" sz="4000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 </a:t>
            </a:r>
            <a:endParaRPr kumimoji="0" lang="fr-FR" sz="40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4413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  <p:bldP spid="5" grpId="0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40141E-0827-497F-AE6F-DA6379A7E5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714202"/>
          </a:xfrm>
        </p:spPr>
        <p:txBody>
          <a:bodyPr/>
          <a:lstStyle/>
          <a:p>
            <a:r>
              <a:rPr lang="en-US" dirty="0"/>
              <a:t>Effect of lattices:</a:t>
            </a:r>
            <a:br>
              <a:rPr lang="en-US" dirty="0"/>
            </a:br>
            <a:r>
              <a:rPr lang="en-US" dirty="0"/>
              <a:t>Mott transition</a:t>
            </a:r>
            <a:endParaRPr lang="en-CH" dirty="0"/>
          </a:p>
        </p:txBody>
      </p:sp>
    </p:spTree>
    <p:extLst>
      <p:ext uri="{BB962C8B-B14F-4D97-AF65-F5344CB8AC3E}">
        <p14:creationId xmlns:p14="http://schemas.microsoft.com/office/powerpoint/2010/main" val="378415658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40141E-0827-497F-AE6F-DA6379A7E5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714202"/>
          </a:xfrm>
        </p:spPr>
        <p:txBody>
          <a:bodyPr/>
          <a:lstStyle/>
          <a:p>
            <a:r>
              <a:rPr lang="en-US" dirty="0"/>
              <a:t>Mott transition</a:t>
            </a:r>
            <a:endParaRPr lang="en-CH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8338F48-7588-4AA4-9C94-72ED8A6DD627}"/>
              </a:ext>
            </a:extLst>
          </p:cNvPr>
          <p:cNvSpPr/>
          <p:nvPr/>
        </p:nvSpPr>
        <p:spPr>
          <a:xfrm>
            <a:off x="838200" y="2273300"/>
            <a:ext cx="355600" cy="191135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AE3A1A85-C629-4300-A1A3-C75A488A1B08}"/>
              </a:ext>
            </a:extLst>
          </p:cNvPr>
          <p:cNvCxnSpPr/>
          <p:nvPr/>
        </p:nvCxnSpPr>
        <p:spPr>
          <a:xfrm rot="16200000" flipV="1">
            <a:off x="-184150" y="2984500"/>
            <a:ext cx="2400300" cy="1588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825ED951-B7FB-4817-ADB5-696E9A11122C}"/>
              </a:ext>
            </a:extLst>
          </p:cNvPr>
          <p:cNvCxnSpPr/>
          <p:nvPr/>
        </p:nvCxnSpPr>
        <p:spPr>
          <a:xfrm>
            <a:off x="1016000" y="4186238"/>
            <a:ext cx="3155950" cy="1588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734DCD75-D960-4E59-9D0D-D00A7FF34356}"/>
              </a:ext>
            </a:extLst>
          </p:cNvPr>
          <p:cNvSpPr txBox="1"/>
          <p:nvPr/>
        </p:nvSpPr>
        <p:spPr>
          <a:xfrm>
            <a:off x="1282700" y="1873250"/>
            <a:ext cx="977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95BA8EA-88A1-43D8-9FE5-13119685B1E7}"/>
              </a:ext>
            </a:extLst>
          </p:cNvPr>
          <p:cNvSpPr txBox="1"/>
          <p:nvPr/>
        </p:nvSpPr>
        <p:spPr>
          <a:xfrm>
            <a:off x="4349750" y="3606800"/>
            <a:ext cx="1689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Symbol" panose="05050102010706020507" pitchFamily="18" charset="2"/>
              </a:rPr>
              <a:t>d</a:t>
            </a:r>
            <a:r>
              <a:rPr lang="en-US" sz="3600" dirty="0"/>
              <a:t> = n-1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BA9C6BB-7AC1-4827-B3DD-AD0227B8175D}"/>
              </a:ext>
            </a:extLst>
          </p:cNvPr>
          <p:cNvSpPr txBox="1">
            <a:spLocks/>
          </p:cNvSpPr>
          <p:nvPr/>
        </p:nvSpPr>
        <p:spPr>
          <a:xfrm>
            <a:off x="349250" y="4495800"/>
            <a:ext cx="8229600" cy="673100"/>
          </a:xfrm>
          <a:prstGeom prst="rect">
            <a:avLst/>
          </a:prstGeom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r>
              <a:rPr lang="en-US" kern="0"/>
              <a:t>Mott insulator (n=1)</a:t>
            </a:r>
            <a:endParaRPr lang="en-US" kern="0" dirty="0"/>
          </a:p>
        </p:txBody>
      </p:sp>
      <p:pic>
        <p:nvPicPr>
          <p:cNvPr id="9" name="Picture 4" descr="http://www.nanotech-now.com/news_images/31576.gif">
            <a:extLst>
              <a:ext uri="{FF2B5EF4-FFF2-40B4-BE49-F238E27FC236}">
                <a16:creationId xmlns:a16="http://schemas.microsoft.com/office/drawing/2014/main" id="{46FD6495-3754-48B0-BB42-E974B0C03D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50050" y="1295400"/>
            <a:ext cx="2133600" cy="3200402"/>
          </a:xfrm>
          <a:prstGeom prst="rect">
            <a:avLst/>
          </a:prstGeom>
          <a:noFill/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C474BFF-0484-418B-8CD9-B257631D5ECA}"/>
              </a:ext>
            </a:extLst>
          </p:cNvPr>
          <p:cNvSpPr txBox="1">
            <a:spLocks/>
          </p:cNvSpPr>
          <p:nvPr/>
        </p:nvSpPr>
        <p:spPr bwMode="auto">
          <a:xfrm>
            <a:off x="349250" y="5162550"/>
            <a:ext cx="8229600" cy="67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T &lt; T_N : antiferromagnetic phase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DBC5B23-9F63-4A96-8F05-A45F9ABE5759}"/>
              </a:ext>
            </a:extLst>
          </p:cNvPr>
          <p:cNvSpPr txBox="1"/>
          <p:nvPr/>
        </p:nvSpPr>
        <p:spPr>
          <a:xfrm>
            <a:off x="2127250" y="2006600"/>
            <a:ext cx="6223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solidFill>
                  <a:srgbClr val="FF00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316798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8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build="p"/>
      <p:bldP spid="8" grpId="1" build="p"/>
      <p:bldP spid="10" grpId="0"/>
      <p:bldP spid="10" grpId="1"/>
      <p:bldP spid="11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938" name="Rectangle 2"/>
          <p:cNvSpPr>
            <a:spLocks noGrp="1" noChangeArrowheads="1"/>
          </p:cNvSpPr>
          <p:nvPr>
            <p:ph type="title"/>
          </p:nvPr>
        </p:nvSpPr>
        <p:spPr>
          <a:xfrm>
            <a:off x="476545" y="13939"/>
            <a:ext cx="8229600" cy="1143000"/>
          </a:xfrm>
        </p:spPr>
        <p:txBody>
          <a:bodyPr/>
          <a:lstStyle/>
          <a:p>
            <a:r>
              <a:rPr lang="fr-CH" dirty="0" err="1"/>
              <a:t>Periodic</a:t>
            </a:r>
            <a:r>
              <a:rPr lang="fr-CH" dirty="0"/>
              <a:t> </a:t>
            </a:r>
            <a:r>
              <a:rPr lang="fr-CH" dirty="0" err="1"/>
              <a:t>lattice</a:t>
            </a:r>
            <a:endParaRPr lang="fr-FR" dirty="0"/>
          </a:p>
        </p:txBody>
      </p:sp>
      <p:pic>
        <p:nvPicPr>
          <p:cNvPr id="29594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1313765"/>
            <a:ext cx="4465638" cy="1277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5949" name="Text Box 13"/>
          <p:cNvSpPr txBox="1">
            <a:spLocks noChangeArrowheads="1"/>
          </p:cNvSpPr>
          <p:nvPr/>
        </p:nvSpPr>
        <p:spPr bwMode="auto">
          <a:xfrm>
            <a:off x="0" y="3213100"/>
            <a:ext cx="6300788" cy="64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chemeClr val="fol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 algn="l">
              <a:spcBef>
                <a:spcPct val="50000"/>
              </a:spcBef>
              <a:buFontTx/>
              <a:buChar char="•"/>
            </a:pPr>
            <a:r>
              <a:rPr lang="fr-CH" dirty="0"/>
              <a:t> </a:t>
            </a:r>
            <a:r>
              <a:rPr lang="fr-CH" sz="3600" dirty="0" err="1"/>
              <a:t>Incommensurate</a:t>
            </a:r>
            <a:r>
              <a:rPr lang="fr-CH" sz="3600" dirty="0"/>
              <a:t>: Q </a:t>
            </a:r>
            <a:r>
              <a:rPr lang="fr-CH" sz="3600" dirty="0">
                <a:latin typeface="Symbol" pitchFamily="18" charset="2"/>
                <a:sym typeface="Symbol" pitchFamily="18" charset="2"/>
              </a:rPr>
              <a:t></a:t>
            </a:r>
            <a:r>
              <a:rPr lang="fr-CH" sz="3600" dirty="0"/>
              <a:t> 2 </a:t>
            </a:r>
            <a:r>
              <a:rPr lang="fr-CH" sz="3600" dirty="0">
                <a:latin typeface="Symbol" pitchFamily="18" charset="2"/>
                <a:sym typeface="Symbol" pitchFamily="18" charset="2"/>
              </a:rPr>
              <a:t></a:t>
            </a:r>
            <a:r>
              <a:rPr lang="fr-CH" sz="3600" dirty="0"/>
              <a:t> </a:t>
            </a:r>
            <a:r>
              <a:rPr lang="fr-CH" sz="3600" dirty="0">
                <a:latin typeface="Symbol" pitchFamily="18" charset="2"/>
                <a:sym typeface="Symbol" pitchFamily="18" charset="2"/>
              </a:rPr>
              <a:t></a:t>
            </a:r>
            <a:r>
              <a:rPr lang="fr-CH" sz="3600" baseline="-25000" dirty="0">
                <a:sym typeface="Symbol" pitchFamily="18" charset="2"/>
              </a:rPr>
              <a:t>0</a:t>
            </a:r>
            <a:endParaRPr lang="fr-FR" sz="3600" baseline="-25000" dirty="0"/>
          </a:p>
        </p:txBody>
      </p:sp>
      <p:sp>
        <p:nvSpPr>
          <p:cNvPr id="295950" name="Text Box 14"/>
          <p:cNvSpPr txBox="1">
            <a:spLocks noChangeArrowheads="1"/>
          </p:cNvSpPr>
          <p:nvPr/>
        </p:nvSpPr>
        <p:spPr bwMode="auto">
          <a:xfrm>
            <a:off x="0" y="5157788"/>
            <a:ext cx="6300788" cy="64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chemeClr val="fol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 algn="l">
              <a:spcBef>
                <a:spcPct val="50000"/>
              </a:spcBef>
              <a:buFontTx/>
              <a:buChar char="•"/>
            </a:pPr>
            <a:r>
              <a:rPr lang="fr-CH" dirty="0"/>
              <a:t> </a:t>
            </a:r>
            <a:r>
              <a:rPr lang="fr-CH" sz="3600" dirty="0" err="1"/>
              <a:t>Commensutate</a:t>
            </a:r>
            <a:r>
              <a:rPr lang="fr-CH" sz="3600" dirty="0"/>
              <a:t>: Q </a:t>
            </a:r>
            <a:r>
              <a:rPr lang="fr-CH" sz="3600" dirty="0">
                <a:latin typeface="Symbol" pitchFamily="18" charset="2"/>
                <a:sym typeface="Symbol" pitchFamily="18" charset="2"/>
              </a:rPr>
              <a:t>=</a:t>
            </a:r>
            <a:r>
              <a:rPr lang="fr-CH" sz="3600" dirty="0"/>
              <a:t> 2 </a:t>
            </a:r>
            <a:r>
              <a:rPr lang="fr-CH" sz="3600" dirty="0">
                <a:latin typeface="Symbol" pitchFamily="18" charset="2"/>
                <a:sym typeface="Symbol" pitchFamily="18" charset="2"/>
              </a:rPr>
              <a:t></a:t>
            </a:r>
            <a:r>
              <a:rPr lang="fr-CH" sz="3600" dirty="0"/>
              <a:t> </a:t>
            </a:r>
            <a:r>
              <a:rPr lang="fr-CH" sz="3600" dirty="0">
                <a:latin typeface="Symbol" pitchFamily="18" charset="2"/>
                <a:sym typeface="Symbol" pitchFamily="18" charset="2"/>
              </a:rPr>
              <a:t></a:t>
            </a:r>
            <a:r>
              <a:rPr lang="fr-CH" sz="3600" baseline="-25000" dirty="0">
                <a:sym typeface="Symbol" pitchFamily="18" charset="2"/>
              </a:rPr>
              <a:t>0</a:t>
            </a:r>
            <a:endParaRPr lang="fr-FR" sz="3600" baseline="-25000" dirty="0"/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/>
        </p:nvGraphicFramePr>
        <p:xfrm>
          <a:off x="431539" y="4059069"/>
          <a:ext cx="5175575" cy="9488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523880" imgH="279360" progId="Equation.DSMT4">
                  <p:embed/>
                </p:oleObj>
              </mc:Choice>
              <mc:Fallback>
                <p:oleObj name="Equation" r:id="rId4" imgW="1523880" imgH="279360" progId="Equation.DSMT4">
                  <p:embed/>
                  <p:pic>
                    <p:nvPicPr>
                      <p:cNvPr id="2" name="Object 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31539" y="4059069"/>
                        <a:ext cx="5175575" cy="94885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/>
        </p:nvGraphicFramePr>
        <p:xfrm>
          <a:off x="1016000" y="5807075"/>
          <a:ext cx="4268788" cy="949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257120" imgH="279360" progId="Equation.DSMT4">
                  <p:embed/>
                </p:oleObj>
              </mc:Choice>
              <mc:Fallback>
                <p:oleObj name="Equation" r:id="rId6" imgW="1257120" imgH="279360" progId="Equation.DSMT4">
                  <p:embed/>
                  <p:pic>
                    <p:nvPicPr>
                      <p:cNvPr id="3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16000" y="5807075"/>
                        <a:ext cx="4268788" cy="949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4794250" y="2371725"/>
          <a:ext cx="1143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114120" imgH="177480" progId="Equation.DSMT4">
                  <p:embed/>
                </p:oleObj>
              </mc:Choice>
              <mc:Fallback>
                <p:oleObj name="Equation" r:id="rId8" imgW="114120" imgH="177480" progId="Equation.DSMT4">
                  <p:embed/>
                  <p:pic>
                    <p:nvPicPr>
                      <p:cNvPr id="4" name="Object 3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4794250" y="2371725"/>
                        <a:ext cx="114300" cy="177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4887034" y="1497140"/>
          <a:ext cx="3813627" cy="6991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1523880" imgH="279360" progId="Equation.DSMT4">
                  <p:embed/>
                </p:oleObj>
              </mc:Choice>
              <mc:Fallback>
                <p:oleObj name="Equation" r:id="rId10" imgW="1523880" imgH="279360" progId="Equation.DSMT4">
                  <p:embed/>
                  <p:pic>
                    <p:nvPicPr>
                      <p:cNvPr id="5" name="Object 4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4887034" y="1497140"/>
                        <a:ext cx="3813627" cy="69916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3896925" y="2604707"/>
          <a:ext cx="5118100" cy="698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2044440" imgH="279360" progId="Equation.DSMT4">
                  <p:embed/>
                </p:oleObj>
              </mc:Choice>
              <mc:Fallback>
                <p:oleObj name="Equation" r:id="rId12" imgW="2044440" imgH="279360" progId="Equation.DSMT4">
                  <p:embed/>
                  <p:pic>
                    <p:nvPicPr>
                      <p:cNvPr id="6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96925" y="2604707"/>
                        <a:ext cx="5118100" cy="698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49341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2959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2959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5949" grpId="0"/>
      <p:bldP spid="295950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err="1"/>
              <a:t>Competition</a:t>
            </a:r>
            <a:endParaRPr lang="fr-FR" dirty="0"/>
          </a:p>
        </p:txBody>
      </p:sp>
      <p:graphicFrame>
        <p:nvGraphicFramePr>
          <p:cNvPr id="146439" name="Object 7"/>
          <p:cNvGraphicFramePr>
            <a:graphicFrameLocks noChangeAspect="1"/>
          </p:cNvGraphicFramePr>
          <p:nvPr/>
        </p:nvGraphicFramePr>
        <p:xfrm>
          <a:off x="457200" y="1412875"/>
          <a:ext cx="8424863" cy="1287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2577960" imgH="393480" progId="Equation.DSMT4">
                  <p:embed/>
                </p:oleObj>
              </mc:Choice>
              <mc:Fallback>
                <p:oleObj name="Equation" r:id="rId3" imgW="2577960" imgH="393480" progId="Equation.DSMT4">
                  <p:embed/>
                  <p:pic>
                    <p:nvPicPr>
                      <p:cNvPr id="146439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1412875"/>
                        <a:ext cx="8424863" cy="12874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6442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3860800"/>
            <a:ext cx="4392613" cy="2763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chemeClr val="fol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6443" name="Text Box 11"/>
          <p:cNvSpPr txBox="1">
            <a:spLocks noChangeArrowheads="1"/>
          </p:cNvSpPr>
          <p:nvPr/>
        </p:nvSpPr>
        <p:spPr bwMode="auto">
          <a:xfrm>
            <a:off x="5306456" y="3486211"/>
            <a:ext cx="3715861" cy="1756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chemeClr val="fol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/>
          <a:p>
            <a:pPr>
              <a:spcBef>
                <a:spcPct val="50000"/>
              </a:spcBef>
            </a:pPr>
            <a:r>
              <a:rPr lang="fr-CH" sz="3600" dirty="0" err="1"/>
              <a:t>Beresinskii-Kosterlitz-Thouless</a:t>
            </a:r>
            <a:r>
              <a:rPr lang="fr-CH" sz="3600" dirty="0"/>
              <a:t> transition at K=2</a:t>
            </a:r>
            <a:endParaRPr lang="fr-FR" sz="3600" dirty="0"/>
          </a:p>
        </p:txBody>
      </p:sp>
      <p:sp>
        <p:nvSpPr>
          <p:cNvPr id="146446" name="Text Box 14"/>
          <p:cNvSpPr txBox="1">
            <a:spLocks noChangeArrowheads="1"/>
          </p:cNvSpPr>
          <p:nvPr/>
        </p:nvSpPr>
        <p:spPr bwMode="auto">
          <a:xfrm>
            <a:off x="5508623" y="5532380"/>
            <a:ext cx="3311525" cy="1325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chemeClr val="fol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>
              <a:spcBef>
                <a:spcPct val="50000"/>
              </a:spcBef>
            </a:pPr>
            <a:r>
              <a:rPr lang="fr-CH" sz="4000" dirty="0"/>
              <a:t>String </a:t>
            </a:r>
            <a:r>
              <a:rPr lang="fr-CH" sz="4000" dirty="0" err="1"/>
              <a:t>order</a:t>
            </a:r>
            <a:r>
              <a:rPr lang="fr-CH" sz="4000" dirty="0"/>
              <a:t> </a:t>
            </a:r>
            <a:br>
              <a:rPr lang="fr-CH" sz="4000" dirty="0"/>
            </a:br>
            <a:r>
              <a:rPr lang="fr-CH" sz="4000" dirty="0" err="1"/>
              <a:t>parameter</a:t>
            </a:r>
            <a:endParaRPr lang="fr-FR" sz="4000" dirty="0"/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68618741"/>
              </p:ext>
            </p:extLst>
          </p:nvPr>
        </p:nvGraphicFramePr>
        <p:xfrm>
          <a:off x="412750" y="2708275"/>
          <a:ext cx="5729288" cy="882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815840" imgH="279360" progId="Equation.DSMT4">
                  <p:embed/>
                </p:oleObj>
              </mc:Choice>
              <mc:Fallback>
                <p:oleObj name="Equation" r:id="rId6" imgW="1815840" imgH="279360" progId="Equation.DSMT4">
                  <p:embed/>
                  <p:pic>
                    <p:nvPicPr>
                      <p:cNvPr id="2" name="Object 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12750" y="2708275"/>
                        <a:ext cx="5729288" cy="8826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22530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6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46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64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64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6443" grpId="0"/>
      <p:bldP spid="146446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BKT transition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31857" y="2576815"/>
            <a:ext cx="8480285" cy="1063715"/>
          </a:xfrm>
          <a:prstGeom prst="rect">
            <a:avLst/>
          </a:prstGeom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r>
              <a:rPr lang="en-US" kern="0" dirty="0"/>
              <a:t>BKT: remarkable </a:t>
            </a:r>
            <a:r>
              <a:rPr lang="en-US" kern="0" dirty="0" err="1"/>
              <a:t>transision</a:t>
            </a:r>
            <a:r>
              <a:rPr lang="en-US" kern="0" dirty="0"/>
              <a:t> going outside the paradigm of Landau’s phase transitions 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313278" y="3640440"/>
            <a:ext cx="8229600" cy="7528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r>
              <a:rPr lang="en-US" kern="0" dirty="0"/>
              <a:t>A transition </a:t>
            </a:r>
            <a:r>
              <a:rPr lang="en-US" kern="0" dirty="0" err="1"/>
              <a:t>wihout</a:t>
            </a:r>
            <a:r>
              <a:rPr lang="en-US" kern="0" dirty="0"/>
              <a:t> an order parameter </a:t>
            </a:r>
            <a:endParaRPr lang="en-US" dirty="0"/>
          </a:p>
          <a:p>
            <a:endParaRPr lang="en-US" kern="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524213" cy="1867161"/>
          </a:xfrm>
          <a:prstGeom prst="rect">
            <a:avLst/>
          </a:prstGeom>
        </p:spPr>
      </p:pic>
      <p:pic>
        <p:nvPicPr>
          <p:cNvPr id="8" name="Picture 2" descr="Image result for kosterlitz thoules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5" t="7778" r="70317" b="39067"/>
          <a:stretch/>
        </p:blipFill>
        <p:spPr bwMode="auto">
          <a:xfrm>
            <a:off x="7359823" y="5014950"/>
            <a:ext cx="1784177" cy="1867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Image result for kosterlitz thoules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73" t="4878" r="2751" b="24248"/>
          <a:stretch/>
        </p:blipFill>
        <p:spPr bwMode="auto">
          <a:xfrm>
            <a:off x="7631427" y="60334"/>
            <a:ext cx="1493729" cy="1867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910031" y="6980244"/>
            <a:ext cx="3394559" cy="2914197"/>
          </a:xfrm>
          <a:prstGeom prst="rect">
            <a:avLst/>
          </a:prstGeom>
        </p:spPr>
      </p:pic>
      <p:sp>
        <p:nvSpPr>
          <p:cNvPr id="11" name="Content Placeholder 2"/>
          <p:cNvSpPr txBox="1">
            <a:spLocks/>
          </p:cNvSpPr>
          <p:nvPr/>
        </p:nvSpPr>
        <p:spPr>
          <a:xfrm>
            <a:off x="313278" y="4224985"/>
            <a:ext cx="6869011" cy="568660"/>
          </a:xfrm>
          <a:prstGeom prst="rect">
            <a:avLst/>
          </a:prstGeom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r>
              <a:rPr lang="en-US" kern="0" dirty="0"/>
              <a:t>Topological Vortex excitations</a:t>
            </a:r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-263733" y="7720131"/>
            <a:ext cx="4958731" cy="1171746"/>
          </a:xfrm>
          <a:prstGeom prst="rect">
            <a:avLst/>
          </a:prstGeom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r>
              <a:rPr lang="en-US" kern="0" dirty="0"/>
              <a:t>Phase transition without order parameter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51820" y="4800799"/>
            <a:ext cx="2050290" cy="1760155"/>
          </a:xfrm>
          <a:prstGeom prst="rect">
            <a:avLst/>
          </a:prstGeom>
        </p:spPr>
      </p:pic>
      <p:graphicFrame>
        <p:nvGraphicFramePr>
          <p:cNvPr id="2" name="Object 1"/>
          <p:cNvGraphicFramePr>
            <a:graphicFrameLocks noChangeAspect="1"/>
          </p:cNvGraphicFramePr>
          <p:nvPr/>
        </p:nvGraphicFramePr>
        <p:xfrm>
          <a:off x="2006714" y="1533800"/>
          <a:ext cx="5059111" cy="8150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2286000" imgH="368280" progId="Equation.DSMT4">
                  <p:embed/>
                </p:oleObj>
              </mc:Choice>
              <mc:Fallback>
                <p:oleObj name="Equation" r:id="rId5" imgW="2286000" imgH="368280" progId="Equation.DSMT4">
                  <p:embed/>
                  <p:pic>
                    <p:nvPicPr>
                      <p:cNvPr id="2" name="Object 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006714" y="1533800"/>
                        <a:ext cx="5059111" cy="81507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39619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>
          <a:xfrm>
            <a:off x="482600" y="0"/>
            <a:ext cx="8229600" cy="1143000"/>
          </a:xfrm>
        </p:spPr>
        <p:txBody>
          <a:bodyPr/>
          <a:lstStyle/>
          <a:p>
            <a:r>
              <a:rPr lang="fr-FR" dirty="0"/>
              <a:t>One dimension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specially</a:t>
            </a:r>
            <a:r>
              <a:rPr lang="fr-FR" dirty="0"/>
              <a:t> </a:t>
            </a:r>
            <a:r>
              <a:rPr lang="fr-FR" dirty="0" err="1"/>
              <a:t>interesting</a:t>
            </a:r>
            <a:endParaRPr lang="fr-FR" dirty="0"/>
          </a:p>
        </p:txBody>
      </p:sp>
      <p:sp>
        <p:nvSpPr>
          <p:cNvPr id="74755" name="Text Box 3"/>
          <p:cNvSpPr txBox="1">
            <a:spLocks noChangeArrowheads="1"/>
          </p:cNvSpPr>
          <p:nvPr/>
        </p:nvSpPr>
        <p:spPr bwMode="auto">
          <a:xfrm>
            <a:off x="457200" y="1295400"/>
            <a:ext cx="845820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eaLnBrk="1" hangingPunct="1">
              <a:spcBef>
                <a:spcPct val="50000"/>
              </a:spcBef>
              <a:buFontTx/>
              <a:buChar char="•"/>
            </a:pPr>
            <a:r>
              <a:rPr lang="fr-FR" sz="3200" dirty="0"/>
              <a:t> </a:t>
            </a:r>
            <a:r>
              <a:rPr lang="fr-FR" sz="3600" dirty="0">
                <a:solidFill>
                  <a:srgbClr val="FF0000"/>
                </a:solidFill>
              </a:rPr>
              <a:t>No </a:t>
            </a:r>
            <a:r>
              <a:rPr lang="fr-FR" sz="3600" dirty="0" err="1">
                <a:solidFill>
                  <a:srgbClr val="FF0000"/>
                </a:solidFill>
              </a:rPr>
              <a:t>individual</a:t>
            </a:r>
            <a:r>
              <a:rPr lang="fr-FR" sz="3600" dirty="0">
                <a:solidFill>
                  <a:srgbClr val="FF0000"/>
                </a:solidFill>
              </a:rPr>
              <a:t> excitation </a:t>
            </a:r>
            <a:r>
              <a:rPr lang="fr-FR" sz="3600" dirty="0" err="1">
                <a:solidFill>
                  <a:srgbClr val="FF0000"/>
                </a:solidFill>
              </a:rPr>
              <a:t>can</a:t>
            </a:r>
            <a:r>
              <a:rPr lang="fr-FR" sz="3600" dirty="0">
                <a:solidFill>
                  <a:srgbClr val="FF0000"/>
                </a:solidFill>
              </a:rPr>
              <a:t> </a:t>
            </a:r>
            <a:r>
              <a:rPr lang="fr-FR" sz="3600" dirty="0" err="1">
                <a:solidFill>
                  <a:srgbClr val="FF0000"/>
                </a:solidFill>
              </a:rPr>
              <a:t>exist</a:t>
            </a:r>
            <a:r>
              <a:rPr lang="fr-FR" sz="3600" dirty="0">
                <a:solidFill>
                  <a:srgbClr val="FF0000"/>
                </a:solidFill>
              </a:rPr>
              <a:t> (</a:t>
            </a:r>
            <a:r>
              <a:rPr lang="fr-FR" sz="3600" dirty="0" err="1">
                <a:solidFill>
                  <a:srgbClr val="FF0000"/>
                </a:solidFill>
              </a:rPr>
              <a:t>only</a:t>
            </a:r>
            <a:r>
              <a:rPr lang="fr-FR" sz="3600" dirty="0">
                <a:solidFill>
                  <a:srgbClr val="FF0000"/>
                </a:solidFill>
              </a:rPr>
              <a:t> collective </a:t>
            </a:r>
            <a:r>
              <a:rPr lang="fr-FR" sz="3600" dirty="0" err="1">
                <a:solidFill>
                  <a:srgbClr val="FF0000"/>
                </a:solidFill>
              </a:rPr>
              <a:t>ones</a:t>
            </a:r>
            <a:r>
              <a:rPr lang="fr-FR" sz="3600" dirty="0">
                <a:solidFill>
                  <a:srgbClr val="FF0000"/>
                </a:solidFill>
              </a:rPr>
              <a:t>)</a:t>
            </a:r>
          </a:p>
        </p:txBody>
      </p:sp>
      <p:grpSp>
        <p:nvGrpSpPr>
          <p:cNvPr id="2" name="Group 25"/>
          <p:cNvGrpSpPr>
            <a:grpSpLocks/>
          </p:cNvGrpSpPr>
          <p:nvPr/>
        </p:nvGrpSpPr>
        <p:grpSpPr bwMode="auto">
          <a:xfrm>
            <a:off x="611188" y="2708275"/>
            <a:ext cx="1981200" cy="1485900"/>
            <a:chOff x="480" y="2232"/>
            <a:chExt cx="1248" cy="936"/>
          </a:xfrm>
        </p:grpSpPr>
        <p:sp>
          <p:nvSpPr>
            <p:cNvPr id="74756" name="Rectangle 4"/>
            <p:cNvSpPr>
              <a:spLocks noChangeArrowheads="1"/>
            </p:cNvSpPr>
            <p:nvPr/>
          </p:nvSpPr>
          <p:spPr bwMode="auto">
            <a:xfrm>
              <a:off x="480" y="2232"/>
              <a:ext cx="1248" cy="936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4757" name="Oval 5"/>
            <p:cNvSpPr>
              <a:spLocks noChangeArrowheads="1"/>
            </p:cNvSpPr>
            <p:nvPr/>
          </p:nvSpPr>
          <p:spPr bwMode="auto">
            <a:xfrm>
              <a:off x="912" y="2908"/>
              <a:ext cx="48" cy="52"/>
            </a:xfrm>
            <a:prstGeom prst="ellipse">
              <a:avLst/>
            </a:prstGeom>
            <a:solidFill>
              <a:schemeClr val="tx1"/>
            </a:solidFill>
            <a:ln w="28575">
              <a:solidFill>
                <a:schemeClr val="tx2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4758" name="Oval 6"/>
            <p:cNvSpPr>
              <a:spLocks noChangeArrowheads="1"/>
            </p:cNvSpPr>
            <p:nvPr/>
          </p:nvSpPr>
          <p:spPr bwMode="auto">
            <a:xfrm>
              <a:off x="672" y="2960"/>
              <a:ext cx="48" cy="52"/>
            </a:xfrm>
            <a:prstGeom prst="ellipse">
              <a:avLst/>
            </a:prstGeom>
            <a:solidFill>
              <a:schemeClr val="tx1"/>
            </a:solidFill>
            <a:ln w="28575">
              <a:solidFill>
                <a:schemeClr val="tx2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4759" name="Oval 7"/>
            <p:cNvSpPr>
              <a:spLocks noChangeArrowheads="1"/>
            </p:cNvSpPr>
            <p:nvPr/>
          </p:nvSpPr>
          <p:spPr bwMode="auto">
            <a:xfrm>
              <a:off x="912" y="2440"/>
              <a:ext cx="48" cy="52"/>
            </a:xfrm>
            <a:prstGeom prst="ellipse">
              <a:avLst/>
            </a:prstGeom>
            <a:solidFill>
              <a:schemeClr val="tx1"/>
            </a:solidFill>
            <a:ln w="28575">
              <a:solidFill>
                <a:schemeClr val="tx2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4760" name="Oval 8"/>
            <p:cNvSpPr>
              <a:spLocks noChangeArrowheads="1"/>
            </p:cNvSpPr>
            <p:nvPr/>
          </p:nvSpPr>
          <p:spPr bwMode="auto">
            <a:xfrm>
              <a:off x="1200" y="2908"/>
              <a:ext cx="48" cy="52"/>
            </a:xfrm>
            <a:prstGeom prst="ellipse">
              <a:avLst/>
            </a:prstGeom>
            <a:solidFill>
              <a:schemeClr val="tx1"/>
            </a:solidFill>
            <a:ln w="28575">
              <a:solidFill>
                <a:schemeClr val="tx2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4761" name="Oval 9"/>
            <p:cNvSpPr>
              <a:spLocks noChangeArrowheads="1"/>
            </p:cNvSpPr>
            <p:nvPr/>
          </p:nvSpPr>
          <p:spPr bwMode="auto">
            <a:xfrm>
              <a:off x="1296" y="2648"/>
              <a:ext cx="48" cy="52"/>
            </a:xfrm>
            <a:prstGeom prst="ellipse">
              <a:avLst/>
            </a:prstGeom>
            <a:solidFill>
              <a:schemeClr val="tx1"/>
            </a:solidFill>
            <a:ln w="28575">
              <a:solidFill>
                <a:schemeClr val="tx2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4762" name="Oval 10"/>
            <p:cNvSpPr>
              <a:spLocks noChangeArrowheads="1"/>
            </p:cNvSpPr>
            <p:nvPr/>
          </p:nvSpPr>
          <p:spPr bwMode="auto">
            <a:xfrm>
              <a:off x="1536" y="2336"/>
              <a:ext cx="48" cy="52"/>
            </a:xfrm>
            <a:prstGeom prst="ellipse">
              <a:avLst/>
            </a:prstGeom>
            <a:solidFill>
              <a:schemeClr val="tx1"/>
            </a:solidFill>
            <a:ln w="28575">
              <a:solidFill>
                <a:schemeClr val="tx2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4763" name="Oval 11"/>
            <p:cNvSpPr>
              <a:spLocks noChangeArrowheads="1"/>
            </p:cNvSpPr>
            <p:nvPr/>
          </p:nvSpPr>
          <p:spPr bwMode="auto">
            <a:xfrm>
              <a:off x="1152" y="2336"/>
              <a:ext cx="48" cy="52"/>
            </a:xfrm>
            <a:prstGeom prst="ellipse">
              <a:avLst/>
            </a:prstGeom>
            <a:solidFill>
              <a:schemeClr val="tx1"/>
            </a:solidFill>
            <a:ln w="28575">
              <a:solidFill>
                <a:schemeClr val="tx2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4764" name="Oval 12"/>
            <p:cNvSpPr>
              <a:spLocks noChangeArrowheads="1"/>
            </p:cNvSpPr>
            <p:nvPr/>
          </p:nvSpPr>
          <p:spPr bwMode="auto">
            <a:xfrm>
              <a:off x="624" y="2752"/>
              <a:ext cx="48" cy="52"/>
            </a:xfrm>
            <a:prstGeom prst="ellipse">
              <a:avLst/>
            </a:prstGeom>
            <a:solidFill>
              <a:schemeClr val="tx1"/>
            </a:solidFill>
            <a:ln w="28575">
              <a:solidFill>
                <a:schemeClr val="tx2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4765" name="Oval 13"/>
            <p:cNvSpPr>
              <a:spLocks noChangeArrowheads="1"/>
            </p:cNvSpPr>
            <p:nvPr/>
          </p:nvSpPr>
          <p:spPr bwMode="auto">
            <a:xfrm>
              <a:off x="1536" y="2700"/>
              <a:ext cx="48" cy="52"/>
            </a:xfrm>
            <a:prstGeom prst="ellipse">
              <a:avLst/>
            </a:prstGeom>
            <a:solidFill>
              <a:schemeClr val="tx1"/>
            </a:solidFill>
            <a:ln w="28575">
              <a:solidFill>
                <a:schemeClr val="tx2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4766" name="Oval 14"/>
            <p:cNvSpPr>
              <a:spLocks noChangeArrowheads="1"/>
            </p:cNvSpPr>
            <p:nvPr/>
          </p:nvSpPr>
          <p:spPr bwMode="auto">
            <a:xfrm>
              <a:off x="816" y="2352"/>
              <a:ext cx="240" cy="260"/>
            </a:xfrm>
            <a:prstGeom prst="ellipse">
              <a:avLst/>
            </a:prstGeom>
            <a:solidFill>
              <a:schemeClr val="accent1">
                <a:alpha val="50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" name="Group 38"/>
          <p:cNvGrpSpPr>
            <a:grpSpLocks/>
          </p:cNvGrpSpPr>
          <p:nvPr/>
        </p:nvGrpSpPr>
        <p:grpSpPr bwMode="auto">
          <a:xfrm>
            <a:off x="3276600" y="3141663"/>
            <a:ext cx="5105400" cy="457200"/>
            <a:chOff x="2064" y="1968"/>
            <a:chExt cx="3216" cy="288"/>
          </a:xfrm>
        </p:grpSpPr>
        <p:sp>
          <p:nvSpPr>
            <p:cNvPr id="74778" name="Line 26"/>
            <p:cNvSpPr>
              <a:spLocks noChangeShapeType="1"/>
            </p:cNvSpPr>
            <p:nvPr/>
          </p:nvSpPr>
          <p:spPr bwMode="auto">
            <a:xfrm>
              <a:off x="2064" y="2112"/>
              <a:ext cx="3216" cy="0"/>
            </a:xfrm>
            <a:prstGeom prst="line">
              <a:avLst/>
            </a:prstGeom>
            <a:noFill/>
            <a:ln w="57150">
              <a:solidFill>
                <a:schemeClr val="folHlink"/>
              </a:solidFill>
              <a:round/>
              <a:headEnd/>
              <a:tailEnd/>
            </a:ln>
            <a:effectLst/>
          </p:spPr>
          <p:txBody>
            <a:bodyPr lIns="90000" tIns="46800" rIns="90000" bIns="46800">
              <a:spAutoFit/>
            </a:bodyPr>
            <a:lstStyle/>
            <a:p>
              <a:endParaRPr lang="en-US"/>
            </a:p>
          </p:txBody>
        </p:sp>
        <p:sp>
          <p:nvSpPr>
            <p:cNvPr id="74779" name="Oval 27"/>
            <p:cNvSpPr>
              <a:spLocks noChangeArrowheads="1"/>
            </p:cNvSpPr>
            <p:nvPr/>
          </p:nvSpPr>
          <p:spPr bwMode="auto">
            <a:xfrm>
              <a:off x="2160" y="1968"/>
              <a:ext cx="288" cy="288"/>
            </a:xfrm>
            <a:prstGeom prst="ellipse">
              <a:avLst/>
            </a:prstGeom>
            <a:solidFill>
              <a:schemeClr val="hlink"/>
            </a:solidFill>
            <a:ln w="5715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lIns="90000" tIns="46800" rIns="90000" bIns="46800" anchor="ctr">
              <a:spAutoFit/>
            </a:bodyPr>
            <a:lstStyle/>
            <a:p>
              <a:endParaRPr lang="en-US"/>
            </a:p>
          </p:txBody>
        </p:sp>
        <p:sp>
          <p:nvSpPr>
            <p:cNvPr id="74780" name="Oval 28"/>
            <p:cNvSpPr>
              <a:spLocks noChangeArrowheads="1"/>
            </p:cNvSpPr>
            <p:nvPr/>
          </p:nvSpPr>
          <p:spPr bwMode="auto">
            <a:xfrm>
              <a:off x="2640" y="1968"/>
              <a:ext cx="288" cy="288"/>
            </a:xfrm>
            <a:prstGeom prst="ellipse">
              <a:avLst/>
            </a:prstGeom>
            <a:solidFill>
              <a:schemeClr val="hlink"/>
            </a:solidFill>
            <a:ln w="5715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lIns="90000" tIns="46800" rIns="90000" bIns="46800" anchor="ctr">
              <a:spAutoFit/>
            </a:bodyPr>
            <a:lstStyle/>
            <a:p>
              <a:endParaRPr lang="en-US"/>
            </a:p>
          </p:txBody>
        </p:sp>
        <p:sp>
          <p:nvSpPr>
            <p:cNvPr id="74781" name="Oval 29"/>
            <p:cNvSpPr>
              <a:spLocks noChangeArrowheads="1"/>
            </p:cNvSpPr>
            <p:nvPr/>
          </p:nvSpPr>
          <p:spPr bwMode="auto">
            <a:xfrm>
              <a:off x="3120" y="1968"/>
              <a:ext cx="288" cy="288"/>
            </a:xfrm>
            <a:prstGeom prst="ellipse">
              <a:avLst/>
            </a:prstGeom>
            <a:solidFill>
              <a:schemeClr val="hlink"/>
            </a:solidFill>
            <a:ln w="5715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lIns="90000" tIns="46800" rIns="90000" bIns="46800" anchor="ctr">
              <a:spAutoFit/>
            </a:bodyPr>
            <a:lstStyle/>
            <a:p>
              <a:endParaRPr lang="en-US"/>
            </a:p>
          </p:txBody>
        </p:sp>
        <p:sp>
          <p:nvSpPr>
            <p:cNvPr id="74782" name="Oval 30"/>
            <p:cNvSpPr>
              <a:spLocks noChangeArrowheads="1"/>
            </p:cNvSpPr>
            <p:nvPr/>
          </p:nvSpPr>
          <p:spPr bwMode="auto">
            <a:xfrm>
              <a:off x="3600" y="1968"/>
              <a:ext cx="288" cy="288"/>
            </a:xfrm>
            <a:prstGeom prst="ellipse">
              <a:avLst/>
            </a:prstGeom>
            <a:solidFill>
              <a:schemeClr val="hlink"/>
            </a:solidFill>
            <a:ln w="5715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lIns="90000" tIns="46800" rIns="90000" bIns="46800" anchor="ctr">
              <a:spAutoFit/>
            </a:bodyPr>
            <a:lstStyle/>
            <a:p>
              <a:endParaRPr lang="en-US"/>
            </a:p>
          </p:txBody>
        </p:sp>
        <p:sp>
          <p:nvSpPr>
            <p:cNvPr id="74783" name="Oval 31"/>
            <p:cNvSpPr>
              <a:spLocks noChangeArrowheads="1"/>
            </p:cNvSpPr>
            <p:nvPr/>
          </p:nvSpPr>
          <p:spPr bwMode="auto">
            <a:xfrm>
              <a:off x="4080" y="1968"/>
              <a:ext cx="288" cy="288"/>
            </a:xfrm>
            <a:prstGeom prst="ellipse">
              <a:avLst/>
            </a:prstGeom>
            <a:solidFill>
              <a:schemeClr val="hlink"/>
            </a:solidFill>
            <a:ln w="5715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lIns="90000" tIns="46800" rIns="90000" bIns="46800" anchor="ctr">
              <a:spAutoFit/>
            </a:bodyPr>
            <a:lstStyle/>
            <a:p>
              <a:endParaRPr lang="en-US"/>
            </a:p>
          </p:txBody>
        </p:sp>
        <p:sp>
          <p:nvSpPr>
            <p:cNvPr id="74784" name="Oval 32"/>
            <p:cNvSpPr>
              <a:spLocks noChangeArrowheads="1"/>
            </p:cNvSpPr>
            <p:nvPr/>
          </p:nvSpPr>
          <p:spPr bwMode="auto">
            <a:xfrm>
              <a:off x="4560" y="1968"/>
              <a:ext cx="288" cy="288"/>
            </a:xfrm>
            <a:prstGeom prst="ellipse">
              <a:avLst/>
            </a:prstGeom>
            <a:solidFill>
              <a:schemeClr val="hlink"/>
            </a:solidFill>
            <a:ln w="5715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lIns="90000" tIns="46800" rIns="90000" bIns="46800"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74786" name="Text Box 34"/>
          <p:cNvSpPr txBox="1">
            <a:spLocks noChangeArrowheads="1"/>
          </p:cNvSpPr>
          <p:nvPr/>
        </p:nvSpPr>
        <p:spPr bwMode="auto">
          <a:xfrm>
            <a:off x="468313" y="4724400"/>
            <a:ext cx="6491287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eaLnBrk="1" hangingPunct="1">
              <a:spcBef>
                <a:spcPct val="50000"/>
              </a:spcBef>
              <a:buFontTx/>
              <a:buChar char="•"/>
            </a:pPr>
            <a:r>
              <a:rPr lang="fr-FR" sz="3200"/>
              <a:t> </a:t>
            </a:r>
            <a:r>
              <a:rPr lang="fr-FR" sz="3600">
                <a:solidFill>
                  <a:srgbClr val="FF0000"/>
                </a:solidFill>
              </a:rPr>
              <a:t>Strong quantum fluctuations</a:t>
            </a:r>
          </a:p>
        </p:txBody>
      </p:sp>
      <p:sp>
        <p:nvSpPr>
          <p:cNvPr id="74789" name="Text Box 37"/>
          <p:cNvSpPr txBox="1">
            <a:spLocks noChangeArrowheads="1"/>
          </p:cNvSpPr>
          <p:nvPr/>
        </p:nvSpPr>
        <p:spPr bwMode="auto">
          <a:xfrm>
            <a:off x="3657600" y="5837238"/>
            <a:ext cx="4319587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eaLnBrk="1" hangingPunct="1">
              <a:spcBef>
                <a:spcPct val="50000"/>
              </a:spcBef>
            </a:pPr>
            <a:r>
              <a:rPr lang="fr-CH" sz="3600" dirty="0" err="1">
                <a:solidFill>
                  <a:schemeClr val="folHlink"/>
                </a:solidFill>
              </a:rPr>
              <a:t>Difficult</a:t>
            </a:r>
            <a:r>
              <a:rPr lang="fr-CH" sz="3600" dirty="0">
                <a:solidFill>
                  <a:schemeClr val="folHlink"/>
                </a:solidFill>
              </a:rPr>
              <a:t> to </a:t>
            </a:r>
            <a:r>
              <a:rPr lang="fr-CH" sz="3600" dirty="0" err="1">
                <a:solidFill>
                  <a:schemeClr val="folHlink"/>
                </a:solidFill>
              </a:rPr>
              <a:t>order</a:t>
            </a:r>
            <a:endParaRPr lang="fr-FR" sz="3600" dirty="0">
              <a:solidFill>
                <a:schemeClr val="folHlink"/>
              </a:solidFill>
            </a:endParaRPr>
          </a:p>
        </p:txBody>
      </p:sp>
      <p:pic>
        <p:nvPicPr>
          <p:cNvPr id="27" name="Picture 26" descr="cars_highway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49700" y="2139950"/>
            <a:ext cx="4092746" cy="2718753"/>
          </a:xfrm>
          <a:prstGeom prst="rect">
            <a:avLst/>
          </a:prstGeom>
        </p:spPr>
      </p:pic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503238" y="5619749"/>
          <a:ext cx="2628602" cy="8927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672840" imgH="228600" progId="Equation.DSMT4">
                  <p:embed/>
                </p:oleObj>
              </mc:Choice>
              <mc:Fallback>
                <p:oleObj name="Equation" r:id="rId4" imgW="672840" imgH="228600" progId="Equation.DSMT4">
                  <p:embed/>
                  <p:pic>
                    <p:nvPicPr>
                      <p:cNvPr id="4" name="Object 3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03238" y="5619749"/>
                        <a:ext cx="2628602" cy="89273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83459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47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47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47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47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47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47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755" grpId="0" autoUpdateAnimBg="0"/>
      <p:bldP spid="74786" grpId="0" autoUpdateAnimBg="0"/>
      <p:bldP spid="74789" grpId="0" autoUpdateAnimBg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Vortex operator</a:t>
            </a: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/>
        </p:nvGraphicFramePr>
        <p:xfrm>
          <a:off x="407199" y="1467392"/>
          <a:ext cx="2735188" cy="6934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901440" imgH="228600" progId="Equation.DSMT4">
                  <p:embed/>
                </p:oleObj>
              </mc:Choice>
              <mc:Fallback>
                <p:oleObj name="Equation" r:id="rId2" imgW="901440" imgH="228600" progId="Equation.DSMT4">
                  <p:embed/>
                  <p:pic>
                    <p:nvPicPr>
                      <p:cNvPr id="3" name="Object 2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407199" y="1467392"/>
                        <a:ext cx="2735188" cy="69342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5067055" y="1461598"/>
          <a:ext cx="3442324" cy="6992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625400" imgH="330120" progId="Equation.DSMT4">
                  <p:embed/>
                </p:oleObj>
              </mc:Choice>
              <mc:Fallback>
                <p:oleObj name="Equation" r:id="rId4" imgW="1625400" imgH="330120" progId="Equation.DSMT4">
                  <p:embed/>
                  <p:pic>
                    <p:nvPicPr>
                      <p:cNvPr id="4" name="Object 3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067055" y="1461598"/>
                        <a:ext cx="3442324" cy="69922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2" name="Group 21"/>
          <p:cNvGrpSpPr/>
          <p:nvPr/>
        </p:nvGrpSpPr>
        <p:grpSpPr>
          <a:xfrm>
            <a:off x="296525" y="2409859"/>
            <a:ext cx="4050451" cy="2414296"/>
            <a:chOff x="296525" y="2409859"/>
            <a:chExt cx="4050451" cy="2414296"/>
          </a:xfrm>
        </p:grpSpPr>
        <p:cxnSp>
          <p:nvCxnSpPr>
            <p:cNvPr id="6" name="Straight Arrow Connector 5"/>
            <p:cNvCxnSpPr/>
            <p:nvPr/>
          </p:nvCxnSpPr>
          <p:spPr>
            <a:xfrm>
              <a:off x="296525" y="4104075"/>
              <a:ext cx="3285365" cy="0"/>
            </a:xfrm>
            <a:prstGeom prst="straightConnector1">
              <a:avLst/>
            </a:prstGeom>
            <a:ln w="69850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/>
            <p:cNvCxnSpPr/>
            <p:nvPr/>
          </p:nvCxnSpPr>
          <p:spPr>
            <a:xfrm flipH="1" flipV="1">
              <a:off x="2001690" y="2414376"/>
              <a:ext cx="5027" cy="2409779"/>
            </a:xfrm>
            <a:prstGeom prst="straightConnector1">
              <a:avLst/>
            </a:prstGeom>
            <a:ln w="69850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/>
            <p:cNvSpPr txBox="1"/>
            <p:nvPr/>
          </p:nvSpPr>
          <p:spPr>
            <a:xfrm>
              <a:off x="3775198" y="3813401"/>
              <a:ext cx="57177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/>
                <a:t>x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2327426" y="2409859"/>
              <a:ext cx="57177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latin typeface="Symbol" panose="05050102010706020507" pitchFamily="18" charset="2"/>
                </a:rPr>
                <a:t>t</a:t>
              </a:r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296525" y="3472975"/>
              <a:ext cx="2494620" cy="0"/>
            </a:xfrm>
            <a:prstGeom prst="line">
              <a:avLst/>
            </a:prstGeom>
            <a:ln w="857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Oval 12"/>
            <p:cNvSpPr/>
            <p:nvPr/>
          </p:nvSpPr>
          <p:spPr>
            <a:xfrm>
              <a:off x="2540289" y="3290961"/>
              <a:ext cx="360040" cy="31503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45986" y="3463541"/>
              <a:ext cx="57177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/>
                <a:t>0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70689" y="2781722"/>
              <a:ext cx="77837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/>
                <a:t>2</a:t>
              </a:r>
              <a:r>
                <a:rPr lang="en-US" sz="4000" dirty="0">
                  <a:latin typeface="Symbol" panose="05050102010706020507" pitchFamily="18" charset="2"/>
                </a:rPr>
                <a:t>p</a:t>
              </a:r>
            </a:p>
          </p:txBody>
        </p:sp>
      </p:grpSp>
      <p:graphicFrame>
        <p:nvGraphicFramePr>
          <p:cNvPr id="16" name="Object 15"/>
          <p:cNvGraphicFramePr>
            <a:graphicFrameLocks noChangeAspect="1"/>
          </p:cNvGraphicFramePr>
          <p:nvPr/>
        </p:nvGraphicFramePr>
        <p:xfrm>
          <a:off x="5067055" y="2541790"/>
          <a:ext cx="2735184" cy="6934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901440" imgH="228600" progId="Equation.DSMT4">
                  <p:embed/>
                </p:oleObj>
              </mc:Choice>
              <mc:Fallback>
                <p:oleObj name="Equation" r:id="rId6" imgW="901440" imgH="228600" progId="Equation.DSMT4">
                  <p:embed/>
                  <p:pic>
                    <p:nvPicPr>
                      <p:cNvPr id="16" name="Object 15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067055" y="2541790"/>
                        <a:ext cx="2735184" cy="69342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Content Placeholder 2"/>
          <p:cNvSpPr txBox="1">
            <a:spLocks/>
          </p:cNvSpPr>
          <p:nvPr/>
        </p:nvSpPr>
        <p:spPr bwMode="auto">
          <a:xfrm>
            <a:off x="4737765" y="3448478"/>
            <a:ext cx="4100903" cy="7229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r>
              <a:rPr lang="en-US" kern="0" dirty="0"/>
              <a:t>Vortex </a:t>
            </a:r>
            <a:r>
              <a:rPr lang="en-US" dirty="0"/>
              <a:t>operator for </a:t>
            </a:r>
            <a:r>
              <a:rPr lang="en-US" dirty="0">
                <a:latin typeface="Symbol" panose="05050102010706020507" pitchFamily="18" charset="2"/>
              </a:rPr>
              <a:t>q</a:t>
            </a:r>
            <a:endParaRPr lang="en-US" kern="0" dirty="0">
              <a:latin typeface="Symbol" panose="05050102010706020507" pitchFamily="18" charset="2"/>
            </a:endParaRPr>
          </a:p>
        </p:txBody>
      </p:sp>
      <p:graphicFrame>
        <p:nvGraphicFramePr>
          <p:cNvPr id="19" name="Object 18"/>
          <p:cNvGraphicFramePr>
            <a:graphicFrameLocks noChangeAspect="1"/>
          </p:cNvGraphicFramePr>
          <p:nvPr/>
        </p:nvGraphicFramePr>
        <p:xfrm>
          <a:off x="354299" y="5526819"/>
          <a:ext cx="8259763" cy="1169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3047760" imgH="431640" progId="Equation.DSMT4">
                  <p:embed/>
                </p:oleObj>
              </mc:Choice>
              <mc:Fallback>
                <p:oleObj name="Equation" r:id="rId8" imgW="3047760" imgH="431640" progId="Equation.DSMT4">
                  <p:embed/>
                  <p:pic>
                    <p:nvPicPr>
                      <p:cNvPr id="19" name="Object 18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354299" y="5526819"/>
                        <a:ext cx="8259763" cy="11699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Content Placeholder 2"/>
          <p:cNvSpPr txBox="1">
            <a:spLocks/>
          </p:cNvSpPr>
          <p:nvPr/>
        </p:nvSpPr>
        <p:spPr bwMode="auto">
          <a:xfrm>
            <a:off x="4737765" y="4126174"/>
            <a:ext cx="4289730" cy="7229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r>
              <a:rPr lang="en-US" kern="0" dirty="0"/>
              <a:t>K : inverse temperature</a:t>
            </a:r>
            <a:endParaRPr lang="en-US" kern="0" dirty="0">
              <a:latin typeface="Symbol" panose="05050102010706020507" pitchFamily="18" charset="2"/>
            </a:endParaRPr>
          </a:p>
        </p:txBody>
      </p:sp>
      <p:sp>
        <p:nvSpPr>
          <p:cNvPr id="21" name="Content Placeholder 2"/>
          <p:cNvSpPr txBox="1">
            <a:spLocks/>
          </p:cNvSpPr>
          <p:nvPr/>
        </p:nvSpPr>
        <p:spPr bwMode="auto">
          <a:xfrm>
            <a:off x="4737765" y="4813258"/>
            <a:ext cx="4289730" cy="7229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r>
              <a:rPr lang="en-US" kern="0" dirty="0"/>
              <a:t>g : vortex fugacity</a:t>
            </a:r>
            <a:endParaRPr lang="en-US" kern="0" dirty="0">
              <a:latin typeface="Symbol" panose="05050102010706020507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210799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0" grpId="0"/>
      <p:bldP spid="21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208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404814"/>
            <a:ext cx="2537960" cy="1993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2085" name="Text Box 5"/>
          <p:cNvSpPr txBox="1">
            <a:spLocks noChangeArrowheads="1"/>
          </p:cNvSpPr>
          <p:nvPr/>
        </p:nvSpPr>
        <p:spPr bwMode="auto">
          <a:xfrm>
            <a:off x="6362753" y="218540"/>
            <a:ext cx="2773002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1" hangingPunct="1">
              <a:spcBef>
                <a:spcPct val="50000"/>
              </a:spcBef>
            </a:pPr>
            <a:r>
              <a:rPr lang="fr-CH" sz="3200" dirty="0" err="1">
                <a:latin typeface="Garamond" pitchFamily="18" charset="0"/>
              </a:rPr>
              <a:t>Mott</a:t>
            </a:r>
            <a:r>
              <a:rPr lang="fr-CH" sz="3200" dirty="0">
                <a:latin typeface="Garamond" pitchFamily="18" charset="0"/>
              </a:rPr>
              <a:t> </a:t>
            </a:r>
            <a:r>
              <a:rPr lang="fr-CH" sz="3200" dirty="0" err="1">
                <a:latin typeface="Garamond" pitchFamily="18" charset="0"/>
              </a:rPr>
              <a:t>insulator</a:t>
            </a:r>
            <a:r>
              <a:rPr lang="fr-CH" sz="3200" dirty="0">
                <a:latin typeface="Garamond" pitchFamily="18" charset="0"/>
              </a:rPr>
              <a:t>:</a:t>
            </a:r>
            <a:br>
              <a:rPr lang="fr-CH" sz="3200" dirty="0">
                <a:latin typeface="Garamond" pitchFamily="18" charset="0"/>
              </a:rPr>
            </a:br>
            <a:r>
              <a:rPr lang="fr-CH" sz="3200" dirty="0">
                <a:latin typeface="Symbol" pitchFamily="18" charset="2"/>
                <a:sym typeface="Symbol" pitchFamily="18" charset="2"/>
              </a:rPr>
              <a:t></a:t>
            </a:r>
            <a:r>
              <a:rPr lang="fr-CH" sz="3200" dirty="0">
                <a:latin typeface="Garamond" pitchFamily="18" charset="0"/>
              </a:rPr>
              <a:t> </a:t>
            </a:r>
            <a:r>
              <a:rPr lang="fr-CH" sz="3200" dirty="0" err="1">
                <a:latin typeface="Garamond" pitchFamily="18" charset="0"/>
              </a:rPr>
              <a:t>is</a:t>
            </a:r>
            <a:r>
              <a:rPr lang="fr-CH" sz="3200" dirty="0">
                <a:latin typeface="Garamond" pitchFamily="18" charset="0"/>
              </a:rPr>
              <a:t> </a:t>
            </a:r>
            <a:r>
              <a:rPr lang="fr-CH" sz="3200" dirty="0" err="1">
                <a:latin typeface="Garamond" pitchFamily="18" charset="0"/>
              </a:rPr>
              <a:t>locked</a:t>
            </a:r>
            <a:endParaRPr lang="fr-FR" sz="3200" dirty="0">
              <a:latin typeface="Garamond" pitchFamily="18" charset="0"/>
            </a:endParaRPr>
          </a:p>
        </p:txBody>
      </p:sp>
      <p:sp>
        <p:nvSpPr>
          <p:cNvPr id="302086" name="Text Box 6"/>
          <p:cNvSpPr txBox="1">
            <a:spLocks noChangeArrowheads="1"/>
          </p:cNvSpPr>
          <p:nvPr/>
        </p:nvSpPr>
        <p:spPr bwMode="auto">
          <a:xfrm>
            <a:off x="6329055" y="1349766"/>
            <a:ext cx="2773002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1" hangingPunct="1">
              <a:spcBef>
                <a:spcPct val="50000"/>
              </a:spcBef>
            </a:pPr>
            <a:r>
              <a:rPr lang="fr-CH" sz="3200" dirty="0" err="1">
                <a:latin typeface="Garamond" pitchFamily="18" charset="0"/>
              </a:rPr>
              <a:t>Density</a:t>
            </a:r>
            <a:r>
              <a:rPr lang="fr-CH" sz="3200" dirty="0">
                <a:latin typeface="Garamond" pitchFamily="18" charset="0"/>
              </a:rPr>
              <a:t> </a:t>
            </a:r>
            <a:r>
              <a:rPr lang="fr-CH" sz="3200" dirty="0" err="1">
                <a:latin typeface="Garamond" pitchFamily="18" charset="0"/>
              </a:rPr>
              <a:t>is</a:t>
            </a:r>
            <a:r>
              <a:rPr lang="fr-CH" sz="3200" dirty="0">
                <a:latin typeface="Garamond" pitchFamily="18" charset="0"/>
              </a:rPr>
              <a:t> </a:t>
            </a:r>
            <a:r>
              <a:rPr lang="fr-CH" sz="3200" dirty="0" err="1">
                <a:latin typeface="Garamond" pitchFamily="18" charset="0"/>
              </a:rPr>
              <a:t>fixed</a:t>
            </a:r>
            <a:endParaRPr lang="fr-FR" sz="3200" dirty="0">
              <a:latin typeface="Garamond" pitchFamily="18" charset="0"/>
            </a:endParaRPr>
          </a:p>
        </p:txBody>
      </p:sp>
      <p:sp>
        <p:nvSpPr>
          <p:cNvPr id="302087" name="Text Box 7"/>
          <p:cNvSpPr txBox="1">
            <a:spLocks noChangeArrowheads="1"/>
          </p:cNvSpPr>
          <p:nvPr/>
        </p:nvSpPr>
        <p:spPr bwMode="auto">
          <a:xfrm>
            <a:off x="352375" y="4914389"/>
            <a:ext cx="6767512" cy="64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chemeClr val="fol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 algn="l">
              <a:spcBef>
                <a:spcPct val="50000"/>
              </a:spcBef>
            </a:pPr>
            <a:r>
              <a:rPr lang="fr-CH" sz="3600" dirty="0"/>
              <a:t>Gap in the excitation </a:t>
            </a:r>
            <a:r>
              <a:rPr lang="fr-CH" sz="3600" dirty="0" err="1"/>
              <a:t>spectrum</a:t>
            </a:r>
            <a:endParaRPr lang="fr-FR" sz="3600" dirty="0"/>
          </a:p>
        </p:txBody>
      </p:sp>
      <p:pic>
        <p:nvPicPr>
          <p:cNvPr id="302100" name="Picture 2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1431" y="1718810"/>
            <a:ext cx="3341977" cy="23994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chemeClr val="fol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2101" name="Text Box 21"/>
          <p:cNvSpPr txBox="1">
            <a:spLocks noChangeArrowheads="1"/>
          </p:cNvSpPr>
          <p:nvPr/>
        </p:nvSpPr>
        <p:spPr bwMode="auto">
          <a:xfrm>
            <a:off x="375166" y="4207527"/>
            <a:ext cx="8244959" cy="525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chemeClr val="fol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/>
          <a:p>
            <a:pPr algn="l">
              <a:spcBef>
                <a:spcPct val="50000"/>
              </a:spcBef>
            </a:pPr>
            <a:r>
              <a:rPr lang="fr-CH" sz="2800" dirty="0"/>
              <a:t>T. </a:t>
            </a:r>
            <a:r>
              <a:rPr lang="fr-CH" sz="2800" dirty="0" err="1"/>
              <a:t>Kuhner</a:t>
            </a:r>
            <a:r>
              <a:rPr lang="fr-CH" sz="2800" dirty="0"/>
              <a:t> et al. PRB 61 12474 (2000) </a:t>
            </a:r>
            <a:endParaRPr lang="fr-FR" sz="2800" dirty="0"/>
          </a:p>
        </p:txBody>
      </p:sp>
      <p:sp>
        <p:nvSpPr>
          <p:cNvPr id="15" name="Text Box 21"/>
          <p:cNvSpPr txBox="1">
            <a:spLocks noChangeArrowheads="1"/>
          </p:cNvSpPr>
          <p:nvPr/>
        </p:nvSpPr>
        <p:spPr bwMode="auto">
          <a:xfrm>
            <a:off x="6237185" y="2092253"/>
            <a:ext cx="2804066" cy="3972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chemeClr val="fol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/>
          <a:p>
            <a:pPr>
              <a:spcBef>
                <a:spcPct val="50000"/>
              </a:spcBef>
            </a:pPr>
            <a:r>
              <a:rPr lang="fr-CH" sz="2800" dirty="0"/>
              <a:t>TG, </a:t>
            </a:r>
            <a:r>
              <a:rPr lang="fr-CH" sz="2800" dirty="0" err="1"/>
              <a:t>Physica</a:t>
            </a:r>
            <a:r>
              <a:rPr lang="fr-CH" sz="2800" dirty="0"/>
              <a:t> B </a:t>
            </a:r>
            <a:br>
              <a:rPr lang="fr-CH" sz="2800" dirty="0"/>
            </a:br>
            <a:r>
              <a:rPr lang="fr-CH" sz="2800" dirty="0"/>
              <a:t>230 975(97):</a:t>
            </a:r>
            <a:br>
              <a:rPr lang="fr-CH" sz="2800" dirty="0"/>
            </a:br>
            <a:r>
              <a:rPr lang="fr-CH" sz="2800" dirty="0" err="1"/>
              <a:t>arXiv</a:t>
            </a:r>
            <a:r>
              <a:rPr lang="fr-CH" sz="2800" dirty="0"/>
              <a:t>/0605472 (Salerno lectures);</a:t>
            </a:r>
          </a:p>
          <a:p>
            <a:pPr>
              <a:spcBef>
                <a:spcPct val="50000"/>
              </a:spcBef>
            </a:pPr>
            <a:r>
              <a:rPr lang="fr-CH" sz="2800" dirty="0"/>
              <a:t>Oxford (2004);</a:t>
            </a:r>
          </a:p>
          <a:p>
            <a:pPr>
              <a:spcBef>
                <a:spcPct val="50000"/>
              </a:spcBef>
            </a:pPr>
            <a:r>
              <a:rPr lang="fr-CH" sz="2800" dirty="0"/>
              <a:t>M. Cazalilla et al., </a:t>
            </a:r>
            <a:br>
              <a:rPr lang="fr-CH" sz="2800" dirty="0"/>
            </a:br>
            <a:r>
              <a:rPr lang="fr-CH" sz="2800" dirty="0" err="1"/>
              <a:t>Rev</a:t>
            </a:r>
            <a:r>
              <a:rPr lang="fr-CH" sz="2800" dirty="0"/>
              <a:t>. </a:t>
            </a:r>
            <a:r>
              <a:rPr lang="fr-CH" sz="2800" dirty="0" err="1"/>
              <a:t>Mod</a:t>
            </a:r>
            <a:r>
              <a:rPr lang="fr-CH" sz="2800" dirty="0"/>
              <a:t>. Phys.83 1405 (2011)</a:t>
            </a: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/>
        </p:nvGraphicFramePr>
        <p:xfrm>
          <a:off x="1203834" y="5665564"/>
          <a:ext cx="3209877" cy="962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761760" imgH="228600" progId="Equation.DSMT4">
                  <p:embed/>
                </p:oleObj>
              </mc:Choice>
              <mc:Fallback>
                <p:oleObj name="Equation" r:id="rId5" imgW="761760" imgH="228600" progId="Equation.DSMT4">
                  <p:embed/>
                  <p:pic>
                    <p:nvPicPr>
                      <p:cNvPr id="2" name="Object 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203834" y="5665564"/>
                        <a:ext cx="3209877" cy="9629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73002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3020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2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02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302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3020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2087" grpId="0"/>
      <p:bldP spid="302101" grpId="0"/>
      <p:bldP spid="15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1"/>
          <p:cNvSpPr txBox="1">
            <a:spLocks noChangeArrowheads="1"/>
          </p:cNvSpPr>
          <p:nvPr/>
        </p:nvSpPr>
        <p:spPr bwMode="auto">
          <a:xfrm>
            <a:off x="4256965" y="2268328"/>
            <a:ext cx="4673355" cy="463846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/>
          <a:p>
            <a:pPr algn="l">
              <a:spcBef>
                <a:spcPct val="50000"/>
              </a:spcBef>
            </a:pPr>
            <a:r>
              <a:rPr lang="fr-CH" sz="2400" dirty="0"/>
              <a:t>E. Haller et al. Nature 466 597 (2010)</a:t>
            </a:r>
            <a:endParaRPr lang="fr-FR" sz="2400" dirty="0"/>
          </a:p>
        </p:txBody>
      </p:sp>
      <p:pic>
        <p:nvPicPr>
          <p:cNvPr id="2508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17105" y="234200"/>
            <a:ext cx="3278755" cy="11245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088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6515" y="188640"/>
            <a:ext cx="3897195" cy="25435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38" r="13134" b="40660"/>
          <a:stretch/>
        </p:blipFill>
        <p:spPr>
          <a:xfrm>
            <a:off x="4256965" y="188640"/>
            <a:ext cx="995922" cy="1154141"/>
          </a:xfrm>
          <a:prstGeom prst="rect">
            <a:avLst/>
          </a:prstGeom>
        </p:spPr>
      </p:pic>
      <p:sp>
        <p:nvSpPr>
          <p:cNvPr id="6" name="Text Box 21"/>
          <p:cNvSpPr txBox="1">
            <a:spLocks noChangeArrowheads="1"/>
          </p:cNvSpPr>
          <p:nvPr/>
        </p:nvSpPr>
        <p:spPr bwMode="auto">
          <a:xfrm>
            <a:off x="3401870" y="6394154"/>
            <a:ext cx="5580620" cy="463846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/>
          <a:p>
            <a:pPr>
              <a:spcBef>
                <a:spcPct val="50000"/>
              </a:spcBef>
            </a:pPr>
            <a:r>
              <a:rPr lang="fr-CH" sz="2400" dirty="0"/>
              <a:t>G. Boeris et al. PRA 93 93, 011601(R) (2016)</a:t>
            </a:r>
            <a:endParaRPr lang="fr-FR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126" y="3429000"/>
            <a:ext cx="4111195" cy="2858565"/>
          </a:xfrm>
          <a:prstGeom prst="rect">
            <a:avLst/>
          </a:prstGeom>
        </p:spPr>
      </p:pic>
      <p:pic>
        <p:nvPicPr>
          <p:cNvPr id="66562" name="Picture 2" descr="Image result for giovanni modugno florenc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0356" y="3437359"/>
            <a:ext cx="1143000" cy="1143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564" name="Picture 4" descr="Image result for laurent sanchez palencia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5916" y="3437359"/>
            <a:ext cx="776026" cy="1108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 Box 21"/>
          <p:cNvSpPr txBox="1">
            <a:spLocks noChangeArrowheads="1"/>
          </p:cNvSpPr>
          <p:nvPr/>
        </p:nvSpPr>
        <p:spPr bwMode="auto">
          <a:xfrm>
            <a:off x="7572097" y="4858282"/>
            <a:ext cx="1410394" cy="1171732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/>
          <a:p>
            <a:pPr algn="l">
              <a:spcBef>
                <a:spcPct val="50000"/>
              </a:spcBef>
            </a:pPr>
            <a:r>
              <a:rPr lang="fr-CH" sz="2800" dirty="0">
                <a:solidFill>
                  <a:srgbClr val="FFFF00"/>
                </a:solidFill>
              </a:rPr>
              <a:t>Shows:</a:t>
            </a:r>
          </a:p>
          <a:p>
            <a:pPr algn="l">
              <a:spcBef>
                <a:spcPct val="50000"/>
              </a:spcBef>
            </a:pPr>
            <a:r>
              <a:rPr lang="fr-CH" sz="2800" dirty="0">
                <a:solidFill>
                  <a:srgbClr val="FFFF00"/>
                </a:solidFill>
              </a:rPr>
              <a:t>K* = 2</a:t>
            </a:r>
            <a:endParaRPr lang="fr-FR" sz="2800" dirty="0">
              <a:solidFill>
                <a:srgbClr val="FFFF00"/>
              </a:solidFill>
            </a:endParaRPr>
          </a:p>
        </p:txBody>
      </p:sp>
      <p:sp>
        <p:nvSpPr>
          <p:cNvPr id="11" name="Text Box 21"/>
          <p:cNvSpPr txBox="1">
            <a:spLocks noChangeArrowheads="1"/>
          </p:cNvSpPr>
          <p:nvPr/>
        </p:nvSpPr>
        <p:spPr bwMode="auto">
          <a:xfrm>
            <a:off x="4725398" y="4966004"/>
            <a:ext cx="2447527" cy="956288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/>
          <a:p>
            <a:pPr algn="l">
              <a:spcBef>
                <a:spcPct val="50000"/>
              </a:spcBef>
            </a:pPr>
            <a:r>
              <a:rPr lang="fr-CH" sz="2800" dirty="0" err="1"/>
              <a:t>Renormalized</a:t>
            </a:r>
            <a:r>
              <a:rPr lang="fr-CH" sz="2800" dirty="0"/>
              <a:t> Sine-Gordon</a:t>
            </a:r>
            <a:endParaRPr lang="fr-FR" sz="2800" dirty="0"/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926595" y="5502349"/>
            <a:ext cx="3762259" cy="266911"/>
          </a:xfrm>
          <a:prstGeom prst="straightConnector1">
            <a:avLst/>
          </a:prstGeom>
          <a:ln w="698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94666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08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08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508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508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08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65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65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65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665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65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65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10" grpId="0"/>
      <p:bldP spid="11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Non local (topological) order </a:t>
            </a: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/>
        </p:nvGraphicFramePr>
        <p:xfrm>
          <a:off x="566555" y="1583795"/>
          <a:ext cx="2664465" cy="6178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876240" imgH="203040" progId="Equation.DSMT4">
                  <p:embed/>
                </p:oleObj>
              </mc:Choice>
              <mc:Fallback>
                <p:oleObj name="Equation" r:id="rId3" imgW="876240" imgH="203040" progId="Equation.DSMT4">
                  <p:embed/>
                  <p:pic>
                    <p:nvPicPr>
                      <p:cNvPr id="3" name="Object 2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66555" y="1583795"/>
                        <a:ext cx="2664465" cy="61784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91980" y="1538075"/>
            <a:ext cx="3772426" cy="80021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6526" y="3120155"/>
            <a:ext cx="5040560" cy="1534546"/>
          </a:xfrm>
          <a:prstGeom prst="rect">
            <a:avLst/>
          </a:prstGeom>
        </p:spPr>
      </p:pic>
      <p:sp>
        <p:nvSpPr>
          <p:cNvPr id="8" name="Content Placeholder 5"/>
          <p:cNvSpPr txBox="1">
            <a:spLocks/>
          </p:cNvSpPr>
          <p:nvPr/>
        </p:nvSpPr>
        <p:spPr bwMode="auto">
          <a:xfrm>
            <a:off x="5922150" y="3729316"/>
            <a:ext cx="2070230" cy="4338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2400" kern="0" dirty="0"/>
              <a:t>Science (2011) 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/>
          <a:srcRect r="66380" b="52596"/>
          <a:stretch/>
        </p:blipFill>
        <p:spPr>
          <a:xfrm>
            <a:off x="1469234" y="4849919"/>
            <a:ext cx="1755120" cy="164378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/>
          <a:srcRect t="48062" r="66380"/>
          <a:stretch/>
        </p:blipFill>
        <p:spPr>
          <a:xfrm>
            <a:off x="3584487" y="4849919"/>
            <a:ext cx="1755120" cy="1801007"/>
          </a:xfrm>
          <a:prstGeom prst="rect">
            <a:avLst/>
          </a:prstGeom>
        </p:spPr>
      </p:pic>
      <p:pic>
        <p:nvPicPr>
          <p:cNvPr id="11" name="Picture 3" descr="C:\Users\Giam\Desktop\IMPRS\bloch.jpg"/>
          <p:cNvPicPr>
            <a:picLocks noChangeAspect="1" noChangeArrowheads="1"/>
          </p:cNvPicPr>
          <p:nvPr/>
        </p:nvPicPr>
        <p:blipFill>
          <a:blip r:embed="rId8" cstate="print"/>
          <a:srcRect l="33007" r="14851"/>
          <a:stretch>
            <a:fillRect/>
          </a:stretch>
        </p:blipFill>
        <p:spPr bwMode="auto">
          <a:xfrm>
            <a:off x="7902370" y="5252728"/>
            <a:ext cx="994199" cy="1240973"/>
          </a:xfrm>
          <a:prstGeom prst="rect">
            <a:avLst/>
          </a:prstGeom>
          <a:noFill/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62047" y="2481536"/>
            <a:ext cx="4096322" cy="495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586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Topological excitations </a:t>
            </a:r>
            <a:r>
              <a:rPr lang="fr-CH" dirty="0" err="1"/>
              <a:t>is</a:t>
            </a:r>
            <a:r>
              <a:rPr lang="fr-CH" dirty="0"/>
              <a:t> the </a:t>
            </a:r>
            <a:r>
              <a:rPr lang="fr-CH" dirty="0" err="1"/>
              <a:t>norm</a:t>
            </a:r>
            <a:r>
              <a:rPr lang="fr-CH" dirty="0"/>
              <a:t> in 1D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6845" y="1583795"/>
            <a:ext cx="2790310" cy="393433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1750" y="5829532"/>
            <a:ext cx="4724435" cy="647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552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8E0472-D097-47CC-96BF-783D24F409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Disorder (equilibrium)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624521-1744-46CD-B34F-4DD22D7197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784975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984232"/>
          </a:xfrm>
        </p:spPr>
        <p:txBody>
          <a:bodyPr/>
          <a:lstStyle/>
          <a:p>
            <a:r>
              <a:rPr lang="en-US" dirty="0"/>
              <a:t>Example: localization of 1D interacting bosons</a:t>
            </a:r>
          </a:p>
        </p:txBody>
      </p: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B69E4B93-D5D1-4788-B273-7D78DA45D45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399147" y="2257485"/>
          <a:ext cx="6345705" cy="11715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2476440" imgH="457200" progId="Equation.DSMT4">
                  <p:embed/>
                </p:oleObj>
              </mc:Choice>
              <mc:Fallback>
                <p:oleObj name="Equation" r:id="rId2" imgW="2476440" imgH="457200" progId="Equation.DSMT4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B69E4B93-D5D1-4788-B273-7D78DA45D45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399147" y="2257485"/>
                        <a:ext cx="6345705" cy="117151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241E0F10-5B35-40CF-8377-005950FCD306}"/>
              </a:ext>
            </a:extLst>
          </p:cNvPr>
          <p:cNvSpPr txBox="1"/>
          <p:nvPr/>
        </p:nvSpPr>
        <p:spPr>
          <a:xfrm>
            <a:off x="1736685" y="4137466"/>
            <a:ext cx="76898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400" dirty="0"/>
              <a:t>TG + H. J. Schulz EPL 3 1287 (1987); PRB 37 325 (1988)</a:t>
            </a:r>
            <a:endParaRPr lang="en-US" sz="24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DB455B6-DB7B-40DE-BA8E-81784DFD06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7546" y="3605611"/>
            <a:ext cx="1263088" cy="14564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6A4DCF3-BE09-40E6-92E1-3B35A6EAB1C9}"/>
              </a:ext>
            </a:extLst>
          </p:cNvPr>
          <p:cNvSpPr txBox="1"/>
          <p:nvPr/>
        </p:nvSpPr>
        <p:spPr>
          <a:xfrm>
            <a:off x="996950" y="5304761"/>
            <a:ext cx="76898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400" dirty="0" err="1"/>
              <a:t>Competition</a:t>
            </a:r>
            <a:r>
              <a:rPr lang="fr-CH" sz="2400" dirty="0"/>
              <a:t> Disorder vs Interactions</a:t>
            </a:r>
            <a:endParaRPr lang="en-US" sz="24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EA8A905-A434-4AF4-8AC7-B791C9AF1ACB}"/>
              </a:ext>
            </a:extLst>
          </p:cNvPr>
          <p:cNvSpPr txBox="1"/>
          <p:nvPr/>
        </p:nvSpPr>
        <p:spPr>
          <a:xfrm>
            <a:off x="996950" y="6056787"/>
            <a:ext cx="76898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400" dirty="0"/>
              <a:t>Existence of a </a:t>
            </a:r>
            <a:r>
              <a:rPr lang="fr-CH" sz="2400" dirty="0" err="1"/>
              <a:t>Many</a:t>
            </a:r>
            <a:r>
              <a:rPr lang="fr-CH" sz="2400" dirty="0"/>
              <a:t>-Body </a:t>
            </a:r>
            <a:r>
              <a:rPr lang="fr-CH" sz="2400" dirty="0" err="1"/>
              <a:t>localized</a:t>
            </a:r>
            <a:r>
              <a:rPr lang="fr-CH" sz="2400" dirty="0"/>
              <a:t> phase: Bose glass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084181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0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8229600" cy="1143000"/>
          </a:xfrm>
        </p:spPr>
        <p:txBody>
          <a:bodyPr/>
          <a:lstStyle/>
          <a:p>
            <a:r>
              <a:rPr lang="en-US" dirty="0"/>
              <a:t>Bose glass phase</a:t>
            </a:r>
          </a:p>
        </p:txBody>
      </p:sp>
      <p:grpSp>
        <p:nvGrpSpPr>
          <p:cNvPr id="25" name="Group 24"/>
          <p:cNvGrpSpPr/>
          <p:nvPr/>
        </p:nvGrpSpPr>
        <p:grpSpPr>
          <a:xfrm>
            <a:off x="431540" y="2483895"/>
            <a:ext cx="8712460" cy="4374105"/>
            <a:chOff x="431540" y="2483895"/>
            <a:chExt cx="8712460" cy="4374105"/>
          </a:xfrm>
        </p:grpSpPr>
        <p:cxnSp>
          <p:nvCxnSpPr>
            <p:cNvPr id="4" name="Straight Arrow Connector 3"/>
            <p:cNvCxnSpPr/>
            <p:nvPr/>
          </p:nvCxnSpPr>
          <p:spPr>
            <a:xfrm>
              <a:off x="1327150" y="6013271"/>
              <a:ext cx="6711950" cy="1588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Arrow Connector 5"/>
            <p:cNvCxnSpPr/>
            <p:nvPr/>
          </p:nvCxnSpPr>
          <p:spPr>
            <a:xfrm rot="5400000" flipH="1" flipV="1">
              <a:off x="-346077" y="4336904"/>
              <a:ext cx="3260695" cy="4729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Box 6"/>
            <p:cNvSpPr txBox="1"/>
            <p:nvPr/>
          </p:nvSpPr>
          <p:spPr>
            <a:xfrm>
              <a:off x="6388100" y="5657671"/>
              <a:ext cx="275590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/>
                <a:t>                U [interactions]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431540" y="2483895"/>
              <a:ext cx="11112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/>
                <a:t>D</a:t>
              </a:r>
              <a:r>
                <a:rPr lang="en-US" sz="3600" baseline="-25000" dirty="0"/>
                <a:t>b</a:t>
              </a:r>
            </a:p>
          </p:txBody>
        </p:sp>
        <p:sp>
          <p:nvSpPr>
            <p:cNvPr id="9" name="Text Box 18"/>
            <p:cNvSpPr txBox="1">
              <a:spLocks noChangeArrowheads="1"/>
            </p:cNvSpPr>
            <p:nvPr/>
          </p:nvSpPr>
          <p:spPr bwMode="auto">
            <a:xfrm>
              <a:off x="1060450" y="6191071"/>
              <a:ext cx="576262" cy="5191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 eaLnBrk="1" hangingPunct="1">
                <a:spcBef>
                  <a:spcPct val="50000"/>
                </a:spcBef>
              </a:pPr>
              <a:r>
                <a:rPr lang="en-US" sz="2800" dirty="0">
                  <a:latin typeface="Times New Roman" pitchFamily="18" charset="0"/>
                  <a:cs typeface="Times New Roman" pitchFamily="18" charset="0"/>
                </a:rPr>
                <a:t>0</a:t>
              </a: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6642230" y="5297631"/>
            <a:ext cx="11112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Garamond"/>
              </a:rPr>
              <a:t>U</a:t>
            </a:r>
            <a:r>
              <a:rPr lang="en-US" sz="3600" baseline="-25000" dirty="0" err="1">
                <a:latin typeface="Garamond"/>
              </a:rPr>
              <a:t>c</a:t>
            </a:r>
            <a:endParaRPr lang="en-US" sz="3600" baseline="-25000" dirty="0">
              <a:latin typeface="Garamond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237185" y="4352526"/>
            <a:ext cx="2044700" cy="5847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Bose Glass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861810" y="4667561"/>
            <a:ext cx="2044700" cy="5847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Superfluid</a:t>
            </a:r>
            <a:endParaRPr lang="en-US" sz="3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260526" y="3203975"/>
            <a:ext cx="66623" cy="27648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 19"/>
          <p:cNvSpPr/>
          <p:nvPr/>
        </p:nvSpPr>
        <p:spPr>
          <a:xfrm>
            <a:off x="1334278" y="3756644"/>
            <a:ext cx="5337110" cy="2256452"/>
          </a:xfrm>
          <a:custGeom>
            <a:avLst/>
            <a:gdLst>
              <a:gd name="connsiteX0" fmla="*/ 0 w 5337110"/>
              <a:gd name="connsiteY0" fmla="*/ 2209799 h 2256452"/>
              <a:gd name="connsiteX1" fmla="*/ 2509934 w 5337110"/>
              <a:gd name="connsiteY1" fmla="*/ 7775 h 2256452"/>
              <a:gd name="connsiteX2" fmla="*/ 5337110 w 5337110"/>
              <a:gd name="connsiteY2" fmla="*/ 2256452 h 2256452"/>
              <a:gd name="connsiteX3" fmla="*/ 5337110 w 5337110"/>
              <a:gd name="connsiteY3" fmla="*/ 2256452 h 2256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37110" h="2256452">
                <a:moveTo>
                  <a:pt x="0" y="2209799"/>
                </a:moveTo>
                <a:cubicBezTo>
                  <a:pt x="810208" y="1104899"/>
                  <a:pt x="1620416" y="0"/>
                  <a:pt x="2509934" y="7775"/>
                </a:cubicBezTo>
                <a:cubicBezTo>
                  <a:pt x="3399452" y="15551"/>
                  <a:pt x="5337110" y="2256452"/>
                  <a:pt x="5337110" y="2256452"/>
                </a:cubicBezTo>
                <a:lnTo>
                  <a:pt x="5337110" y="2256452"/>
                </a:lnTo>
              </a:path>
            </a:pathLst>
          </a:cu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Oval 20"/>
          <p:cNvSpPr/>
          <p:nvPr/>
        </p:nvSpPr>
        <p:spPr>
          <a:xfrm>
            <a:off x="6507215" y="5882696"/>
            <a:ext cx="270030" cy="270030"/>
          </a:xfrm>
          <a:prstGeom prst="ellipse">
            <a:avLst/>
          </a:prstGeom>
          <a:solidFill>
            <a:schemeClr val="accent1"/>
          </a:solid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2" name="Picture 21"/>
          <p:cNvPicPr>
            <a:picLocks noChangeAspect="1" noChangeArrowheads="1"/>
          </p:cNvPicPr>
          <p:nvPr/>
        </p:nvPicPr>
        <p:blipFill>
          <a:blip r:embed="rId2" cstate="print"/>
          <a:srcRect b="48288"/>
          <a:stretch>
            <a:fillRect/>
          </a:stretch>
        </p:blipFill>
        <p:spPr bwMode="auto">
          <a:xfrm>
            <a:off x="0" y="3564015"/>
            <a:ext cx="2295255" cy="7094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" name="Picture 22"/>
          <p:cNvPicPr>
            <a:picLocks noChangeAspect="1" noChangeArrowheads="1"/>
          </p:cNvPicPr>
          <p:nvPr/>
        </p:nvPicPr>
        <p:blipFill>
          <a:blip r:embed="rId2" cstate="print"/>
          <a:srcRect t="50450"/>
          <a:stretch>
            <a:fillRect/>
          </a:stretch>
        </p:blipFill>
        <p:spPr bwMode="auto">
          <a:xfrm>
            <a:off x="5922150" y="3407421"/>
            <a:ext cx="3039065" cy="9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41F5731F-35A2-42E4-AE5F-B8E81653F42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409997" y="2038253"/>
          <a:ext cx="4453195" cy="8349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218960" imgH="228600" progId="Equation.DSMT4">
                  <p:embed/>
                </p:oleObj>
              </mc:Choice>
              <mc:Fallback>
                <p:oleObj name="Equation" r:id="rId3" imgW="1218960" imgH="228600" progId="Equation.DSMT4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41F5731F-35A2-42E4-AE5F-B8E81653F42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409997" y="2038253"/>
                        <a:ext cx="4453195" cy="83497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81927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4" grpId="0" animBg="1"/>
      <p:bldP spid="15" grpId="0" animBg="1"/>
      <p:bldP spid="20" grpId="0" animBg="1"/>
      <p:bldP spid="21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545" y="0"/>
            <a:ext cx="8229600" cy="1143000"/>
          </a:xfrm>
        </p:spPr>
        <p:txBody>
          <a:bodyPr/>
          <a:lstStyle/>
          <a:p>
            <a:r>
              <a:rPr lang="fr-CH" dirty="0" err="1"/>
              <a:t>Other</a:t>
            </a:r>
            <a:r>
              <a:rPr lang="fr-CH" dirty="0"/>
              <a:t> </a:t>
            </a:r>
            <a:r>
              <a:rPr lang="fr-CH" dirty="0" err="1"/>
              <a:t>potentials</a:t>
            </a:r>
            <a:r>
              <a:rPr lang="fr-CH" dirty="0"/>
              <a:t>: </a:t>
            </a:r>
            <a:r>
              <a:rPr lang="fr-CH" dirty="0" err="1"/>
              <a:t>Biperiodics</a:t>
            </a:r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33511" y="2027877"/>
            <a:ext cx="3977452" cy="36525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4733510" y="5842337"/>
            <a:ext cx="441049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G. Roux et al. PRA 78 023628 (2008);</a:t>
            </a:r>
          </a:p>
          <a:p>
            <a:r>
              <a:rPr lang="en-US" sz="2000" dirty="0"/>
              <a:t>T. </a:t>
            </a:r>
            <a:r>
              <a:rPr lang="en-US" sz="2000" dirty="0" err="1"/>
              <a:t>Roscilde</a:t>
            </a:r>
            <a:r>
              <a:rPr lang="en-US" sz="2000" dirty="0"/>
              <a:t>, Phys. Rev. A 77,</a:t>
            </a:r>
            <a:r>
              <a:rPr lang="en-US" sz="2000" b="1" dirty="0"/>
              <a:t> </a:t>
            </a:r>
            <a:r>
              <a:rPr lang="en-US" sz="2000" dirty="0"/>
              <a:t>063605 2008;</a:t>
            </a:r>
          </a:p>
          <a:p>
            <a:r>
              <a:rPr lang="en-US" sz="2000" dirty="0"/>
              <a:t>X. Deng et al PRA 78, 013625 (2008);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86022" y="4464115"/>
            <a:ext cx="441049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Effect of interactions?</a:t>
            </a:r>
          </a:p>
          <a:p>
            <a:r>
              <a:rPr lang="en-US" sz="3200" dirty="0"/>
              <a:t>Same as ``true’’ disorder ? </a:t>
            </a:r>
          </a:p>
        </p:txBody>
      </p:sp>
      <p:sp>
        <p:nvSpPr>
          <p:cNvPr id="4" name="Rectangle 3"/>
          <p:cNvSpPr/>
          <p:nvPr/>
        </p:nvSpPr>
        <p:spPr>
          <a:xfrm>
            <a:off x="24512" y="5888503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J. Vidal, D. </a:t>
            </a:r>
            <a:r>
              <a:rPr lang="en-US" dirty="0" err="1"/>
              <a:t>Mouhanna</a:t>
            </a:r>
            <a:r>
              <a:rPr lang="en-US" dirty="0"/>
              <a:t>, TG PRL 83 3908 (1999); PRB 65 014201 (2001)</a:t>
            </a:r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/>
        </p:nvGraphicFramePr>
        <p:xfrm>
          <a:off x="2310512" y="1133745"/>
          <a:ext cx="4804122" cy="5578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968480" imgH="228600" progId="Equation.DSMT4">
                  <p:embed/>
                </p:oleObj>
              </mc:Choice>
              <mc:Fallback>
                <p:oleObj name="Equation" r:id="rId3" imgW="1968480" imgH="228600" progId="Equation.DSMT4">
                  <p:embed/>
                  <p:pic>
                    <p:nvPicPr>
                      <p:cNvPr id="9" name="Object 8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310512" y="1133745"/>
                        <a:ext cx="4804122" cy="55789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251520" y="2528900"/>
            <a:ext cx="50405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en-US" sz="3200" dirty="0"/>
              <a:t>U= 0</a:t>
            </a:r>
            <a:br>
              <a:rPr lang="en-US" sz="3200" dirty="0"/>
            </a:br>
            <a:r>
              <a:rPr lang="en-US" sz="3200" dirty="0" err="1"/>
              <a:t>Aubry</a:t>
            </a:r>
            <a:r>
              <a:rPr lang="en-US" sz="3200" dirty="0"/>
              <a:t>-André model 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3200" dirty="0"/>
              <a:t>Localization transition</a:t>
            </a:r>
            <a:endParaRPr lang="fr-CH" sz="32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70710" y="2077342"/>
            <a:ext cx="3644005" cy="3553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451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4" grpId="0"/>
      <p:bldP spid="10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2559" y="-50170"/>
            <a:ext cx="8229600" cy="1534182"/>
          </a:xfrm>
        </p:spPr>
        <p:txBody>
          <a:bodyPr/>
          <a:lstStyle/>
          <a:p>
            <a:r>
              <a:rPr lang="fr-CH" dirty="0"/>
              <a:t>Quasi-</a:t>
            </a:r>
            <a:r>
              <a:rPr lang="fr-CH" dirty="0" err="1"/>
              <a:t>periodics</a:t>
            </a:r>
            <a:r>
              <a:rPr lang="fr-CH" dirty="0"/>
              <a:t> and interactions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665495" y="1035588"/>
            <a:ext cx="807524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800" dirty="0"/>
              <a:t>C. D’Errico, E. Lucioni et al.  PRL (2014);</a:t>
            </a:r>
          </a:p>
          <a:p>
            <a:r>
              <a:rPr lang="it-IT" sz="2800" dirty="0"/>
              <a:t>L. Gori et al PRA 93 033650 (2016) </a:t>
            </a:r>
            <a:endParaRPr lang="en-US" sz="2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" y="5696885"/>
            <a:ext cx="1135573" cy="113557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21" y="4541997"/>
            <a:ext cx="1125125" cy="1125125"/>
          </a:xfrm>
          <a:prstGeom prst="rect">
            <a:avLst/>
          </a:prstGeom>
        </p:spPr>
      </p:pic>
      <p:pic>
        <p:nvPicPr>
          <p:cNvPr id="12" name="Picture 2" descr="http://www.lens.unifi.it/images/random_people/d%27errico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030" y="2320444"/>
            <a:ext cx="1124316" cy="1124318"/>
          </a:xfrm>
          <a:prstGeom prst="rect">
            <a:avLst/>
          </a:prstGeom>
          <a:noFill/>
        </p:spPr>
      </p:pic>
      <p:pic>
        <p:nvPicPr>
          <p:cNvPr id="13" name="Picture 4" descr="http://www.lens.unifi.it/images/random_people/lucioni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030" y="3445080"/>
            <a:ext cx="1149005" cy="1149007"/>
          </a:xfrm>
          <a:prstGeom prst="rect">
            <a:avLst/>
          </a:prstGeom>
          <a:noFill/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1728689" y="1953119"/>
            <a:ext cx="4770530" cy="466195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11660" y="1898211"/>
            <a:ext cx="6910378" cy="4276094"/>
          </a:xfrm>
          <a:prstGeom prst="rect">
            <a:avLst/>
          </a:prstGeom>
        </p:spPr>
      </p:pic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707582" y="1161878"/>
            <a:ext cx="1436418" cy="1242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3730" name="Picture 2" descr="https://phy.duke.edu/sites/phy.duke.edu/files/styles/page_image/public/news-images/ThomasBarthel.jpg?itok=6y0bylnl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51" t="28083" r="50199" b="39540"/>
          <a:stretch/>
        </p:blipFill>
        <p:spPr bwMode="auto">
          <a:xfrm>
            <a:off x="7940421" y="5392298"/>
            <a:ext cx="1215136" cy="144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magine 7" descr="prof_SF2.png">
            <a:extLst>
              <a:ext uri="{FF2B5EF4-FFF2-40B4-BE49-F238E27FC236}">
                <a16:creationId xmlns:a16="http://schemas.microsoft.com/office/drawing/2014/main" id="{4CC8E949-FD8F-475B-9364-A7477755F5E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8973" y="4159788"/>
            <a:ext cx="1453675" cy="1227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413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8510" y="4123153"/>
            <a:ext cx="3286979" cy="22696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Many CM or cold atoms Systems</a:t>
            </a:r>
          </a:p>
        </p:txBody>
      </p:sp>
      <p:pic>
        <p:nvPicPr>
          <p:cNvPr id="3" name="Picture 4" descr="C:\Users\Giam\Google Drive\Desktop\Colloquium\spins0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2169" y="4419110"/>
            <a:ext cx="2835315" cy="2154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11"/>
          <p:cNvGrpSpPr>
            <a:grpSpLocks/>
          </p:cNvGrpSpPr>
          <p:nvPr/>
        </p:nvGrpSpPr>
        <p:grpSpPr bwMode="auto">
          <a:xfrm>
            <a:off x="341530" y="1975742"/>
            <a:ext cx="2250250" cy="1896934"/>
            <a:chOff x="3172" y="634"/>
            <a:chExt cx="2336" cy="1791"/>
          </a:xfrm>
        </p:grpSpPr>
        <p:pic>
          <p:nvPicPr>
            <p:cNvPr id="5" name="Picture 1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172" y="634"/>
              <a:ext cx="2336" cy="1791"/>
            </a:xfrm>
            <a:prstGeom prst="rect">
              <a:avLst/>
            </a:prstGeom>
            <a:noFill/>
          </p:spPr>
        </p:pic>
        <p:sp>
          <p:nvSpPr>
            <p:cNvPr id="6" name="AutoShape 13"/>
            <p:cNvSpPr>
              <a:spLocks noChangeArrowheads="1"/>
            </p:cNvSpPr>
            <p:nvPr/>
          </p:nvSpPr>
          <p:spPr bwMode="auto">
            <a:xfrm rot="686933">
              <a:off x="3232" y="1833"/>
              <a:ext cx="101" cy="504"/>
            </a:xfrm>
            <a:prstGeom prst="upArrow">
              <a:avLst>
                <a:gd name="adj1" fmla="val 26944"/>
                <a:gd name="adj2" fmla="val 154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" name="AutoShape 14"/>
            <p:cNvSpPr>
              <a:spLocks noChangeArrowheads="1"/>
            </p:cNvSpPr>
            <p:nvPr/>
          </p:nvSpPr>
          <p:spPr bwMode="auto">
            <a:xfrm rot="4131904">
              <a:off x="3401" y="2008"/>
              <a:ext cx="85" cy="461"/>
            </a:xfrm>
            <a:prstGeom prst="upArrow">
              <a:avLst>
                <a:gd name="adj1" fmla="val 36630"/>
                <a:gd name="adj2" fmla="val 147641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rot="10800000" vert="eaVert" wrap="none" anchor="ctr"/>
            <a:lstStyle/>
            <a:p>
              <a:pPr algn="ctr" eaLnBrk="0" hangingPunct="0">
                <a:spcBef>
                  <a:spcPct val="0"/>
                </a:spcBef>
              </a:pPr>
              <a:endParaRPr lang="en-US" sz="2400">
                <a:latin typeface="Times" charset="0"/>
              </a:endParaRPr>
            </a:p>
          </p:txBody>
        </p:sp>
        <p:sp>
          <p:nvSpPr>
            <p:cNvPr id="8" name="Text Box 15"/>
            <p:cNvSpPr txBox="1">
              <a:spLocks noChangeArrowheads="1"/>
            </p:cNvSpPr>
            <p:nvPr/>
          </p:nvSpPr>
          <p:spPr bwMode="auto">
            <a:xfrm>
              <a:off x="3634" y="1975"/>
              <a:ext cx="164" cy="2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>
                <a:spcBef>
                  <a:spcPct val="0"/>
                </a:spcBef>
              </a:pPr>
              <a:r>
                <a:rPr lang="fr-FR" sz="2400">
                  <a:solidFill>
                    <a:schemeClr val="bg1"/>
                  </a:solidFill>
                  <a:latin typeface="Times" charset="0"/>
                </a:rPr>
                <a:t>c</a:t>
              </a:r>
              <a:endParaRPr lang="fr-FR" sz="2400">
                <a:latin typeface="Times" charset="0"/>
              </a:endParaRPr>
            </a:p>
          </p:txBody>
        </p:sp>
        <p:sp>
          <p:nvSpPr>
            <p:cNvPr id="9" name="Text Box 16"/>
            <p:cNvSpPr txBox="1">
              <a:spLocks noChangeArrowheads="1"/>
            </p:cNvSpPr>
            <p:nvPr/>
          </p:nvSpPr>
          <p:spPr bwMode="auto">
            <a:xfrm>
              <a:off x="3258" y="1546"/>
              <a:ext cx="172" cy="2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>
                <a:spcBef>
                  <a:spcPct val="0"/>
                </a:spcBef>
              </a:pPr>
              <a:r>
                <a:rPr lang="fr-FR" sz="2400">
                  <a:solidFill>
                    <a:schemeClr val="bg1"/>
                  </a:solidFill>
                  <a:latin typeface="Times" charset="0"/>
                </a:rPr>
                <a:t>b</a:t>
              </a:r>
              <a:endParaRPr lang="fr-FR" sz="2400">
                <a:latin typeface="Times" charset="0"/>
              </a:endParaRPr>
            </a:p>
          </p:txBody>
        </p:sp>
      </p:grpSp>
      <p:grpSp>
        <p:nvGrpSpPr>
          <p:cNvPr id="10" name="Group 8"/>
          <p:cNvGrpSpPr>
            <a:grpSpLocks/>
          </p:cNvGrpSpPr>
          <p:nvPr/>
        </p:nvGrpSpPr>
        <p:grpSpPr bwMode="auto">
          <a:xfrm>
            <a:off x="2689106" y="1828403"/>
            <a:ext cx="2107919" cy="2230667"/>
            <a:chOff x="3072" y="1728"/>
            <a:chExt cx="1728" cy="2160"/>
          </a:xfrm>
        </p:grpSpPr>
        <p:sp>
          <p:nvSpPr>
            <p:cNvPr id="11" name="Rectangle 9"/>
            <p:cNvSpPr>
              <a:spLocks noChangeArrowheads="1"/>
            </p:cNvSpPr>
            <p:nvPr/>
          </p:nvSpPr>
          <p:spPr bwMode="auto">
            <a:xfrm>
              <a:off x="3072" y="1728"/>
              <a:ext cx="1728" cy="216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accent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12" name="Picture 10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216" y="1872"/>
              <a:ext cx="1380" cy="18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06515" y="4319153"/>
            <a:ext cx="3311860" cy="21107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115129" y="1975742"/>
            <a:ext cx="3593790" cy="1419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81829669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45887B4-878B-4EAA-BDC7-2579E26433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5433" y="1313765"/>
            <a:ext cx="7010400" cy="149542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2D4B30A-2799-466A-A8C0-D5519B156F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7821" y="3113965"/>
            <a:ext cx="6905625" cy="3438525"/>
          </a:xfrm>
          <a:prstGeom prst="rect">
            <a:avLst/>
          </a:prstGeom>
        </p:spPr>
      </p:pic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73923F5E-AEEA-4215-BB45-6CF61CF57F2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082800" y="446088"/>
          <a:ext cx="4833938" cy="55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981080" imgH="228600" progId="Equation.DSMT4">
                  <p:embed/>
                </p:oleObj>
              </mc:Choice>
              <mc:Fallback>
                <p:oleObj name="Equation" r:id="rId4" imgW="1981080" imgH="228600" progId="Equation.DSMT4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73923F5E-AEEA-4215-BB45-6CF61CF57F2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082800" y="446088"/>
                        <a:ext cx="4833938" cy="558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7" descr="A person wearing a suit and tie smiling at the camera&#10;&#10;Description automatically generated">
            <a:extLst>
              <a:ext uri="{FF2B5EF4-FFF2-40B4-BE49-F238E27FC236}">
                <a16:creationId xmlns:a16="http://schemas.microsoft.com/office/drawing/2014/main" id="{8A70BA6D-6DE9-412C-8B7B-9645034C1F4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2942" y="0"/>
            <a:ext cx="1178750" cy="1178750"/>
          </a:xfrm>
          <a:prstGeom prst="rect">
            <a:avLst/>
          </a:prstGeom>
        </p:spPr>
      </p:pic>
      <p:pic>
        <p:nvPicPr>
          <p:cNvPr id="81931" name="Picture 11">
            <a:extLst>
              <a:ext uri="{FF2B5EF4-FFF2-40B4-BE49-F238E27FC236}">
                <a16:creationId xmlns:a16="http://schemas.microsoft.com/office/drawing/2014/main" id="{03CAB103-B1C0-4975-99EA-A5A13B2D87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09" y="0"/>
            <a:ext cx="1029410" cy="1269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8418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6D6720-A9F2-4444-ADF2-1DBE7E278C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d.c.</a:t>
            </a:r>
            <a:r>
              <a:rPr lang="en-US" dirty="0"/>
              <a:t> transport at finite 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98A2E2F-9450-41B1-902E-A62C38A175C0}"/>
              </a:ext>
            </a:extLst>
          </p:cNvPr>
          <p:cNvSpPr txBox="1"/>
          <p:nvPr/>
        </p:nvSpPr>
        <p:spPr>
          <a:xfrm>
            <a:off x="206515" y="1898830"/>
            <a:ext cx="85509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In 1D all states are exponentially localized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52EDC92-B691-4CBA-9CB9-BD46E9066409}"/>
              </a:ext>
            </a:extLst>
          </p:cNvPr>
          <p:cNvSpPr txBox="1"/>
          <p:nvPr/>
        </p:nvSpPr>
        <p:spPr>
          <a:xfrm>
            <a:off x="227784" y="2827511"/>
            <a:ext cx="85509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Finite T: sweeps energy E with probability f(E)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A1F05D0-059D-422E-89C5-58B988E67565}"/>
              </a:ext>
            </a:extLst>
          </p:cNvPr>
          <p:cNvSpPr txBox="1"/>
          <p:nvPr/>
        </p:nvSpPr>
        <p:spPr>
          <a:xfrm>
            <a:off x="234208" y="3699030"/>
            <a:ext cx="85509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No interactions </a:t>
            </a:r>
            <a:r>
              <a:rPr lang="en-US" sz="3200" dirty="0">
                <a:latin typeface="Symbol" panose="05050102010706020507" pitchFamily="18" charset="2"/>
              </a:rPr>
              <a:t>s</a:t>
            </a:r>
            <a:r>
              <a:rPr lang="en-US" sz="3200" dirty="0"/>
              <a:t>(T)=0 for all T !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AAE1107-99D4-446E-87E1-1219F185D272}"/>
              </a:ext>
            </a:extLst>
          </p:cNvPr>
          <p:cNvSpPr txBox="1"/>
          <p:nvPr/>
        </p:nvSpPr>
        <p:spPr>
          <a:xfrm>
            <a:off x="296525" y="4779150"/>
            <a:ext cx="85509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FF00"/>
                </a:solidFill>
              </a:rPr>
              <a:t>Needs coupling to a thermal bath (phonons, etc.)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EF0C39E-3FF7-47F5-AE6A-7D2C20CA3FC2}"/>
              </a:ext>
            </a:extLst>
          </p:cNvPr>
          <p:cNvSpPr txBox="1"/>
          <p:nvPr/>
        </p:nvSpPr>
        <p:spPr>
          <a:xfrm>
            <a:off x="311986" y="5679250"/>
            <a:ext cx="85509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FF00"/>
                </a:solidFill>
              </a:rPr>
              <a:t>Or with interactions can the system be its own thermal bath ?</a:t>
            </a:r>
          </a:p>
        </p:txBody>
      </p:sp>
    </p:spTree>
    <p:extLst>
      <p:ext uri="{BB962C8B-B14F-4D97-AF65-F5344CB8AC3E}">
        <p14:creationId xmlns:p14="http://schemas.microsoft.com/office/powerpoint/2010/main" val="3736443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8478CD-7FBC-4834-A413-3115FAB02A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39127"/>
          </a:xfrm>
        </p:spPr>
        <p:txBody>
          <a:bodyPr/>
          <a:lstStyle/>
          <a:p>
            <a:r>
              <a:rPr lang="en-US" dirty="0"/>
              <a:t>With a bath</a:t>
            </a:r>
          </a:p>
        </p:txBody>
      </p:sp>
    </p:spTree>
    <p:extLst>
      <p:ext uri="{BB962C8B-B14F-4D97-AF65-F5344CB8AC3E}">
        <p14:creationId xmlns:p14="http://schemas.microsoft.com/office/powerpoint/2010/main" val="155974098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d.c.</a:t>
            </a:r>
            <a:r>
              <a:rPr lang="en-US" dirty="0"/>
              <a:t> transport (high T)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1720" y="2150095"/>
            <a:ext cx="5738137" cy="428806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4C1A0B9-CDE9-4E71-957B-1C3DB5B0FFB7}"/>
              </a:ext>
            </a:extLst>
          </p:cNvPr>
          <p:cNvSpPr txBox="1"/>
          <p:nvPr/>
        </p:nvSpPr>
        <p:spPr>
          <a:xfrm>
            <a:off x="727075" y="1417638"/>
            <a:ext cx="76898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400" dirty="0"/>
              <a:t>TG + H. J. Schulz EPL 3 1287 (1987); PRB 37 325 (1988)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02741528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DEB180-20C4-4FC4-BBCA-715961654E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9306"/>
            <a:ext cx="8229600" cy="1143000"/>
          </a:xfrm>
        </p:spPr>
        <p:txBody>
          <a:bodyPr/>
          <a:lstStyle/>
          <a:p>
            <a:r>
              <a:rPr lang="en-US" dirty="0"/>
              <a:t>Transport with a Thermostat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568A3AB-FC59-412A-9A8A-D80AA51B3504}"/>
              </a:ext>
            </a:extLst>
          </p:cNvPr>
          <p:cNvSpPr txBox="1"/>
          <p:nvPr/>
        </p:nvSpPr>
        <p:spPr>
          <a:xfrm>
            <a:off x="296525" y="1054258"/>
            <a:ext cx="85509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Mott variable range hopping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D0B9D63-7283-4F6C-90F8-0F65D0A378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6872" y="1761886"/>
            <a:ext cx="3857625" cy="2533650"/>
          </a:xfrm>
          <a:prstGeom prst="rect">
            <a:avLst/>
          </a:prstGeom>
        </p:spPr>
      </p:pic>
      <p:pic>
        <p:nvPicPr>
          <p:cNvPr id="82946" name="Picture 2">
            <a:extLst>
              <a:ext uri="{FF2B5EF4-FFF2-40B4-BE49-F238E27FC236}">
                <a16:creationId xmlns:a16="http://schemas.microsoft.com/office/drawing/2014/main" id="{6483AA49-190E-4B07-AC87-62F8CB9A9A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8335" y="1770896"/>
            <a:ext cx="1710190" cy="507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948" name="Picture 4">
            <a:extLst>
              <a:ext uri="{FF2B5EF4-FFF2-40B4-BE49-F238E27FC236}">
                <a16:creationId xmlns:a16="http://schemas.microsoft.com/office/drawing/2014/main" id="{65F28091-D82A-4F84-A59D-09BD12DDCE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8335" y="2483895"/>
            <a:ext cx="1803936" cy="687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950" name="Picture 6">
            <a:extLst>
              <a:ext uri="{FF2B5EF4-FFF2-40B4-BE49-F238E27FC236}">
                <a16:creationId xmlns:a16="http://schemas.microsoft.com/office/drawing/2014/main" id="{C76FB3FF-7816-48CD-889F-1CF6C53864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2363" y="1795361"/>
            <a:ext cx="1117510" cy="483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952" name="Picture 8">
            <a:extLst>
              <a:ext uri="{FF2B5EF4-FFF2-40B4-BE49-F238E27FC236}">
                <a16:creationId xmlns:a16="http://schemas.microsoft.com/office/drawing/2014/main" id="{8F53D8B6-C78A-4587-8BAF-0FC4CF9DE6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0931" y="3503700"/>
            <a:ext cx="2794562" cy="785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220230B-1971-4906-8FAF-E42FDD662EF4}"/>
              </a:ext>
            </a:extLst>
          </p:cNvPr>
          <p:cNvSpPr txBox="1"/>
          <p:nvPr/>
        </p:nvSpPr>
        <p:spPr>
          <a:xfrm>
            <a:off x="457200" y="4480311"/>
            <a:ext cx="85509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1D with interactions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1ACBD62-B469-4CD8-B6B9-7ED4FE17CE1C}"/>
              </a:ext>
            </a:extLst>
          </p:cNvPr>
          <p:cNvSpPr txBox="1"/>
          <p:nvPr/>
        </p:nvSpPr>
        <p:spPr>
          <a:xfrm>
            <a:off x="519684" y="5140398"/>
            <a:ext cx="783273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T. </a:t>
            </a:r>
            <a:r>
              <a:rPr lang="en-US" sz="1800" dirty="0" err="1"/>
              <a:t>Nattermann</a:t>
            </a:r>
            <a:r>
              <a:rPr lang="en-US" sz="1800" dirty="0"/>
              <a:t>, TG, P. Le doussal, PRL 91, 056603 (2003)</a:t>
            </a:r>
          </a:p>
          <a:p>
            <a:r>
              <a:rPr lang="en-US" sz="1800" dirty="0"/>
              <a:t> </a:t>
            </a:r>
            <a:r>
              <a:rPr lang="en-US" sz="1800" b="1" u="sng" dirty="0" err="1">
                <a:hlinkClick r:id="rId7" tooltip="Abstract"/>
              </a:rPr>
              <a:t>arXiv:cond-mat</a:t>
            </a:r>
            <a:r>
              <a:rPr lang="en-US" sz="1800" b="1" u="sng" dirty="0">
                <a:hlinkClick r:id="rId7" tooltip="Abstract"/>
              </a:rPr>
              <a:t>/0403487</a:t>
            </a:r>
            <a:r>
              <a:rPr lang="en-US" sz="1800" dirty="0"/>
              <a:t> </a:t>
            </a:r>
          </a:p>
        </p:txBody>
      </p:sp>
      <p:pic>
        <p:nvPicPr>
          <p:cNvPr id="82954" name="Picture 10">
            <a:extLst>
              <a:ext uri="{FF2B5EF4-FFF2-40B4-BE49-F238E27FC236}">
                <a16:creationId xmlns:a16="http://schemas.microsoft.com/office/drawing/2014/main" id="{5884D02F-3BFF-4F4C-91A3-A4461E6511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575" y="5862041"/>
            <a:ext cx="4028296" cy="646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1C68869-0A58-4E47-B295-A176996D3B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8064599" y="19805"/>
            <a:ext cx="1061472" cy="1326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624177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29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29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  <p:bldP spid="11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8478CD-7FBC-4834-A413-3115FAB02A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39127"/>
          </a:xfrm>
        </p:spPr>
        <p:txBody>
          <a:bodyPr/>
          <a:lstStyle/>
          <a:p>
            <a:r>
              <a:rPr lang="en-US" dirty="0"/>
              <a:t>Without a bath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1C115C9-35F6-4CC3-913D-3EE8EEFF8D8B}"/>
              </a:ext>
            </a:extLst>
          </p:cNvPr>
          <p:cNvSpPr txBox="1"/>
          <p:nvPr/>
        </p:nvSpPr>
        <p:spPr>
          <a:xfrm>
            <a:off x="206515" y="1898830"/>
            <a:ext cx="85509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FF00"/>
                </a:solidFill>
              </a:rPr>
              <a:t>With interactions can other particles be a ``bath’’ for one particle ?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ED71FAB-14B2-4637-9BC6-64CD08DBEC8A}"/>
              </a:ext>
            </a:extLst>
          </p:cNvPr>
          <p:cNvSpPr txBox="1"/>
          <p:nvPr/>
        </p:nvSpPr>
        <p:spPr>
          <a:xfrm>
            <a:off x="227421" y="3429000"/>
            <a:ext cx="85509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FF00"/>
                </a:solidFill>
              </a:rPr>
              <a:t>Can the system reach the thermodynamic equilibrium ? And explore ergodically the phase space ? </a:t>
            </a:r>
          </a:p>
        </p:txBody>
      </p:sp>
    </p:spTree>
    <p:extLst>
      <p:ext uri="{BB962C8B-B14F-4D97-AF65-F5344CB8AC3E}">
        <p14:creationId xmlns:p14="http://schemas.microsoft.com/office/powerpoint/2010/main" val="264088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1510" y="274638"/>
            <a:ext cx="8865985" cy="994122"/>
          </a:xfrm>
        </p:spPr>
        <p:txBody>
          <a:bodyPr/>
          <a:lstStyle/>
          <a:p>
            <a:r>
              <a:rPr lang="en-US" dirty="0"/>
              <a:t>Many body localization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19027" y="1443262"/>
            <a:ext cx="85509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Basko, Aleiner, </a:t>
            </a:r>
            <a:r>
              <a:rPr lang="en-US" sz="2400" dirty="0" err="1"/>
              <a:t>Altshuler</a:t>
            </a:r>
            <a:r>
              <a:rPr lang="en-US" sz="2400" dirty="0"/>
              <a:t>; </a:t>
            </a:r>
            <a:r>
              <a:rPr lang="en-US" sz="2400" dirty="0" err="1"/>
              <a:t>Gornyi</a:t>
            </a:r>
            <a:r>
              <a:rPr lang="en-US" sz="2400" dirty="0"/>
              <a:t>, Mirlin Polyakov; Huse, ……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5DBF1EC-492C-429C-8CFA-75F04194B58A}"/>
              </a:ext>
            </a:extLst>
          </p:cNvPr>
          <p:cNvSpPr txBox="1"/>
          <p:nvPr/>
        </p:nvSpPr>
        <p:spPr>
          <a:xfrm>
            <a:off x="319027" y="2070228"/>
            <a:ext cx="85509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Dmitry A. Abanin, Ehud Altman, Immanuel Bloch, and Maksym Serbyn,  Rev. Mod. Phys. </a:t>
            </a:r>
            <a:r>
              <a:rPr lang="en-US" sz="2400" b="1" dirty="0"/>
              <a:t>91</a:t>
            </a:r>
            <a:r>
              <a:rPr lang="en-US" sz="2400" dirty="0"/>
              <a:t>, 021001 (2019) 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230827E-5227-416A-BECC-F0B5BDCBEBA9}"/>
              </a:ext>
            </a:extLst>
          </p:cNvPr>
          <p:cNvSpPr txBox="1"/>
          <p:nvPr/>
        </p:nvSpPr>
        <p:spPr>
          <a:xfrm>
            <a:off x="296525" y="3153270"/>
            <a:ext cx="85509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FF00"/>
                </a:solidFill>
              </a:rPr>
              <a:t>No thermostat </a:t>
            </a:r>
            <a:r>
              <a:rPr lang="en-US" sz="3200" dirty="0">
                <a:solidFill>
                  <a:srgbClr val="FFFF00"/>
                </a:solidFill>
                <a:latin typeface="Symbol" panose="05050102010706020507" pitchFamily="18" charset="2"/>
              </a:rPr>
              <a:t>s</a:t>
            </a:r>
            <a:r>
              <a:rPr lang="en-US" sz="3200" dirty="0">
                <a:solidFill>
                  <a:srgbClr val="FFFF00"/>
                </a:solidFill>
              </a:rPr>
              <a:t>(T) = 0 if T&lt;T* even with interactions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42951CE-E4D9-4E68-962D-A12887581ACB}"/>
              </a:ext>
            </a:extLst>
          </p:cNvPr>
          <p:cNvSpPr txBox="1"/>
          <p:nvPr/>
        </p:nvSpPr>
        <p:spPr>
          <a:xfrm>
            <a:off x="319027" y="4482533"/>
            <a:ext cx="85509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FF00"/>
                </a:solidFill>
              </a:rPr>
              <a:t>The system is not ergodic even at finite temperatures/energies</a:t>
            </a:r>
          </a:p>
        </p:txBody>
      </p:sp>
    </p:spTree>
    <p:extLst>
      <p:ext uri="{BB962C8B-B14F-4D97-AF65-F5344CB8AC3E}">
        <p14:creationId xmlns:p14="http://schemas.microsoft.com/office/powerpoint/2010/main" val="4221571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  <p:bldP spid="8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243"/>
            <a:ext cx="8229600" cy="1143000"/>
          </a:xfrm>
        </p:spPr>
        <p:txBody>
          <a:bodyPr/>
          <a:lstStyle/>
          <a:p>
            <a:r>
              <a:rPr lang="en-US" dirty="0"/>
              <a:t>Take home message</a:t>
            </a: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327025" y="1365286"/>
            <a:ext cx="8489950" cy="1461301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/>
              <a:defRPr/>
            </a:pPr>
            <a:r>
              <a:rPr lang="fr-CH" sz="4000" kern="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Remarkable</a:t>
            </a:r>
            <a:r>
              <a:rPr lang="fr-CH" sz="4000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 </a:t>
            </a:r>
            <a:r>
              <a:rPr lang="fr-CH" sz="4000" kern="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interplay</a:t>
            </a:r>
            <a:r>
              <a:rPr lang="fr-CH" sz="4000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 </a:t>
            </a:r>
            <a:r>
              <a:rPr lang="fr-CH" sz="4000" kern="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between</a:t>
            </a:r>
            <a:r>
              <a:rPr lang="fr-CH" sz="4000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 </a:t>
            </a:r>
            <a:r>
              <a:rPr lang="fr-CH" sz="4000" kern="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localization</a:t>
            </a:r>
            <a:r>
              <a:rPr lang="fr-CH" sz="4000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 and interactions</a:t>
            </a:r>
            <a:endParaRPr kumimoji="0" lang="fr-FR" sz="40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314794" y="2663915"/>
            <a:ext cx="8489950" cy="1935215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/>
              <a:defRPr/>
            </a:pPr>
            <a:r>
              <a:rPr lang="fr-CH" sz="4000" kern="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Consequences</a:t>
            </a:r>
            <a:r>
              <a:rPr lang="fr-CH" sz="4000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 and challenges both in equilibrium (LIP) and out of equilibrium (MBL).  </a:t>
            </a:r>
            <a:endParaRPr kumimoji="0" lang="fr-FR" sz="40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314794" y="4599130"/>
            <a:ext cx="8489950" cy="1305146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/>
              <a:defRPr/>
            </a:pPr>
            <a:r>
              <a:rPr lang="fr-CH" sz="4000" kern="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Experimental</a:t>
            </a:r>
            <a:r>
              <a:rPr lang="fr-CH" sz="4000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 </a:t>
            </a:r>
            <a:r>
              <a:rPr lang="fr-CH" sz="4000" kern="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possibilities</a:t>
            </a:r>
            <a:r>
              <a:rPr lang="fr-CH" sz="4000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 to explore these </a:t>
            </a:r>
            <a:r>
              <a:rPr lang="fr-CH" sz="4000" kern="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phenomena</a:t>
            </a:r>
            <a:endParaRPr kumimoji="0" lang="fr-FR" sz="40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343F3490-F4B0-4B9D-B9DB-F89024239A8D}"/>
              </a:ext>
            </a:extLst>
          </p:cNvPr>
          <p:cNvSpPr txBox="1">
            <a:spLocks noChangeArrowheads="1"/>
          </p:cNvSpPr>
          <p:nvPr/>
        </p:nvSpPr>
        <p:spPr>
          <a:xfrm>
            <a:off x="346769" y="5910116"/>
            <a:ext cx="8489950" cy="783487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/>
              <a:defRPr/>
            </a:pPr>
            <a:r>
              <a:rPr lang="fr-CH" sz="4000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Need </a:t>
            </a:r>
            <a:r>
              <a:rPr lang="fr-CH" sz="4000" kern="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better</a:t>
            </a:r>
            <a:r>
              <a:rPr lang="fr-CH" sz="4000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 </a:t>
            </a:r>
            <a:r>
              <a:rPr lang="fr-CH" sz="4000" kern="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tools</a:t>
            </a:r>
            <a:r>
              <a:rPr lang="fr-CH" sz="4000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 !</a:t>
            </a:r>
            <a:endParaRPr kumimoji="0" lang="fr-FR" sz="4000" b="0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76810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  <p:bldP spid="5" grpId="0" build="p"/>
      <p:bldP spid="6" grpId="0" build="p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B416D4-F7E7-41D6-B932-60A24B8204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Transport</a:t>
            </a:r>
          </a:p>
        </p:txBody>
      </p:sp>
    </p:spTree>
    <p:extLst>
      <p:ext uri="{BB962C8B-B14F-4D97-AF65-F5344CB8AC3E}">
        <p14:creationId xmlns:p14="http://schemas.microsoft.com/office/powerpoint/2010/main" val="254018049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9793" y="111675"/>
            <a:ext cx="8229600" cy="1143000"/>
          </a:xfrm>
        </p:spPr>
        <p:txBody>
          <a:bodyPr/>
          <a:lstStyle/>
          <a:p>
            <a:r>
              <a:rPr lang="fr-CH" dirty="0"/>
              <a:t>Transport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5747" y="1370605"/>
            <a:ext cx="8480285" cy="748680"/>
          </a:xfrm>
        </p:spPr>
        <p:txBody>
          <a:bodyPr/>
          <a:lstStyle/>
          <a:p>
            <a:r>
              <a:rPr lang="fr-CH" dirty="0"/>
              <a:t>Condensed </a:t>
            </a:r>
            <a:r>
              <a:rPr lang="fr-CH" dirty="0" err="1"/>
              <a:t>matter</a:t>
            </a:r>
            <a:r>
              <a:rPr lang="fr-CH" dirty="0"/>
              <a:t>: a «routine» probe for </a:t>
            </a:r>
            <a:r>
              <a:rPr lang="fr-CH" dirty="0" err="1"/>
              <a:t>materials</a:t>
            </a:r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4031940" y="2331876"/>
            <a:ext cx="4653407" cy="1998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r>
              <a:rPr lang="fr-CH" kern="0" dirty="0" err="1"/>
              <a:t>Theoretically</a:t>
            </a:r>
            <a:r>
              <a:rPr lang="fr-CH" kern="0" dirty="0"/>
              <a:t>: </a:t>
            </a:r>
            <a:br>
              <a:rPr lang="fr-CH" kern="0" dirty="0"/>
            </a:br>
            <a:r>
              <a:rPr lang="fr-CH" kern="0" dirty="0" err="1"/>
              <a:t>complicated</a:t>
            </a:r>
            <a:r>
              <a:rPr lang="fr-CH" kern="0" dirty="0"/>
              <a:t> ! </a:t>
            </a:r>
            <a:br>
              <a:rPr lang="fr-CH" kern="0" dirty="0"/>
            </a:br>
            <a:r>
              <a:rPr lang="fr-CH" kern="0" dirty="0"/>
              <a:t>Out of equilibrium</a:t>
            </a:r>
            <a:endParaRPr lang="en-US" kern="0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330315" y="6130697"/>
            <a:ext cx="8229600" cy="748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r>
              <a:rPr lang="fr-CH" kern="0" dirty="0" err="1">
                <a:solidFill>
                  <a:srgbClr val="FFFF00"/>
                </a:solidFill>
              </a:rPr>
              <a:t>Often</a:t>
            </a:r>
            <a:r>
              <a:rPr lang="fr-CH" kern="0" dirty="0">
                <a:solidFill>
                  <a:srgbClr val="FFFF00"/>
                </a:solidFill>
              </a:rPr>
              <a:t> (but not </a:t>
            </a:r>
            <a:r>
              <a:rPr lang="fr-CH" kern="0" dirty="0" err="1">
                <a:solidFill>
                  <a:srgbClr val="FFFF00"/>
                </a:solidFill>
              </a:rPr>
              <a:t>always</a:t>
            </a:r>
            <a:r>
              <a:rPr lang="fr-CH" kern="0" dirty="0">
                <a:solidFill>
                  <a:srgbClr val="FFFF00"/>
                </a:solidFill>
              </a:rPr>
              <a:t> !) : </a:t>
            </a:r>
            <a:r>
              <a:rPr lang="fr-CH" kern="0" dirty="0" err="1">
                <a:solidFill>
                  <a:srgbClr val="FFFF00"/>
                </a:solidFill>
              </a:rPr>
              <a:t>linear</a:t>
            </a:r>
            <a:r>
              <a:rPr lang="fr-CH" kern="0" dirty="0">
                <a:solidFill>
                  <a:srgbClr val="FFFF00"/>
                </a:solidFill>
              </a:rPr>
              <a:t> </a:t>
            </a:r>
            <a:r>
              <a:rPr lang="fr-CH" kern="0" dirty="0" err="1">
                <a:solidFill>
                  <a:srgbClr val="FFFF00"/>
                </a:solidFill>
              </a:rPr>
              <a:t>response</a:t>
            </a:r>
            <a:r>
              <a:rPr lang="fr-CH" kern="0" dirty="0">
                <a:solidFill>
                  <a:srgbClr val="FFFF00"/>
                </a:solidFill>
              </a:rPr>
              <a:t> I=G V</a:t>
            </a:r>
            <a:endParaRPr lang="en-US" kern="0" dirty="0">
              <a:solidFill>
                <a:srgbClr val="FFFF00"/>
              </a:solidFill>
            </a:endParaRPr>
          </a:p>
        </p:txBody>
      </p:sp>
      <p:pic>
        <p:nvPicPr>
          <p:cNvPr id="8" name="Picture 6" descr="http://www.miniscience.com/kits/KITSEC/Simple_Electric_Circuit_ON_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570" y="2235215"/>
            <a:ext cx="2700300" cy="1998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3F8C86B2-F29A-4FA8-9018-7CFD0848C308}"/>
              </a:ext>
            </a:extLst>
          </p:cNvPr>
          <p:cNvSpPr txBox="1">
            <a:spLocks/>
          </p:cNvSpPr>
          <p:nvPr/>
        </p:nvSpPr>
        <p:spPr bwMode="auto">
          <a:xfrm>
            <a:off x="341530" y="4349367"/>
            <a:ext cx="3192435" cy="748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r>
              <a:rPr lang="fr-CH" kern="0" dirty="0" err="1"/>
              <a:t>Typical</a:t>
            </a:r>
            <a:r>
              <a:rPr lang="fr-CH" kern="0" dirty="0"/>
              <a:t> situation</a:t>
            </a:r>
            <a:endParaRPr lang="en-US" kern="0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C3C13BA-845F-4429-9A4C-30F15E79D064}"/>
              </a:ext>
            </a:extLst>
          </p:cNvPr>
          <p:cNvGrpSpPr/>
          <p:nvPr/>
        </p:nvGrpSpPr>
        <p:grpSpPr>
          <a:xfrm>
            <a:off x="452827" y="5320607"/>
            <a:ext cx="3811617" cy="540060"/>
            <a:chOff x="455747" y="6084295"/>
            <a:chExt cx="3811617" cy="54006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515A7DCC-2263-4E01-94EF-612BC75F5FA2}"/>
                </a:ext>
              </a:extLst>
            </p:cNvPr>
            <p:cNvSpPr/>
            <p:nvPr/>
          </p:nvSpPr>
          <p:spPr>
            <a:xfrm>
              <a:off x="455747" y="6084295"/>
              <a:ext cx="1460958" cy="54006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C7AF430-32F2-4E52-AE58-113C04991ED2}"/>
                </a:ext>
              </a:extLst>
            </p:cNvPr>
            <p:cNvSpPr/>
            <p:nvPr/>
          </p:nvSpPr>
          <p:spPr>
            <a:xfrm>
              <a:off x="2806406" y="6084295"/>
              <a:ext cx="1460958" cy="54006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4CE768E1-47BF-425B-AB7B-00B865BA5B6A}"/>
                </a:ext>
              </a:extLst>
            </p:cNvPr>
            <p:cNvCxnSpPr>
              <a:stCxn id="4" idx="3"/>
              <a:endCxn id="10" idx="1"/>
            </p:cNvCxnSpPr>
            <p:nvPr/>
          </p:nvCxnSpPr>
          <p:spPr>
            <a:xfrm>
              <a:off x="1916705" y="6354325"/>
              <a:ext cx="889701" cy="0"/>
            </a:xfrm>
            <a:prstGeom prst="line">
              <a:avLst/>
            </a:prstGeom>
            <a:ln w="9525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3" name="Picture 7">
            <a:extLst>
              <a:ext uri="{FF2B5EF4-FFF2-40B4-BE49-F238E27FC236}">
                <a16:creationId xmlns:a16="http://schemas.microsoft.com/office/drawing/2014/main" id="{CFF5D1DC-FD8B-4812-8322-8E96E252B1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72370" y="4217195"/>
            <a:ext cx="1963662" cy="1621252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951181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  <p:bldP spid="6" grpId="0"/>
      <p:bldP spid="9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Drastic evolution of the 1d world</a:t>
            </a: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473643" y="1763815"/>
            <a:ext cx="8229600" cy="1260140"/>
          </a:xfrm>
          <a:prstGeom prst="rect">
            <a:avLst/>
          </a:prstGeom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r>
              <a:rPr lang="en-US" dirty="0"/>
              <a:t>New methods (DMRG, correlations from BA, etc.)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57200" y="3248980"/>
            <a:ext cx="8229600" cy="1260140"/>
          </a:xfrm>
          <a:prstGeom prst="rect">
            <a:avLst/>
          </a:prstGeom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r>
              <a:rPr lang="en-US" dirty="0"/>
              <a:t>New systems (cold atoms, magnetic insulators, etc.)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78111" y="4838942"/>
            <a:ext cx="8229600" cy="1260140"/>
          </a:xfrm>
          <a:prstGeom prst="rect">
            <a:avLst/>
          </a:prstGeom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r>
              <a:rPr lang="en-US" dirty="0"/>
              <a:t>New questions (strong SOC, out of equilibrium, </a:t>
            </a:r>
            <a:r>
              <a:rPr lang="en-US" dirty="0" err="1"/>
              <a:t>etc</a:t>
            </a:r>
            <a:r>
              <a:rPr lang="en-US" dirty="0"/>
              <a:t>)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0972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143000"/>
          </a:xfrm>
        </p:spPr>
        <p:txBody>
          <a:bodyPr/>
          <a:lstStyle/>
          <a:p>
            <a:r>
              <a:rPr lang="fr-CH" dirty="0"/>
              <a:t>	Questions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881589" y="2981497"/>
            <a:ext cx="786304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3200" dirty="0" err="1"/>
              <a:t>Kubo</a:t>
            </a:r>
            <a:r>
              <a:rPr lang="fr-CH" sz="3200" dirty="0"/>
              <a:t>; Memory </a:t>
            </a:r>
            <a:r>
              <a:rPr lang="fr-CH" sz="3200" dirty="0" err="1"/>
              <a:t>function</a:t>
            </a:r>
            <a:r>
              <a:rPr lang="fr-CH" sz="3200" dirty="0"/>
              <a:t>; </a:t>
            </a:r>
            <a:r>
              <a:rPr lang="fr-CH" sz="3200" dirty="0" err="1"/>
              <a:t>Landauer</a:t>
            </a:r>
            <a:r>
              <a:rPr lang="fr-CH" sz="3200" dirty="0"/>
              <a:t>; </a:t>
            </a:r>
            <a:r>
              <a:rPr lang="fr-CH" sz="3200" dirty="0" err="1"/>
              <a:t>Keldysh</a:t>
            </a:r>
            <a:r>
              <a:rPr lang="fr-CH" sz="3200" dirty="0"/>
              <a:t>; …..</a:t>
            </a:r>
            <a:endParaRPr lang="en-US" sz="3200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8B5535B8-AAE3-4AB6-B197-32A9033A41FF}"/>
              </a:ext>
            </a:extLst>
          </p:cNvPr>
          <p:cNvSpPr txBox="1">
            <a:spLocks/>
          </p:cNvSpPr>
          <p:nvPr/>
        </p:nvSpPr>
        <p:spPr>
          <a:xfrm>
            <a:off x="399365" y="1228188"/>
            <a:ext cx="8345270" cy="1125125"/>
          </a:xfrm>
          <a:prstGeom prst="rect">
            <a:avLst/>
          </a:prstGeom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r>
              <a:rPr lang="fr-CH" dirty="0"/>
              <a:t>I=f(V)  </a:t>
            </a:r>
            <a:r>
              <a:rPr lang="en-US" kern="0" dirty="0"/>
              <a:t>Reflects the properties of the system </a:t>
            </a:r>
            <a:br>
              <a:rPr lang="en-US" kern="0" dirty="0"/>
            </a:br>
            <a:r>
              <a:rPr lang="en-US" kern="0" dirty="0"/>
              <a:t>(interferences – metal, insulator, etc.) 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5832AE84-7EDE-41D8-BEB2-2E6B6D6370F2}"/>
              </a:ext>
            </a:extLst>
          </p:cNvPr>
          <p:cNvSpPr txBox="1">
            <a:spLocks/>
          </p:cNvSpPr>
          <p:nvPr/>
        </p:nvSpPr>
        <p:spPr bwMode="auto">
          <a:xfrm>
            <a:off x="399365" y="2414929"/>
            <a:ext cx="8937485" cy="765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r>
              <a:rPr lang="fr-CH" kern="0" dirty="0"/>
              <a:t>Methods ? </a:t>
            </a:r>
            <a:endParaRPr lang="en-US" kern="0" dirty="0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BDF788C3-78A6-45D5-A35B-8A18A1FE355D}"/>
              </a:ext>
            </a:extLst>
          </p:cNvPr>
          <p:cNvSpPr txBox="1">
            <a:spLocks/>
          </p:cNvSpPr>
          <p:nvPr/>
        </p:nvSpPr>
        <p:spPr bwMode="auto">
          <a:xfrm>
            <a:off x="459269" y="4242740"/>
            <a:ext cx="8937485" cy="765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r>
              <a:rPr lang="fr-CH" kern="0" dirty="0"/>
              <a:t>Expectations for </a:t>
            </a:r>
            <a:r>
              <a:rPr lang="fr-CH" kern="0" dirty="0" err="1"/>
              <a:t>small</a:t>
            </a:r>
            <a:r>
              <a:rPr lang="fr-CH" kern="0" dirty="0"/>
              <a:t> V:  </a:t>
            </a:r>
            <a:endParaRPr lang="en-US" kern="0" dirty="0"/>
          </a:p>
        </p:txBody>
      </p:sp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BE79441B-DEF9-4D38-98EB-56C30DDD506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697125" y="4329100"/>
          <a:ext cx="2693043" cy="10772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143000" imgH="457200" progId="Equation.DSMT4">
                  <p:embed/>
                </p:oleObj>
              </mc:Choice>
              <mc:Fallback>
                <p:oleObj name="Equation" r:id="rId2" imgW="1143000" imgH="457200" progId="Equation.DSMT4">
                  <p:embed/>
                  <p:pic>
                    <p:nvPicPr>
                      <p:cNvPr id="9" name="Object 8">
                        <a:extLst>
                          <a:ext uri="{FF2B5EF4-FFF2-40B4-BE49-F238E27FC236}">
                            <a16:creationId xmlns:a16="http://schemas.microsoft.com/office/drawing/2014/main" id="{BE79441B-DEF9-4D38-98EB-56C30DDD506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5697125" y="4329100"/>
                        <a:ext cx="2693043" cy="10772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F1612FBC-71BC-4E2E-AA9D-B378E09FCCA3}"/>
              </a:ext>
            </a:extLst>
          </p:cNvPr>
          <p:cNvSpPr txBox="1">
            <a:spLocks/>
          </p:cNvSpPr>
          <p:nvPr/>
        </p:nvSpPr>
        <p:spPr bwMode="auto">
          <a:xfrm>
            <a:off x="459269" y="5629812"/>
            <a:ext cx="7623121" cy="765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r>
              <a:rPr lang="fr-CH" kern="0" dirty="0"/>
              <a:t>Other transport(s): spin, </a:t>
            </a:r>
            <a:r>
              <a:rPr lang="fr-CH" kern="0" dirty="0" err="1"/>
              <a:t>temperature</a:t>
            </a:r>
            <a:r>
              <a:rPr lang="fr-CH" kern="0" dirty="0"/>
              <a:t>, etc. </a:t>
            </a:r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360055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3" grpId="0"/>
      <p:bldP spid="16" grpId="0"/>
      <p:bldP spid="17" grpId="0"/>
      <p:bldP spid="18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172" y="1455712"/>
            <a:ext cx="4888668" cy="99011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2120" y="2005793"/>
            <a:ext cx="2203563" cy="29211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6453" y="2618910"/>
            <a:ext cx="3313163" cy="21033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4172" y="4824155"/>
            <a:ext cx="3257727" cy="1737455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Cold atoms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30" r="10309" b="21503"/>
          <a:stretch/>
        </p:blipFill>
        <p:spPr>
          <a:xfrm>
            <a:off x="6702" y="0"/>
            <a:ext cx="1433748" cy="1475792"/>
          </a:xfrm>
          <a:prstGeom prst="rect">
            <a:avLst/>
          </a:prstGeom>
        </p:spPr>
      </p:pic>
      <p:pic>
        <p:nvPicPr>
          <p:cNvPr id="62466" name="Picture 2" descr="Image result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0" t="-14022" r="-6300" b="22039"/>
          <a:stretch/>
        </p:blipFill>
        <p:spPr bwMode="auto">
          <a:xfrm>
            <a:off x="7694229" y="-276483"/>
            <a:ext cx="1590204" cy="1950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http://www.miniscience.com/kits/KITSEC/Simple_Electric_Circuit_ON_L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0000">
            <a:off x="4264097" y="3088977"/>
            <a:ext cx="4219674" cy="3122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21950" y="2777810"/>
            <a:ext cx="4796169" cy="3743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109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221" y="4194085"/>
            <a:ext cx="3891897" cy="32345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983" y="3252267"/>
            <a:ext cx="4860540" cy="78271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72100" y="2978950"/>
            <a:ext cx="3492679" cy="361968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221" y="4676647"/>
            <a:ext cx="4482789" cy="192198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D443505-467F-43AB-A789-C76717581C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500" y="98630"/>
            <a:ext cx="9001000" cy="1143000"/>
          </a:xfrm>
        </p:spPr>
        <p:txBody>
          <a:bodyPr/>
          <a:lstStyle/>
          <a:p>
            <a:r>
              <a:rPr lang="en-US" dirty="0"/>
              <a:t>1D ballistic: quantized conductance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6704AA5-7F05-4020-8008-DC868030299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1520" y="1233061"/>
            <a:ext cx="3859070" cy="148479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490196F-0E66-4345-9A36-A717F169DD5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62010" y="1226949"/>
            <a:ext cx="2488157" cy="148479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51CCD28-7C01-4C05-A081-4411A7EA5DD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39769" y="1493403"/>
            <a:ext cx="1543129" cy="914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301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714202"/>
          </a:xfrm>
        </p:spPr>
        <p:txBody>
          <a:bodyPr/>
          <a:lstStyle/>
          <a:p>
            <a:r>
              <a:rPr lang="en-US" dirty="0"/>
              <a:t>Atomtronic</a:t>
            </a:r>
          </a:p>
        </p:txBody>
      </p:sp>
      <p:sp>
        <p:nvSpPr>
          <p:cNvPr id="10" name="Rectangle 9"/>
          <p:cNvSpPr/>
          <p:nvPr/>
        </p:nvSpPr>
        <p:spPr>
          <a:xfrm>
            <a:off x="1208889" y="2061139"/>
            <a:ext cx="672622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</a:rPr>
              <a:t>M. Lebrat, P. Grisins et al., PRX 8 011053 (18)</a:t>
            </a:r>
          </a:p>
        </p:txBody>
      </p:sp>
      <p:pic>
        <p:nvPicPr>
          <p:cNvPr id="65538" name="Picture 2" descr="http://dqmp.unige.ch/giamarchi/local/people/photos/square/pjotrs.grisin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7139" y="633610"/>
            <a:ext cx="1295304" cy="1295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8889" y="2921151"/>
            <a:ext cx="4410490" cy="328782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507" y="633610"/>
            <a:ext cx="1151382" cy="129530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03288" y="2875967"/>
            <a:ext cx="863644" cy="3403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173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 interactions: band insulator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770" y="1628800"/>
            <a:ext cx="4051508" cy="20321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3360" y="2060040"/>
            <a:ext cx="5760640" cy="47237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519" y="3872066"/>
            <a:ext cx="3240361" cy="289390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07015" y="1790051"/>
            <a:ext cx="4143719" cy="648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142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505" y="274638"/>
            <a:ext cx="8910990" cy="1143000"/>
          </a:xfrm>
        </p:spPr>
        <p:txBody>
          <a:bodyPr/>
          <a:lstStyle/>
          <a:p>
            <a:r>
              <a:rPr lang="en-US" dirty="0"/>
              <a:t>What happens  with interactions?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535" y="2078850"/>
            <a:ext cx="2911054" cy="64908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535" y="3474005"/>
            <a:ext cx="4860540" cy="94839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839" y="5409220"/>
            <a:ext cx="3313062" cy="750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233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Luther-Emery liquid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341530" y="1612089"/>
            <a:ext cx="8345270" cy="720080"/>
          </a:xfrm>
          <a:prstGeom prst="rect">
            <a:avLst/>
          </a:prstGeom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r>
              <a:rPr lang="en-US" kern="0" dirty="0"/>
              <a:t>Gap in the spin sector (singlet pairing) </a:t>
            </a:r>
            <a:br>
              <a:rPr lang="en-US" kern="0" dirty="0"/>
            </a:br>
            <a:endParaRPr lang="en-US" kern="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2393883"/>
            <a:ext cx="4590510" cy="1789521"/>
          </a:xfrm>
          <a:prstGeom prst="rect">
            <a:avLst/>
          </a:prstGeom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341530" y="4690506"/>
            <a:ext cx="8345270" cy="720080"/>
          </a:xfrm>
          <a:prstGeom prst="rect">
            <a:avLst/>
          </a:prstGeom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r>
              <a:rPr lang="en-US" kern="0" dirty="0"/>
              <a:t>Conductance determined by the charge sector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570" y="5530938"/>
            <a:ext cx="4050450" cy="97137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00925" y="5530938"/>
            <a:ext cx="3285875" cy="877733"/>
          </a:xfrm>
          <a:prstGeom prst="rect">
            <a:avLst/>
          </a:prstGeom>
        </p:spPr>
      </p:pic>
      <p:pic>
        <p:nvPicPr>
          <p:cNvPr id="11" name="Picture 10" descr="01-luther.jpg"/>
          <p:cNvPicPr>
            <a:picLocks noChangeAspect="1"/>
          </p:cNvPicPr>
          <p:nvPr/>
        </p:nvPicPr>
        <p:blipFill>
          <a:blip r:embed="rId5" cstate="print"/>
          <a:srcRect l="11111" r="13056" b="31739"/>
          <a:stretch>
            <a:fillRect/>
          </a:stretch>
        </p:blipFill>
        <p:spPr>
          <a:xfrm>
            <a:off x="20865" y="0"/>
            <a:ext cx="1032081" cy="1187081"/>
          </a:xfrm>
          <a:prstGeom prst="rect">
            <a:avLst/>
          </a:prstGeom>
        </p:spPr>
      </p:pic>
      <p:pic>
        <p:nvPicPr>
          <p:cNvPr id="12" name="Picture 11" descr="emery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045133" y="4443"/>
            <a:ext cx="1098867" cy="1182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18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804212"/>
          </a:xfrm>
        </p:spPr>
        <p:txBody>
          <a:bodyPr/>
          <a:lstStyle/>
          <a:p>
            <a:r>
              <a:rPr lang="fr-CH" dirty="0" err="1"/>
              <a:t>Many</a:t>
            </a:r>
            <a:r>
              <a:rPr lang="fr-CH" dirty="0"/>
              <a:t>-body </a:t>
            </a:r>
            <a:r>
              <a:rPr lang="fr-CH" dirty="0" err="1"/>
              <a:t>insulator</a:t>
            </a:r>
            <a:r>
              <a:rPr lang="fr-CH" dirty="0"/>
              <a:t> </a:t>
            </a:r>
            <a:br>
              <a:rPr lang="fr-CH" dirty="0"/>
            </a:br>
            <a:r>
              <a:rPr lang="fr-CH" dirty="0"/>
              <a:t>``</a:t>
            </a:r>
            <a:r>
              <a:rPr lang="fr-CH" dirty="0" err="1"/>
              <a:t>pinned</a:t>
            </a:r>
            <a:r>
              <a:rPr lang="fr-CH" dirty="0"/>
              <a:t>’’ L.E. </a:t>
            </a:r>
            <a:r>
              <a:rPr lang="fr-CH" dirty="0" err="1"/>
              <a:t>liquid</a:t>
            </a:r>
            <a:endParaRPr lang="fr-CH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46575" y="2933945"/>
            <a:ext cx="7766844" cy="2430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478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500" y="98630"/>
            <a:ext cx="9072500" cy="1143000"/>
          </a:xfrm>
        </p:spPr>
        <p:txBody>
          <a:bodyPr/>
          <a:lstStyle/>
          <a:p>
            <a:r>
              <a:rPr lang="en-US" dirty="0"/>
              <a:t>Experimental evidence for L.E. liquid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9289" y="1358770"/>
            <a:ext cx="6256922" cy="5251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786090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5F499F-8EC4-4414-BD99-944B1AFEE7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Spin transport </a:t>
            </a:r>
          </a:p>
        </p:txBody>
      </p:sp>
      <p:pic>
        <p:nvPicPr>
          <p:cNvPr id="3" name="Picture 33" descr="https://dqmp.unige.ch/giamarchi/local/people/photos/square/anne-maria.visuri.png">
            <a:extLst>
              <a:ext uri="{FF2B5EF4-FFF2-40B4-BE49-F238E27FC236}">
                <a16:creationId xmlns:a16="http://schemas.microsoft.com/office/drawing/2014/main" id="{2406FD8C-A104-4994-8F90-5CE0E05829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5" y="0"/>
            <a:ext cx="1223755" cy="1223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528559B-9F7B-4816-9888-4963DA0C2688}"/>
              </a:ext>
            </a:extLst>
          </p:cNvPr>
          <p:cNvSpPr/>
          <p:nvPr/>
        </p:nvSpPr>
        <p:spPr>
          <a:xfrm>
            <a:off x="1376645" y="1692276"/>
            <a:ext cx="672622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3200" dirty="0">
                <a:solidFill>
                  <a:srgbClr val="FFFF00"/>
                </a:solidFill>
              </a:rPr>
              <a:t>A.-M. Visuri, M. Lebrat, S. Häusler, L. Corman and TG,  </a:t>
            </a:r>
            <a:r>
              <a:rPr lang="en-US" sz="3200" dirty="0">
                <a:solidFill>
                  <a:srgbClr val="FFFF00"/>
                </a:solidFill>
              </a:rPr>
              <a:t>PRR </a:t>
            </a:r>
            <a:r>
              <a:rPr lang="en-US" sz="3200" b="1" dirty="0">
                <a:solidFill>
                  <a:srgbClr val="FFFF00"/>
                </a:solidFill>
              </a:rPr>
              <a:t>2</a:t>
            </a:r>
            <a:r>
              <a:rPr lang="en-US" sz="3200" dirty="0">
                <a:solidFill>
                  <a:srgbClr val="FFFF00"/>
                </a:solidFill>
              </a:rPr>
              <a:t>, 023062 (2020)</a:t>
            </a:r>
          </a:p>
        </p:txBody>
      </p:sp>
    </p:spTree>
    <p:extLst>
      <p:ext uri="{BB962C8B-B14F-4D97-AF65-F5344CB8AC3E}">
        <p14:creationId xmlns:p14="http://schemas.microsoft.com/office/powerpoint/2010/main" val="39301735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treat ?</a:t>
            </a:r>
          </a:p>
        </p:txBody>
      </p:sp>
    </p:spTree>
    <p:extLst>
      <p:ext uri="{BB962C8B-B14F-4D97-AF65-F5344CB8AC3E}">
        <p14:creationId xmlns:p14="http://schemas.microsoft.com/office/powerpoint/2010/main" val="3262313674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Spin transport and spin drag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2140" y="2228984"/>
            <a:ext cx="2340260" cy="181331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605" y="2228984"/>
            <a:ext cx="2402843" cy="1800200"/>
          </a:xfrm>
          <a:prstGeom prst="rect">
            <a:avLst/>
          </a:prstGeom>
        </p:spPr>
      </p:pic>
      <p:graphicFrame>
        <p:nvGraphicFramePr>
          <p:cNvPr id="8" name="Object 7"/>
          <p:cNvGraphicFramePr>
            <a:graphicFrameLocks noChangeAspect="1"/>
          </p:cNvGraphicFramePr>
          <p:nvPr/>
        </p:nvGraphicFramePr>
        <p:xfrm>
          <a:off x="1991534" y="1332829"/>
          <a:ext cx="5249831" cy="7124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777680" imgH="241200" progId="Equation.DSMT4">
                  <p:embed/>
                </p:oleObj>
              </mc:Choice>
              <mc:Fallback>
                <p:oleObj name="Equation" r:id="rId4" imgW="1777680" imgH="241200" progId="Equation.DSMT4">
                  <p:embed/>
                  <p:pic>
                    <p:nvPicPr>
                      <p:cNvPr id="8" name="Object 7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991534" y="1332829"/>
                        <a:ext cx="5249831" cy="71247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161510" y="6129300"/>
            <a:ext cx="22502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3600" dirty="0"/>
              <a:t>Spin Drag: </a:t>
            </a:r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/>
        </p:nvGraphicFramePr>
        <p:xfrm>
          <a:off x="2906815" y="6145522"/>
          <a:ext cx="862474" cy="7124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291960" imgH="241200" progId="Equation.DSMT4">
                  <p:embed/>
                </p:oleObj>
              </mc:Choice>
              <mc:Fallback>
                <p:oleObj name="Equation" r:id="rId6" imgW="291960" imgH="241200" progId="Equation.DSMT4">
                  <p:embed/>
                  <p:pic>
                    <p:nvPicPr>
                      <p:cNvPr id="11" name="Object 10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906815" y="6145522"/>
                        <a:ext cx="862474" cy="71247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/>
        </p:nvGraphicFramePr>
        <p:xfrm>
          <a:off x="4740275" y="6145213"/>
          <a:ext cx="427038" cy="625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164880" imgH="241200" progId="Equation.DSMT4">
                  <p:embed/>
                </p:oleObj>
              </mc:Choice>
              <mc:Fallback>
                <p:oleObj name="Equation" r:id="rId8" imgW="164880" imgH="241200" progId="Equation.DSMT4">
                  <p:embed/>
                  <p:pic>
                    <p:nvPicPr>
                      <p:cNvPr id="12" name="Object 11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4740275" y="6145213"/>
                        <a:ext cx="427038" cy="6254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/>
        </p:nvGraphicFramePr>
        <p:xfrm>
          <a:off x="4502150" y="2206625"/>
          <a:ext cx="1143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114120" imgH="177480" progId="Equation.DSMT4">
                  <p:embed/>
                </p:oleObj>
              </mc:Choice>
              <mc:Fallback>
                <p:oleObj name="Equation" r:id="rId10" imgW="114120" imgH="177480" progId="Equation.DSMT4">
                  <p:embed/>
                  <p:pic>
                    <p:nvPicPr>
                      <p:cNvPr id="13" name="Object 12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4502150" y="2206625"/>
                        <a:ext cx="114300" cy="177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/>
          <p:cNvGraphicFramePr>
            <a:graphicFrameLocks noChangeAspect="1"/>
          </p:cNvGraphicFramePr>
          <p:nvPr/>
        </p:nvGraphicFramePr>
        <p:xfrm>
          <a:off x="5919788" y="6054725"/>
          <a:ext cx="2171700" cy="795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660240" imgH="241200" progId="Equation.DSMT4">
                  <p:embed/>
                </p:oleObj>
              </mc:Choice>
              <mc:Fallback>
                <p:oleObj name="Equation" r:id="rId12" imgW="660240" imgH="241200" progId="Equation.DSMT4">
                  <p:embed/>
                  <p:pic>
                    <p:nvPicPr>
                      <p:cNvPr id="14" name="Object 13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5919788" y="6054725"/>
                        <a:ext cx="2171700" cy="7953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40B3C4B7-E532-45C2-B70E-CF0EA8119E2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953496" y="4566025"/>
            <a:ext cx="3771900" cy="990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F2A3B3B-7B94-45E0-B2C1-EA4C6F97560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06116" y="4253882"/>
            <a:ext cx="2636798" cy="1666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627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F4754D-D393-4F2E-8C15-953735B56E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Solution (using Sine-Gordon)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46FEC3B-D6B6-42D2-9250-9836372B4A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1176" y="1434832"/>
            <a:ext cx="3920451" cy="246065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7C07EC8-B816-4188-BA39-B871DA8EB0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6615" y="4118695"/>
            <a:ext cx="6660740" cy="24606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D965B9F-AA00-4AA7-86FE-7501BB275A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449" y="2306913"/>
            <a:ext cx="2989675" cy="71281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8ABB613-EAF8-4837-A741-C48F1158FA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104" y="1486829"/>
            <a:ext cx="4771931" cy="680742"/>
          </a:xfrm>
          <a:prstGeom prst="rect">
            <a:avLst/>
          </a:prstGeom>
        </p:spPr>
      </p:pic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565452A0-B78A-4589-A3E9-63C9BBFDEF1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81128" y="3194185"/>
          <a:ext cx="1338050" cy="5473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558720" imgH="228600" progId="Equation.DSMT4">
                  <p:embed/>
                </p:oleObj>
              </mc:Choice>
              <mc:Fallback>
                <p:oleObj name="Equation" r:id="rId6" imgW="558720" imgH="228600" progId="Equation.DSMT4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565452A0-B78A-4589-A3E9-63C9BBFDEF1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81128" y="3194185"/>
                        <a:ext cx="1338050" cy="54738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9010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D19989-25A6-425B-B8DF-8B8EFB7F74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Comparison with experiments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09BE026-0106-4416-972F-2066D99D3A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530" y="1417637"/>
            <a:ext cx="5342260" cy="335353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76615D1-B4C5-4D7D-BA12-F207FBEBDA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6865" y="3429000"/>
            <a:ext cx="5730056" cy="3353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163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1FC0A1-9882-4A08-9A27-755750206D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579" y="38180"/>
            <a:ext cx="8229600" cy="1143000"/>
          </a:xfrm>
        </p:spPr>
        <p:txBody>
          <a:bodyPr/>
          <a:lstStyle/>
          <a:p>
            <a:r>
              <a:rPr lang="en-US" dirty="0"/>
              <a:t>Lindblad reservoirs and losses</a:t>
            </a:r>
          </a:p>
        </p:txBody>
      </p:sp>
      <p:pic>
        <p:nvPicPr>
          <p:cNvPr id="3" name="Picture 2" descr="https://dqmp.unige.ch/giamarchi/local/people/photos/square/michele.filippone.png">
            <a:extLst>
              <a:ext uri="{FF2B5EF4-FFF2-40B4-BE49-F238E27FC236}">
                <a16:creationId xmlns:a16="http://schemas.microsoft.com/office/drawing/2014/main" id="{2C95360B-68AC-4A99-975E-C82FCBEC51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4814" y="10599"/>
            <a:ext cx="835539" cy="835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6561405-48CA-41F6-BCE1-2DD8DD3B03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763944" cy="88514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6CB9B96-235B-4CE1-B094-70F4CDAEEE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774" y="4914165"/>
            <a:ext cx="741609" cy="87939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7D14C4D-DAB1-4968-9D11-8329128809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6545" y="1727222"/>
            <a:ext cx="2835315" cy="193564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4EE60DB-D0F7-47B6-97CD-A67141512005}"/>
              </a:ext>
            </a:extLst>
          </p:cNvPr>
          <p:cNvSpPr/>
          <p:nvPr/>
        </p:nvSpPr>
        <p:spPr>
          <a:xfrm>
            <a:off x="1190630" y="1142171"/>
            <a:ext cx="711079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2000" dirty="0">
                <a:solidFill>
                  <a:srgbClr val="FFFF00"/>
                </a:solidFill>
              </a:rPr>
              <a:t>T. Jin, M. Filippone, TG PRB 102 205131 (2021</a:t>
            </a:r>
            <a:r>
              <a:rPr lang="en-US" sz="2000" dirty="0">
                <a:solidFill>
                  <a:srgbClr val="FFFF00"/>
                </a:solidFill>
              </a:rPr>
              <a:t>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49314B9-0085-4C69-92BB-9D05EA76DC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95504" y="1727222"/>
            <a:ext cx="2006666" cy="71122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A3533B6-42CF-4ED4-B950-2E8F8B0AEB4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95504" y="2528699"/>
            <a:ext cx="2957032" cy="87519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69B0C06-12D3-4F7B-AC07-BEF70256E05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6545" y="3753123"/>
            <a:ext cx="5940660" cy="995688"/>
          </a:xfrm>
          <a:prstGeom prst="rect">
            <a:avLst/>
          </a:prstGeom>
        </p:spPr>
      </p:pic>
      <p:graphicFrame>
        <p:nvGraphicFramePr>
          <p:cNvPr id="16" name="Object 15">
            <a:extLst>
              <a:ext uri="{FF2B5EF4-FFF2-40B4-BE49-F238E27FC236}">
                <a16:creationId xmlns:a16="http://schemas.microsoft.com/office/drawing/2014/main" id="{53207E17-4604-47C3-BBD9-0AF8256B80C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74433694"/>
              </p:ext>
            </p:extLst>
          </p:nvPr>
        </p:nvGraphicFramePr>
        <p:xfrm>
          <a:off x="1061610" y="5409220"/>
          <a:ext cx="2132342" cy="504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1180800" imgH="279360" progId="Equation.DSMT4">
                  <p:embed/>
                </p:oleObj>
              </mc:Choice>
              <mc:Fallback>
                <p:oleObj name="Equation" r:id="rId9" imgW="1180800" imgH="279360" progId="Equation.DSMT4">
                  <p:embed/>
                  <p:pic>
                    <p:nvPicPr>
                      <p:cNvPr id="16" name="Object 15">
                        <a:extLst>
                          <a:ext uri="{FF2B5EF4-FFF2-40B4-BE49-F238E27FC236}">
                            <a16:creationId xmlns:a16="http://schemas.microsoft.com/office/drawing/2014/main" id="{53207E17-4604-47C3-BBD9-0AF8256B80C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061610" y="5409220"/>
                        <a:ext cx="2132342" cy="5044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ectangle 12">
            <a:extLst>
              <a:ext uri="{FF2B5EF4-FFF2-40B4-BE49-F238E27FC236}">
                <a16:creationId xmlns:a16="http://schemas.microsoft.com/office/drawing/2014/main" id="{FB2519B7-2B42-49BF-BFEF-B07D33F26C06}"/>
              </a:ext>
            </a:extLst>
          </p:cNvPr>
          <p:cNvSpPr/>
          <p:nvPr/>
        </p:nvSpPr>
        <p:spPr>
          <a:xfrm>
            <a:off x="971600" y="4912658"/>
            <a:ext cx="572121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2000" dirty="0">
                <a:solidFill>
                  <a:srgbClr val="FFFF00"/>
                </a:solidFill>
              </a:rPr>
              <a:t>T. Jin, J. Ferreira, M. Filippone, TG </a:t>
            </a:r>
            <a:r>
              <a:rPr lang="en-US" sz="2000" dirty="0" err="1">
                <a:solidFill>
                  <a:srgbClr val="FFFF00"/>
                </a:solidFill>
              </a:rPr>
              <a:t>arxiv</a:t>
            </a:r>
            <a:r>
              <a:rPr lang="en-US" sz="2000" dirty="0">
                <a:solidFill>
                  <a:srgbClr val="FFFF00"/>
                </a:solidFill>
              </a:rPr>
              <a:t>/2106.14765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F294A0A-F4E6-424E-AD0E-4A74BFD005E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237053" y="5319501"/>
            <a:ext cx="4407126" cy="147327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0EC3ED3-06D9-4BF3-953C-2A28A13D60E8}"/>
              </a:ext>
            </a:extLst>
          </p:cNvPr>
          <p:cNvSpPr txBox="1"/>
          <p:nvPr/>
        </p:nvSpPr>
        <p:spPr>
          <a:xfrm>
            <a:off x="763944" y="6039290"/>
            <a:ext cx="13327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Ballistic ? </a:t>
            </a:r>
            <a:br>
              <a:rPr lang="en-US" dirty="0"/>
            </a:br>
            <a:r>
              <a:rPr lang="en-US" dirty="0"/>
              <a:t>Diffusive ? </a:t>
            </a:r>
          </a:p>
        </p:txBody>
      </p:sp>
    </p:spTree>
    <p:extLst>
      <p:ext uri="{BB962C8B-B14F-4D97-AF65-F5344CB8AC3E}">
        <p14:creationId xmlns:p14="http://schemas.microsoft.com/office/powerpoint/2010/main" val="514512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1" grpId="0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Artificial gauge fields</a:t>
            </a:r>
          </a:p>
        </p:txBody>
      </p:sp>
    </p:spTree>
    <p:extLst>
      <p:ext uri="{BB962C8B-B14F-4D97-AF65-F5344CB8AC3E}">
        <p14:creationId xmlns:p14="http://schemas.microsoft.com/office/powerpoint/2010/main" val="1337379853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849217"/>
          </a:xfrm>
        </p:spPr>
        <p:txBody>
          <a:bodyPr/>
          <a:lstStyle/>
          <a:p>
            <a:r>
              <a:rPr lang="fr-CH" dirty="0"/>
              <a:t>Meissner </a:t>
            </a:r>
            <a:r>
              <a:rPr lang="fr-CH" dirty="0" err="1"/>
              <a:t>effect</a:t>
            </a:r>
            <a:r>
              <a:rPr lang="fr-CH" dirty="0"/>
              <a:t> in </a:t>
            </a:r>
            <a:r>
              <a:rPr lang="fr-CH" dirty="0" err="1"/>
              <a:t>bosonic</a:t>
            </a:r>
            <a:r>
              <a:rPr lang="fr-CH" dirty="0"/>
              <a:t> </a:t>
            </a:r>
            <a:r>
              <a:rPr lang="fr-CH" dirty="0" err="1"/>
              <a:t>ladders</a:t>
            </a:r>
            <a:endParaRPr lang="en-US" dirty="0"/>
          </a:p>
        </p:txBody>
      </p:sp>
      <p:sp>
        <p:nvSpPr>
          <p:cNvPr id="3" name="Title 1"/>
          <p:cNvSpPr txBox="1">
            <a:spLocks/>
          </p:cNvSpPr>
          <p:nvPr/>
        </p:nvSpPr>
        <p:spPr bwMode="auto">
          <a:xfrm>
            <a:off x="701570" y="3293985"/>
            <a:ext cx="8354942" cy="1845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9pPr>
          </a:lstStyle>
          <a:p>
            <a:pPr algn="l"/>
            <a:r>
              <a:rPr lang="en-US" sz="4000" b="0" dirty="0">
                <a:solidFill>
                  <a:schemeClr val="tx1"/>
                </a:solidFill>
                <a:effectLst/>
              </a:rPr>
              <a:t>E. Orignac, TG, PRB 64 144515 (2001)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b="52151"/>
          <a:stretch/>
        </p:blipFill>
        <p:spPr>
          <a:xfrm>
            <a:off x="1871700" y="5153942"/>
            <a:ext cx="5864319" cy="1215135"/>
          </a:xfrm>
          <a:prstGeom prst="rect">
            <a:avLst/>
          </a:prstGeom>
        </p:spPr>
      </p:pic>
      <p:pic>
        <p:nvPicPr>
          <p:cNvPr id="6" name="Picture 5" descr="edmond.orignac.jpg"/>
          <p:cNvPicPr>
            <a:picLocks noChangeAspect="1"/>
          </p:cNvPicPr>
          <p:nvPr/>
        </p:nvPicPr>
        <p:blipFill>
          <a:blip r:embed="rId3" cstate="print"/>
          <a:srcRect l="1275" r="5335" b="22389"/>
          <a:stretch>
            <a:fillRect/>
          </a:stretch>
        </p:blipFill>
        <p:spPr>
          <a:xfrm>
            <a:off x="18988" y="1518766"/>
            <a:ext cx="1641553" cy="1705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792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530" y="413664"/>
            <a:ext cx="7290810" cy="2694043"/>
          </a:xfrm>
          <a:prstGeom prst="rect">
            <a:avLst/>
          </a:prstGeom>
        </p:spPr>
      </p:pic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566554" y="3429000"/>
          <a:ext cx="2062047" cy="8100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711000" imgH="279360" progId="Equation.DSMT4">
                  <p:embed/>
                </p:oleObj>
              </mc:Choice>
              <mc:Fallback>
                <p:oleObj name="Equation" r:id="rId3" imgW="711000" imgH="279360" progId="Equation.DSMT4">
                  <p:embed/>
                  <p:pic>
                    <p:nvPicPr>
                      <p:cNvPr id="4" name="Object 3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66554" y="3429000"/>
                        <a:ext cx="2062047" cy="8100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1569" y="4464114"/>
            <a:ext cx="5985665" cy="2045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742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903" y="602637"/>
            <a:ext cx="4561137" cy="197519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79255" y="3482208"/>
            <a:ext cx="8356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3600" dirty="0"/>
              <a:t>Orbital </a:t>
            </a:r>
            <a:r>
              <a:rPr lang="fr-CH" sz="3600" dirty="0" err="1"/>
              <a:t>currents</a:t>
            </a:r>
            <a:r>
              <a:rPr lang="fr-CH" sz="3600" dirty="0"/>
              <a:t> (``Meissner’’ </a:t>
            </a:r>
            <a:r>
              <a:rPr lang="fr-CH" sz="3600" dirty="0" err="1"/>
              <a:t>effect</a:t>
            </a:r>
            <a:r>
              <a:rPr lang="fr-CH" sz="3600" dirty="0"/>
              <a:t>)</a:t>
            </a:r>
            <a:endParaRPr lang="en-US" sz="3600" dirty="0"/>
          </a:p>
        </p:txBody>
      </p:sp>
      <p:sp>
        <p:nvSpPr>
          <p:cNvPr id="5" name="TextBox 4"/>
          <p:cNvSpPr txBox="1"/>
          <p:nvPr/>
        </p:nvSpPr>
        <p:spPr>
          <a:xfrm>
            <a:off x="279255" y="4329100"/>
            <a:ext cx="8356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3600" dirty="0"/>
              <a:t>Field ``Hc1’’: </a:t>
            </a:r>
            <a:r>
              <a:rPr lang="fr-CH" sz="3600" dirty="0" err="1"/>
              <a:t>appearance</a:t>
            </a:r>
            <a:r>
              <a:rPr lang="fr-CH" sz="3600" dirty="0"/>
              <a:t> of </a:t>
            </a:r>
            <a:r>
              <a:rPr lang="fr-CH" sz="3600" dirty="0" err="1"/>
              <a:t>vortices</a:t>
            </a:r>
            <a:endParaRPr lang="en-US" sz="36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2050" y="413665"/>
            <a:ext cx="4033663" cy="2674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118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err="1"/>
              <a:t>Artificial</a:t>
            </a:r>
            <a:r>
              <a:rPr lang="fr-CH" dirty="0"/>
              <a:t> gauge </a:t>
            </a:r>
            <a:r>
              <a:rPr lang="fr-CH" dirty="0" err="1"/>
              <a:t>field</a:t>
            </a:r>
            <a:r>
              <a:rPr lang="fr-CH" dirty="0"/>
              <a:t> (cold </a:t>
            </a:r>
            <a:r>
              <a:rPr lang="fr-CH" dirty="0" err="1"/>
              <a:t>atoms</a:t>
            </a:r>
            <a:r>
              <a:rPr lang="fr-CH" dirty="0"/>
              <a:t>)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11560" y="1395206"/>
            <a:ext cx="76140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800" dirty="0"/>
              <a:t>M Atala et al. Nat </a:t>
            </a:r>
            <a:r>
              <a:rPr lang="fr-CH" sz="2800" dirty="0" err="1"/>
              <a:t>Phys</a:t>
            </a:r>
            <a:r>
              <a:rPr lang="fr-CH" sz="2800" dirty="0"/>
              <a:t>, 10 588 (2014)</a:t>
            </a:r>
            <a:endParaRPr lang="en-US" sz="28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550" y="3150557"/>
            <a:ext cx="6455992" cy="300455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236" y="2933946"/>
            <a:ext cx="4221343" cy="365356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48685" y="2796997"/>
            <a:ext cx="5259217" cy="3927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416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Hall </a:t>
            </a:r>
            <a:r>
              <a:rPr lang="fr-CH" dirty="0" err="1"/>
              <a:t>effect</a:t>
            </a:r>
            <a:endParaRPr lang="fr-CH" dirty="0"/>
          </a:p>
        </p:txBody>
      </p:sp>
      <p:pic>
        <p:nvPicPr>
          <p:cNvPr id="10" name="Picture 2" descr="https://upload.wikimedia.org/wikipedia/en/1/19/Hall_Effect_Measurement_Setup_for_Electron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515" y="1683844"/>
            <a:ext cx="3513517" cy="2268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211960" y="1683844"/>
            <a:ext cx="43654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800" dirty="0"/>
              <a:t>Non </a:t>
            </a:r>
            <a:r>
              <a:rPr lang="fr-CH" sz="2800" dirty="0" err="1"/>
              <a:t>interacting</a:t>
            </a:r>
            <a:r>
              <a:rPr lang="fr-CH" sz="2800" dirty="0"/>
              <a:t>  ``simple’’</a:t>
            </a:r>
          </a:p>
        </p:txBody>
      </p:sp>
      <p:graphicFrame>
        <p:nvGraphicFramePr>
          <p:cNvPr id="13" name="Object 12"/>
          <p:cNvGraphicFramePr>
            <a:graphicFrameLocks noChangeAspect="1"/>
          </p:cNvGraphicFramePr>
          <p:nvPr/>
        </p:nvGraphicFramePr>
        <p:xfrm>
          <a:off x="4707015" y="2396888"/>
          <a:ext cx="3015335" cy="1575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850680" imgH="444240" progId="Equation.DSMT4">
                  <p:embed/>
                </p:oleObj>
              </mc:Choice>
              <mc:Fallback>
                <p:oleObj name="Equation" r:id="rId3" imgW="850680" imgH="444240" progId="Equation.DSMT4">
                  <p:embed/>
                  <p:pic>
                    <p:nvPicPr>
                      <p:cNvPr id="13" name="Object 12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707015" y="2396888"/>
                        <a:ext cx="3015335" cy="15751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421867" y="4332470"/>
            <a:ext cx="83002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3600" dirty="0">
                <a:solidFill>
                  <a:srgbClr val="FFFF00"/>
                </a:solidFill>
              </a:rPr>
              <a:t>No interactions: </a:t>
            </a:r>
            <a:r>
              <a:rPr lang="fr-CH" sz="3600" dirty="0" err="1">
                <a:solidFill>
                  <a:srgbClr val="FFFF00"/>
                </a:solidFill>
              </a:rPr>
              <a:t>curvature</a:t>
            </a:r>
            <a:r>
              <a:rPr lang="fr-CH" sz="3600" dirty="0">
                <a:solidFill>
                  <a:srgbClr val="FFFF00"/>
                </a:solidFill>
              </a:rPr>
              <a:t> of fermi surface</a:t>
            </a:r>
            <a:br>
              <a:rPr lang="fr-CH" sz="3600" dirty="0">
                <a:solidFill>
                  <a:srgbClr val="FFFF00"/>
                </a:solidFill>
              </a:rPr>
            </a:br>
            <a:r>
              <a:rPr lang="fr-CH" sz="3600" dirty="0">
                <a:solidFill>
                  <a:srgbClr val="FFFF00"/>
                </a:solidFill>
              </a:rPr>
              <a:t>- </a:t>
            </a:r>
            <a:r>
              <a:rPr lang="fr-CH" sz="3600" dirty="0" err="1">
                <a:solidFill>
                  <a:srgbClr val="FFFF00"/>
                </a:solidFill>
              </a:rPr>
              <a:t>topological</a:t>
            </a:r>
            <a:r>
              <a:rPr lang="fr-CH" sz="3600" dirty="0">
                <a:solidFill>
                  <a:srgbClr val="FFFF00"/>
                </a:solidFill>
              </a:rPr>
              <a:t> formula (</a:t>
            </a:r>
            <a:r>
              <a:rPr lang="fr-CH" sz="3600" dirty="0" err="1">
                <a:solidFill>
                  <a:srgbClr val="FFFF00"/>
                </a:solidFill>
              </a:rPr>
              <a:t>Thouless-Kohmoto</a:t>
            </a:r>
            <a:r>
              <a:rPr lang="fr-CH" sz="3600" dirty="0">
                <a:solidFill>
                  <a:srgbClr val="FFFF00"/>
                </a:solidFill>
              </a:rPr>
              <a:t>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06446" y="5935533"/>
            <a:ext cx="83002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3600" dirty="0">
                <a:solidFill>
                  <a:srgbClr val="FFFF00"/>
                </a:solidFill>
              </a:rPr>
              <a:t>With interactions: open question </a:t>
            </a:r>
          </a:p>
        </p:txBody>
      </p:sp>
    </p:spTree>
    <p:extLst>
      <p:ext uri="{BB962C8B-B14F-4D97-AF65-F5344CB8AC3E}">
        <p14:creationId xmlns:p14="http://schemas.microsoft.com/office/powerpoint/2010/main" val="1638447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5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 txBox="1">
            <a:spLocks/>
          </p:cNvSpPr>
          <p:nvPr/>
        </p:nvSpPr>
        <p:spPr>
          <a:xfrm>
            <a:off x="251520" y="1"/>
            <a:ext cx="8229600" cy="548680"/>
          </a:xfrm>
          <a:prstGeom prst="rect">
            <a:avLst/>
          </a:prstGeom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r>
              <a:rPr lang="en-US" sz="2800" dirty="0"/>
              <a:t>``Standard’’ many body theory</a:t>
            </a: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96624" y="720622"/>
            <a:ext cx="950651" cy="10164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47048" y="682528"/>
            <a:ext cx="1020603" cy="10545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 descr="http://cnls.lanl.gov/Conferences/Many-BodyTheories/feenbe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5425" y="682528"/>
            <a:ext cx="947457" cy="1054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ttp://mta.hu/fileadmin/2010/05/tiszteleti/Dzyaloshinskii_Igor__Eredeti_Felbont_s_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585"/>
          <a:stretch/>
        </p:blipFill>
        <p:spPr bwMode="auto">
          <a:xfrm>
            <a:off x="4782066" y="685745"/>
            <a:ext cx="1005069" cy="1089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http://upload.wikimedia.org/wikipedia/en/a/a3/Larkin-2-240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6319" y="643966"/>
            <a:ext cx="840913" cy="1061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ontent Placeholder 2"/>
          <p:cNvSpPr txBox="1">
            <a:spLocks/>
          </p:cNvSpPr>
          <p:nvPr/>
        </p:nvSpPr>
        <p:spPr>
          <a:xfrm>
            <a:off x="1951010" y="2194642"/>
            <a:ext cx="5355595" cy="659912"/>
          </a:xfrm>
          <a:prstGeom prst="rect">
            <a:avLst/>
          </a:prstGeom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r>
              <a:rPr lang="en-US" dirty="0"/>
              <a:t>Exact Solutions (Bethe </a:t>
            </a:r>
            <a:r>
              <a:rPr lang="en-US" dirty="0" err="1"/>
              <a:t>ansatz</a:t>
            </a:r>
            <a:r>
              <a:rPr lang="en-US" dirty="0"/>
              <a:t>)</a:t>
            </a:r>
          </a:p>
        </p:txBody>
      </p:sp>
      <p:pic>
        <p:nvPicPr>
          <p:cNvPr id="10" name="Picture 8" descr="http://www.nobelprize.org/nobel_prizes/physics/laureates/1967/bethe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4407" y="2785481"/>
            <a:ext cx="724409" cy="1015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lieb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366320" y="2820017"/>
            <a:ext cx="1002054" cy="945995"/>
          </a:xfrm>
          <a:prstGeom prst="rect">
            <a:avLst/>
          </a:prstGeom>
        </p:spPr>
      </p:pic>
      <p:sp>
        <p:nvSpPr>
          <p:cNvPr id="12" name="Content Placeholder 2"/>
          <p:cNvSpPr txBox="1">
            <a:spLocks/>
          </p:cNvSpPr>
          <p:nvPr/>
        </p:nvSpPr>
        <p:spPr>
          <a:xfrm>
            <a:off x="97786" y="4408204"/>
            <a:ext cx="3493372" cy="913039"/>
          </a:xfrm>
          <a:prstGeom prst="rect">
            <a:avLst/>
          </a:prstGeom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r>
              <a:rPr lang="en-US" sz="2800" dirty="0"/>
              <a:t>Field theories</a:t>
            </a:r>
            <a:br>
              <a:rPr lang="en-US" sz="2800" dirty="0"/>
            </a:br>
            <a:r>
              <a:rPr lang="en-US" sz="2800" dirty="0"/>
              <a:t>(</a:t>
            </a:r>
            <a:r>
              <a:rPr lang="en-US" sz="2800" dirty="0" err="1"/>
              <a:t>bosonization</a:t>
            </a:r>
            <a:r>
              <a:rPr lang="en-US" sz="2800" dirty="0"/>
              <a:t>, CFT) </a:t>
            </a:r>
          </a:p>
        </p:txBody>
      </p:sp>
      <p:pic>
        <p:nvPicPr>
          <p:cNvPr id="13" name="Picture 12" descr="01-luther.jpg"/>
          <p:cNvPicPr>
            <a:picLocks noChangeAspect="1"/>
          </p:cNvPicPr>
          <p:nvPr/>
        </p:nvPicPr>
        <p:blipFill>
          <a:blip r:embed="rId10" cstate="print"/>
          <a:srcRect l="11111" r="13056" b="31739"/>
          <a:stretch>
            <a:fillRect/>
          </a:stretch>
        </p:blipFill>
        <p:spPr>
          <a:xfrm>
            <a:off x="160308" y="5504521"/>
            <a:ext cx="1032081" cy="1187081"/>
          </a:xfrm>
          <a:prstGeom prst="rect">
            <a:avLst/>
          </a:prstGeom>
        </p:spPr>
      </p:pic>
      <p:pic>
        <p:nvPicPr>
          <p:cNvPr id="14" name="Picture 13" descr="emery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295039" y="5504521"/>
            <a:ext cx="1098867" cy="1182638"/>
          </a:xfrm>
          <a:prstGeom prst="rect">
            <a:avLst/>
          </a:prstGeom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0201" y="5495755"/>
            <a:ext cx="1069927" cy="11914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Content Placeholder 2"/>
          <p:cNvSpPr txBox="1">
            <a:spLocks/>
          </p:cNvSpPr>
          <p:nvPr/>
        </p:nvSpPr>
        <p:spPr>
          <a:xfrm>
            <a:off x="5570619" y="4316161"/>
            <a:ext cx="3493372" cy="913039"/>
          </a:xfrm>
          <a:prstGeom prst="rect">
            <a:avLst/>
          </a:prstGeom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r>
              <a:rPr lang="en-US" sz="2800" dirty="0" err="1"/>
              <a:t>Numerics</a:t>
            </a:r>
            <a:br>
              <a:rPr lang="en-US" sz="2800" dirty="0"/>
            </a:br>
            <a:r>
              <a:rPr lang="en-US" sz="2800" dirty="0"/>
              <a:t>(DMRG, MC, etc.) </a:t>
            </a:r>
          </a:p>
        </p:txBody>
      </p:sp>
      <p:pic>
        <p:nvPicPr>
          <p:cNvPr id="17" name="Picture 2" descr="http://www.physics.uci.edu/faculty/white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5928718" y="5373707"/>
            <a:ext cx="1183088" cy="1188387"/>
          </a:xfrm>
          <a:prstGeom prst="rect">
            <a:avLst/>
          </a:prstGeom>
          <a:noFill/>
        </p:spPr>
      </p:pic>
      <p:sp>
        <p:nvSpPr>
          <p:cNvPr id="18" name="Rectangle 17"/>
          <p:cNvSpPr/>
          <p:nvPr/>
        </p:nvSpPr>
        <p:spPr>
          <a:xfrm>
            <a:off x="1421650" y="1999273"/>
            <a:ext cx="6165685" cy="2041567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26874" y="4425020"/>
            <a:ext cx="3960061" cy="2286983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4997940" y="4425020"/>
            <a:ext cx="3960061" cy="2286983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Left-Up Arrow 20"/>
          <p:cNvSpPr/>
          <p:nvPr/>
        </p:nvSpPr>
        <p:spPr>
          <a:xfrm rot="16200000">
            <a:off x="7359820" y="2931943"/>
            <a:ext cx="1733319" cy="1035115"/>
          </a:xfrm>
          <a:prstGeom prst="leftUpArrow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Left-Up Arrow 21"/>
          <p:cNvSpPr/>
          <p:nvPr/>
        </p:nvSpPr>
        <p:spPr>
          <a:xfrm rot="5400000" flipH="1">
            <a:off x="-94428" y="2923961"/>
            <a:ext cx="1749281" cy="1035115"/>
          </a:xfrm>
          <a:prstGeom prst="leftUpArrow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Left-Right Arrow 22"/>
          <p:cNvSpPr/>
          <p:nvPr/>
        </p:nvSpPr>
        <p:spPr>
          <a:xfrm>
            <a:off x="4069153" y="5321243"/>
            <a:ext cx="889817" cy="448017"/>
          </a:xfrm>
          <a:prstGeom prst="leftRightArrow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02" name="Picture 2" descr="Image result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8664" y="5321243"/>
            <a:ext cx="1009942" cy="1278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3993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  <p:bldP spid="16" grpId="0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Hall </a:t>
            </a:r>
            <a:r>
              <a:rPr lang="fr-CH" dirty="0" err="1"/>
              <a:t>effect</a:t>
            </a:r>
            <a:r>
              <a:rPr lang="fr-CH" dirty="0"/>
              <a:t>: </a:t>
            </a:r>
            <a:r>
              <a:rPr lang="fr-CH" dirty="0" err="1"/>
              <a:t>measurements</a:t>
            </a:r>
            <a:endParaRPr lang="fr-CH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524" y="1419158"/>
            <a:ext cx="5608169" cy="525020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81790" y="1367177"/>
            <a:ext cx="6343667" cy="5354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720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Hall </a:t>
            </a:r>
            <a:r>
              <a:rPr lang="fr-CH" dirty="0" err="1"/>
              <a:t>effect</a:t>
            </a:r>
            <a:r>
              <a:rPr lang="fr-CH" dirty="0"/>
              <a:t> on </a:t>
            </a:r>
            <a:r>
              <a:rPr lang="fr-CH" dirty="0" err="1"/>
              <a:t>ladders</a:t>
            </a:r>
            <a:endParaRPr lang="fr-CH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514" y="2798930"/>
            <a:ext cx="4184485" cy="2115235"/>
          </a:xfrm>
          <a:prstGeom prst="rect">
            <a:avLst/>
          </a:prstGeom>
        </p:spPr>
      </p:pic>
      <p:pic>
        <p:nvPicPr>
          <p:cNvPr id="4" name="Picture 6" descr="https://dqmp.unige.ch/giamarchi/local/people/photos/square/sebastian.greschner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469"/>
            <a:ext cx="1710190" cy="1710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s://dqmp.unige.ch/giamarchi/local/people/photos/square/michele.filippon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3367" y="12469"/>
            <a:ext cx="1780633" cy="1755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536301" y="1417638"/>
            <a:ext cx="40159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400" dirty="0">
                <a:solidFill>
                  <a:srgbClr val="FFFF00"/>
                </a:solidFill>
              </a:rPr>
              <a:t>S. </a:t>
            </a:r>
            <a:r>
              <a:rPr lang="fr-CH" sz="2400" dirty="0" err="1">
                <a:solidFill>
                  <a:srgbClr val="FFFF00"/>
                </a:solidFill>
              </a:rPr>
              <a:t>Greshner</a:t>
            </a:r>
            <a:r>
              <a:rPr lang="fr-CH" sz="2400" dirty="0">
                <a:solidFill>
                  <a:srgbClr val="FFFF00"/>
                </a:solidFill>
              </a:rPr>
              <a:t>, M. Filippone, TG, PRL </a:t>
            </a:r>
            <a:r>
              <a:rPr lang="en-CH" sz="2400" dirty="0">
                <a:solidFill>
                  <a:srgbClr val="FFFF00"/>
                </a:solidFill>
              </a:rPr>
              <a:t>122, 083402 (19)</a:t>
            </a:r>
            <a:endParaRPr lang="fr-CH" sz="2400" dirty="0">
              <a:solidFill>
                <a:srgbClr val="FFFF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40085" y="6007601"/>
            <a:ext cx="822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3200" dirty="0" err="1"/>
              <a:t>Experiments</a:t>
            </a:r>
            <a:r>
              <a:rPr lang="fr-CH" sz="3200" dirty="0"/>
              <a:t>: out of equilibrium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23954" y="5319210"/>
            <a:ext cx="822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3200" dirty="0" err="1"/>
              <a:t>Analytic</a:t>
            </a:r>
            <a:r>
              <a:rPr lang="fr-CH" sz="3200" dirty="0"/>
              <a:t>: </a:t>
            </a:r>
            <a:r>
              <a:rPr lang="fr-CH" sz="3200" dirty="0" err="1"/>
              <a:t>calculation</a:t>
            </a:r>
            <a:r>
              <a:rPr lang="fr-CH" sz="3200" dirty="0"/>
              <a:t> on a ring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7E0BC9C-47A5-4E82-AB50-77A1395846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86943" y="2359799"/>
            <a:ext cx="2715818" cy="226318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6635C9F-BCCA-40D4-9796-64C36D295CE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17205" y="4734145"/>
            <a:ext cx="2655295" cy="2037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897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dqmp.unige.ch/giamarchi/local/people/photos/rectangle/charles.bardyn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23" t="4521" r="15190" b="8068"/>
          <a:stretch/>
        </p:blipFill>
        <p:spPr bwMode="auto">
          <a:xfrm>
            <a:off x="10053" y="14798"/>
            <a:ext cx="911312" cy="1143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err="1"/>
              <a:t>Vanishing</a:t>
            </a:r>
            <a:r>
              <a:rPr lang="fr-CH" dirty="0"/>
              <a:t> Hall </a:t>
            </a:r>
            <a:r>
              <a:rPr lang="fr-CH" dirty="0" err="1"/>
              <a:t>response</a:t>
            </a:r>
            <a:endParaRPr lang="fr-CH" dirty="0"/>
          </a:p>
        </p:txBody>
      </p:sp>
      <p:sp>
        <p:nvSpPr>
          <p:cNvPr id="7" name="TextBox 6"/>
          <p:cNvSpPr txBox="1"/>
          <p:nvPr/>
        </p:nvSpPr>
        <p:spPr>
          <a:xfrm>
            <a:off x="926595" y="1446645"/>
            <a:ext cx="8100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400" dirty="0">
                <a:solidFill>
                  <a:srgbClr val="FFFF00"/>
                </a:solidFill>
              </a:rPr>
              <a:t>M. Filippone, C.E. Bardyn, S. </a:t>
            </a:r>
            <a:r>
              <a:rPr lang="fr-CH" sz="2400" dirty="0" err="1">
                <a:solidFill>
                  <a:srgbClr val="FFFF00"/>
                </a:solidFill>
              </a:rPr>
              <a:t>Greshner</a:t>
            </a:r>
            <a:r>
              <a:rPr lang="fr-CH" sz="2400" dirty="0">
                <a:solidFill>
                  <a:srgbClr val="FFFF00"/>
                </a:solidFill>
              </a:rPr>
              <a:t>, TG, PRL 123, 086803 (19)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4231" y="2173451"/>
            <a:ext cx="2966439" cy="193521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A2EA537-E00F-424E-8FE4-0F9BA53E28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6535" y="4194085"/>
            <a:ext cx="3600561" cy="256528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C7C39D5-D99F-429B-A08B-232AD41658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55761" y="2117791"/>
            <a:ext cx="4401704" cy="281402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C84D335-1BBD-4E74-AB45-783B52F234B9}"/>
              </a:ext>
            </a:extLst>
          </p:cNvPr>
          <p:cNvSpPr txBox="1"/>
          <p:nvPr/>
        </p:nvSpPr>
        <p:spPr>
          <a:xfrm>
            <a:off x="5112060" y="5544235"/>
            <a:ext cx="33753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800" dirty="0">
                <a:solidFill>
                  <a:srgbClr val="FFFF00"/>
                </a:solidFill>
              </a:rPr>
              <a:t>Exact </a:t>
            </a:r>
            <a:r>
              <a:rPr lang="fr-CH" sz="2800" dirty="0" err="1">
                <a:solidFill>
                  <a:srgbClr val="FFFF00"/>
                </a:solidFill>
              </a:rPr>
              <a:t>zero</a:t>
            </a:r>
            <a:r>
              <a:rPr lang="fr-CH" sz="2800" dirty="0">
                <a:solidFill>
                  <a:srgbClr val="FFFF00"/>
                </a:solidFill>
              </a:rPr>
              <a:t> of the Hall </a:t>
            </a:r>
            <a:r>
              <a:rPr lang="fr-CH" sz="2800" dirty="0" err="1">
                <a:solidFill>
                  <a:srgbClr val="FFFF00"/>
                </a:solidFill>
              </a:rPr>
              <a:t>effect</a:t>
            </a:r>
            <a:r>
              <a:rPr lang="fr-CH" sz="2800" dirty="0">
                <a:solidFill>
                  <a:srgbClr val="FFFF00"/>
                </a:solidFill>
              </a:rPr>
              <a:t> for LB </a:t>
            </a:r>
            <a:r>
              <a:rPr lang="fr-CH" sz="2800" dirty="0" err="1">
                <a:solidFill>
                  <a:srgbClr val="FFFF00"/>
                </a:solidFill>
              </a:rPr>
              <a:t>geometry</a:t>
            </a:r>
            <a:endParaRPr lang="fr-CH" sz="2800" dirty="0">
              <a:solidFill>
                <a:srgbClr val="FFFF00"/>
              </a:solidFill>
            </a:endParaRPr>
          </a:p>
        </p:txBody>
      </p:sp>
      <p:pic>
        <p:nvPicPr>
          <p:cNvPr id="14" name="Picture 6" descr="https://dqmp.unige.ch/giamarchi/local/people/photos/square/sebastian.greschner.png">
            <a:extLst>
              <a:ext uri="{FF2B5EF4-FFF2-40B4-BE49-F238E27FC236}">
                <a16:creationId xmlns:a16="http://schemas.microsoft.com/office/drawing/2014/main" id="{A8A98AFB-C0C8-4C54-930F-13B84EEC3E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3" y="1183047"/>
            <a:ext cx="911312" cy="911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https://dqmp.unige.ch/giamarchi/local/people/photos/square/michele.filippone.png">
            <a:extLst>
              <a:ext uri="{FF2B5EF4-FFF2-40B4-BE49-F238E27FC236}">
                <a16:creationId xmlns:a16="http://schemas.microsoft.com/office/drawing/2014/main" id="{CBD9A38F-67A4-457D-A70A-39ABE18054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3445" y="2014"/>
            <a:ext cx="1000555" cy="986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688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6555" y="179539"/>
            <a:ext cx="8229600" cy="1143000"/>
          </a:xfrm>
        </p:spPr>
        <p:txBody>
          <a:bodyPr/>
          <a:lstStyle/>
          <a:p>
            <a:r>
              <a:rPr lang="fr-CH" dirty="0"/>
              <a:t>Hall </a:t>
            </a:r>
            <a:r>
              <a:rPr lang="fr-CH" dirty="0" err="1"/>
              <a:t>votage</a:t>
            </a:r>
            <a:r>
              <a:rPr lang="fr-CH" dirty="0"/>
              <a:t> vs </a:t>
            </a:r>
            <a:r>
              <a:rPr lang="fr-CH" dirty="0" err="1"/>
              <a:t>polarization</a:t>
            </a:r>
            <a:endParaRPr lang="fr-CH" dirty="0"/>
          </a:p>
        </p:txBody>
      </p:sp>
      <p:pic>
        <p:nvPicPr>
          <p:cNvPr id="4" name="Picture 6" descr="https://dqmp.unige.ch/giamarchi/local/people/photos/square/sebastian.greschner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21" y="-11628"/>
            <a:ext cx="1235384" cy="123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017339" y="1264308"/>
            <a:ext cx="50750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400" dirty="0">
                <a:solidFill>
                  <a:srgbClr val="FFFF00"/>
                </a:solidFill>
              </a:rPr>
              <a:t>M. Buser, S. </a:t>
            </a:r>
            <a:r>
              <a:rPr lang="fr-CH" sz="2400" dirty="0" err="1">
                <a:solidFill>
                  <a:srgbClr val="FFFF00"/>
                </a:solidFill>
              </a:rPr>
              <a:t>Greshner</a:t>
            </a:r>
            <a:r>
              <a:rPr lang="fr-CH" sz="2400" dirty="0">
                <a:solidFill>
                  <a:srgbClr val="FFFF00"/>
                </a:solidFill>
              </a:rPr>
              <a:t>, U. Schollwöck, TG, PRL </a:t>
            </a:r>
            <a:r>
              <a:rPr lang="en-CH" sz="2400" dirty="0">
                <a:solidFill>
                  <a:srgbClr val="FFFF00"/>
                </a:solidFill>
              </a:rPr>
              <a:t>12</a:t>
            </a:r>
            <a:r>
              <a:rPr lang="en-US" sz="2400" dirty="0">
                <a:solidFill>
                  <a:srgbClr val="FFFF00"/>
                </a:solidFill>
              </a:rPr>
              <a:t>6</a:t>
            </a:r>
            <a:r>
              <a:rPr lang="en-CH" sz="2400" dirty="0">
                <a:solidFill>
                  <a:srgbClr val="FFFF00"/>
                </a:solidFill>
              </a:rPr>
              <a:t>, </a:t>
            </a:r>
            <a:r>
              <a:rPr lang="en-US" sz="2400" dirty="0">
                <a:solidFill>
                  <a:srgbClr val="FFFF00"/>
                </a:solidFill>
              </a:rPr>
              <a:t>030501</a:t>
            </a:r>
            <a:r>
              <a:rPr lang="en-CH" sz="2400" dirty="0">
                <a:solidFill>
                  <a:srgbClr val="FFFF00"/>
                </a:solidFill>
              </a:rPr>
              <a:t> (</a:t>
            </a:r>
            <a:r>
              <a:rPr lang="en-US" sz="2400" dirty="0">
                <a:solidFill>
                  <a:srgbClr val="FFFF00"/>
                </a:solidFill>
              </a:rPr>
              <a:t>21</a:t>
            </a:r>
            <a:r>
              <a:rPr lang="en-CH" sz="2400" dirty="0">
                <a:solidFill>
                  <a:srgbClr val="FFFF00"/>
                </a:solidFill>
              </a:rPr>
              <a:t>)</a:t>
            </a:r>
            <a:endParaRPr lang="fr-CH" sz="2400" dirty="0">
              <a:solidFill>
                <a:srgbClr val="FFFF00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EEC3998-E1C1-4812-8188-07090D974B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3299" y="1374178"/>
            <a:ext cx="1080590" cy="128973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114F315-A775-44DB-959A-B71913F3CA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67519" y="12469"/>
            <a:ext cx="1057463" cy="134850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A4D8A42-FB3B-45FA-B1DA-DF3AEF7F5B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6515" y="2438890"/>
            <a:ext cx="3994283" cy="153016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5EB617A-9F14-406D-B3A9-55EAAC05D1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1510" y="5454225"/>
            <a:ext cx="5353325" cy="116211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365931D-3FBC-4C0C-925D-937621BFE22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42130" y="3369167"/>
            <a:ext cx="3303289" cy="332343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01352741-CA81-4F81-9347-6D42A5286B2F}"/>
              </a:ext>
            </a:extLst>
          </p:cNvPr>
          <p:cNvSpPr txBox="1"/>
          <p:nvPr/>
        </p:nvSpPr>
        <p:spPr>
          <a:xfrm>
            <a:off x="341530" y="4265960"/>
            <a:ext cx="50750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</a:rPr>
              <a:t>Practical protocol to compute Hall </a:t>
            </a:r>
            <a:r>
              <a:rPr lang="en-US" sz="2400" b="1" dirty="0">
                <a:solidFill>
                  <a:srgbClr val="FFFF00"/>
                </a:solidFill>
              </a:rPr>
              <a:t>voltage</a:t>
            </a:r>
            <a:r>
              <a:rPr lang="en-US" sz="2400" dirty="0">
                <a:solidFill>
                  <a:srgbClr val="FFFF00"/>
                </a:solidFill>
              </a:rPr>
              <a:t> </a:t>
            </a:r>
            <a:r>
              <a:rPr lang="en-US" sz="2400" dirty="0" err="1">
                <a:solidFill>
                  <a:srgbClr val="FFFF00"/>
                </a:solidFill>
              </a:rPr>
              <a:t>Vh</a:t>
            </a:r>
            <a:r>
              <a:rPr lang="en-US" sz="2400" dirty="0">
                <a:solidFill>
                  <a:srgbClr val="FFFF00"/>
                </a:solidFill>
              </a:rPr>
              <a:t> from Hall </a:t>
            </a:r>
            <a:r>
              <a:rPr lang="en-US" sz="2400" b="1" dirty="0">
                <a:solidFill>
                  <a:srgbClr val="FFFF00"/>
                </a:solidFill>
              </a:rPr>
              <a:t>polarization</a:t>
            </a:r>
            <a:r>
              <a:rPr lang="en-US" sz="2400" dirty="0">
                <a:solidFill>
                  <a:srgbClr val="FFFF00"/>
                </a:solidFill>
              </a:rPr>
              <a:t> Ph</a:t>
            </a:r>
            <a:endParaRPr lang="fr-CH" sz="2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8857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AC65CA-1E20-4C98-A9B7-90A8F118D8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Dimensional crossover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9A6B25-A4EC-4647-AB75-62C8295880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350905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 bwMode="auto">
          <a:xfrm>
            <a:off x="468058" y="199282"/>
            <a:ext cx="7383159" cy="675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9pPr>
          </a:lstStyle>
          <a:p>
            <a:pPr marL="571500" indent="-571500" algn="l">
              <a:buFont typeface="Arial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Largely open physics 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453484" y="883472"/>
            <a:ext cx="8480285" cy="1530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9pPr>
          </a:lstStyle>
          <a:p>
            <a:pPr marL="571500" indent="-571500" algn="l">
              <a:buFont typeface="Arial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Strong difficulties to treat (analytics, numeric)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341530" y="3789040"/>
            <a:ext cx="8480285" cy="1530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9pPr>
          </a:lstStyle>
          <a:p>
            <a:pPr marL="571500" indent="-571500" algn="l">
              <a:buFont typeface="Arial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Many studies limited to non-interacting case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 bwMode="auto">
          <a:xfrm>
            <a:off x="468058" y="2336256"/>
            <a:ext cx="8480285" cy="1530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9pPr>
          </a:lstStyle>
          <a:p>
            <a:pPr marL="571500" indent="-571500" algn="l">
              <a:buFont typeface="Arial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Allows to incorporate SOC and magnetic field effects 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 bwMode="auto">
          <a:xfrm>
            <a:off x="332997" y="5241824"/>
            <a:ext cx="8480285" cy="1530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9pPr>
          </a:lstStyle>
          <a:p>
            <a:pPr marL="571500" indent="-571500" algn="l">
              <a:buFont typeface="Arial" pitchFamily="34" charset="0"/>
              <a:buChar char="•"/>
            </a:pPr>
            <a:r>
              <a:rPr lang="en-US" dirty="0">
                <a:solidFill>
                  <a:srgbClr val="FFFF00"/>
                </a:solidFill>
              </a:rPr>
              <a:t>Relevant for many experimental systems</a:t>
            </a:r>
          </a:p>
        </p:txBody>
      </p:sp>
    </p:spTree>
    <p:extLst>
      <p:ext uri="{BB962C8B-B14F-4D97-AF65-F5344CB8AC3E}">
        <p14:creationId xmlns:p14="http://schemas.microsoft.com/office/powerpoint/2010/main" val="2372792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9" grpId="0"/>
      <p:bldP spid="10" grpId="0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11"/>
          <p:cNvGrpSpPr>
            <a:grpSpLocks/>
          </p:cNvGrpSpPr>
          <p:nvPr/>
        </p:nvGrpSpPr>
        <p:grpSpPr bwMode="auto">
          <a:xfrm>
            <a:off x="5372100" y="1250950"/>
            <a:ext cx="3600449" cy="2800349"/>
            <a:chOff x="3172" y="634"/>
            <a:chExt cx="2336" cy="1791"/>
          </a:xfrm>
        </p:grpSpPr>
        <p:pic>
          <p:nvPicPr>
            <p:cNvPr id="11" name="Picture 1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172" y="634"/>
              <a:ext cx="2336" cy="1791"/>
            </a:xfrm>
            <a:prstGeom prst="rect">
              <a:avLst/>
            </a:prstGeom>
            <a:noFill/>
          </p:spPr>
        </p:pic>
        <p:sp>
          <p:nvSpPr>
            <p:cNvPr id="12" name="AutoShape 13"/>
            <p:cNvSpPr>
              <a:spLocks noChangeArrowheads="1"/>
            </p:cNvSpPr>
            <p:nvPr/>
          </p:nvSpPr>
          <p:spPr bwMode="auto">
            <a:xfrm rot="686933">
              <a:off x="3232" y="1833"/>
              <a:ext cx="101" cy="504"/>
            </a:xfrm>
            <a:prstGeom prst="upArrow">
              <a:avLst>
                <a:gd name="adj1" fmla="val 26944"/>
                <a:gd name="adj2" fmla="val 154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" name="AutoShape 14"/>
            <p:cNvSpPr>
              <a:spLocks noChangeArrowheads="1"/>
            </p:cNvSpPr>
            <p:nvPr/>
          </p:nvSpPr>
          <p:spPr bwMode="auto">
            <a:xfrm rot="4131904">
              <a:off x="3401" y="2008"/>
              <a:ext cx="85" cy="461"/>
            </a:xfrm>
            <a:prstGeom prst="upArrow">
              <a:avLst>
                <a:gd name="adj1" fmla="val 36630"/>
                <a:gd name="adj2" fmla="val 147641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rot="10800000" vert="eaVert" wrap="none" anchor="ctr"/>
            <a:lstStyle/>
            <a:p>
              <a:pPr algn="ctr" eaLnBrk="0" hangingPunct="0">
                <a:spcBef>
                  <a:spcPct val="0"/>
                </a:spcBef>
              </a:pPr>
              <a:endParaRPr lang="en-US" sz="2400">
                <a:latin typeface="Times"/>
              </a:endParaRPr>
            </a:p>
          </p:txBody>
        </p:sp>
        <p:sp>
          <p:nvSpPr>
            <p:cNvPr id="14" name="Text Box 15"/>
            <p:cNvSpPr txBox="1">
              <a:spLocks noChangeArrowheads="1"/>
            </p:cNvSpPr>
            <p:nvPr/>
          </p:nvSpPr>
          <p:spPr bwMode="auto">
            <a:xfrm>
              <a:off x="3634" y="1975"/>
              <a:ext cx="164" cy="2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>
                <a:spcBef>
                  <a:spcPct val="0"/>
                </a:spcBef>
              </a:pPr>
              <a:r>
                <a:rPr lang="fr-FR" sz="2400">
                  <a:solidFill>
                    <a:schemeClr val="bg1"/>
                  </a:solidFill>
                  <a:latin typeface="Times"/>
                </a:rPr>
                <a:t>c</a:t>
              </a:r>
              <a:endParaRPr lang="fr-FR" sz="2400">
                <a:latin typeface="Times"/>
              </a:endParaRPr>
            </a:p>
          </p:txBody>
        </p:sp>
        <p:sp>
          <p:nvSpPr>
            <p:cNvPr id="15" name="Text Box 16"/>
            <p:cNvSpPr txBox="1">
              <a:spLocks noChangeArrowheads="1"/>
            </p:cNvSpPr>
            <p:nvPr/>
          </p:nvSpPr>
          <p:spPr bwMode="auto">
            <a:xfrm>
              <a:off x="3258" y="1546"/>
              <a:ext cx="172" cy="2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>
                <a:spcBef>
                  <a:spcPct val="0"/>
                </a:spcBef>
              </a:pPr>
              <a:r>
                <a:rPr lang="fr-FR" sz="2400">
                  <a:solidFill>
                    <a:schemeClr val="bg1"/>
                  </a:solidFill>
                  <a:latin typeface="Times"/>
                </a:rPr>
                <a:t>b</a:t>
              </a:r>
              <a:endParaRPr lang="fr-FR" sz="2400">
                <a:latin typeface="Times"/>
              </a:endParaRPr>
            </a:p>
          </p:txBody>
        </p:sp>
      </p:grpSp>
      <p:pic>
        <p:nvPicPr>
          <p:cNvPr id="12595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90600" y="1457325"/>
            <a:ext cx="4013200" cy="3738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5955" name="Text Box 3"/>
          <p:cNvSpPr txBox="1">
            <a:spLocks noChangeArrowheads="1"/>
          </p:cNvSpPr>
          <p:nvPr/>
        </p:nvSpPr>
        <p:spPr bwMode="auto">
          <a:xfrm>
            <a:off x="1187450" y="6172200"/>
            <a:ext cx="5832475" cy="3762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/>
              <a:t>D. Jaccard et al., J. Phys. C, 13 L89 (2001)</a:t>
            </a:r>
          </a:p>
        </p:txBody>
      </p:sp>
      <p:sp>
        <p:nvSpPr>
          <p:cNvPr id="125956" name="Rectangle 4"/>
          <p:cNvSpPr>
            <a:spLocks noGrp="1" noRot="1" noChangeArrowheads="1"/>
          </p:cNvSpPr>
          <p:nvPr>
            <p:ph type="title"/>
          </p:nvPr>
        </p:nvSpPr>
        <p:spPr>
          <a:xfrm>
            <a:off x="468313" y="115888"/>
            <a:ext cx="8229600" cy="1143000"/>
          </a:xfrm>
          <a:noFill/>
          <a:ln/>
        </p:spPr>
        <p:txBody>
          <a:bodyPr/>
          <a:lstStyle/>
          <a:p>
            <a:r>
              <a:rPr lang="fr-CH" dirty="0" err="1"/>
              <a:t>Deconfinement</a:t>
            </a:r>
            <a:endParaRPr lang="fr-FR" dirty="0"/>
          </a:p>
        </p:txBody>
      </p:sp>
      <p:sp>
        <p:nvSpPr>
          <p:cNvPr id="125960" name="Rectangle 8"/>
          <p:cNvSpPr>
            <a:spLocks noChangeArrowheads="1"/>
          </p:cNvSpPr>
          <p:nvPr/>
        </p:nvSpPr>
        <p:spPr bwMode="auto">
          <a:xfrm>
            <a:off x="6516688" y="4508500"/>
            <a:ext cx="2160587" cy="101917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s-ES_tradnl" sz="2000"/>
              <a:t>TG Chemical Review 104 5037 (2004)</a:t>
            </a:r>
            <a:endParaRPr lang="fr-FR" sz="2000"/>
          </a:p>
        </p:txBody>
      </p:sp>
    </p:spTree>
    <p:extLst>
      <p:ext uri="{BB962C8B-B14F-4D97-AF65-F5344CB8AC3E}">
        <p14:creationId xmlns:p14="http://schemas.microsoft.com/office/powerpoint/2010/main" val="1213072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1259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" dur="500"/>
                                        <p:tgtEl>
                                          <p:spTgt spid="1259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259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5955" grpId="0" animBg="1"/>
      <p:bldP spid="125960" grpId="0" animBg="1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6" name="Rectangle 4"/>
          <p:cNvSpPr>
            <a:spLocks noGrp="1" noRot="1" noChangeArrowheads="1"/>
          </p:cNvSpPr>
          <p:nvPr>
            <p:ph type="title"/>
          </p:nvPr>
        </p:nvSpPr>
        <p:spPr>
          <a:xfrm>
            <a:off x="468313" y="115888"/>
            <a:ext cx="8229600" cy="1143000"/>
          </a:xfrm>
          <a:noFill/>
          <a:ln/>
        </p:spPr>
        <p:txBody>
          <a:bodyPr/>
          <a:lstStyle/>
          <a:p>
            <a:r>
              <a:rPr lang="fr-CH" dirty="0" err="1"/>
              <a:t>Deconfinement</a:t>
            </a:r>
            <a:endParaRPr lang="fr-FR" dirty="0"/>
          </a:p>
        </p:txBody>
      </p:sp>
      <p:pic>
        <p:nvPicPr>
          <p:cNvPr id="125958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46875" y="1562101"/>
            <a:ext cx="5832475" cy="4306888"/>
          </a:xfrm>
          <a:prstGeom prst="rect">
            <a:avLst/>
          </a:prstGeom>
          <a:solidFill>
            <a:schemeClr val="folHlink"/>
          </a:solidFill>
          <a:ln w="9525">
            <a:noFill/>
            <a:miter lim="800000"/>
            <a:headEnd/>
            <a:tailEnd/>
          </a:ln>
        </p:spPr>
      </p:pic>
      <p:sp>
        <p:nvSpPr>
          <p:cNvPr id="125959" name="Text Box 7"/>
          <p:cNvSpPr txBox="1">
            <a:spLocks noChangeArrowheads="1"/>
          </p:cNvSpPr>
          <p:nvPr/>
        </p:nvSpPr>
        <p:spPr bwMode="auto">
          <a:xfrm>
            <a:off x="791580" y="6076375"/>
            <a:ext cx="8137525" cy="646331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CH" dirty="0"/>
              <a:t>P. </a:t>
            </a:r>
            <a:r>
              <a:rPr lang="fr-CH" dirty="0" err="1"/>
              <a:t>Auban</a:t>
            </a:r>
            <a:r>
              <a:rPr lang="fr-CH" dirty="0"/>
              <a:t>-</a:t>
            </a:r>
            <a:r>
              <a:rPr lang="fr-CH" dirty="0" err="1"/>
              <a:t>Senzier</a:t>
            </a:r>
            <a:r>
              <a:rPr lang="fr-CH" dirty="0"/>
              <a:t>, D. Jérome, C. Carcel and J.M. Fabre J de Physique IV, (2004)</a:t>
            </a:r>
            <a:br>
              <a:rPr lang="fr-CH" dirty="0"/>
            </a:br>
            <a:r>
              <a:rPr lang="fr-CH" dirty="0"/>
              <a:t>A. </a:t>
            </a:r>
            <a:r>
              <a:rPr lang="fr-CH" dirty="0" err="1"/>
              <a:t>Pashkin</a:t>
            </a:r>
            <a:r>
              <a:rPr lang="fr-CH" dirty="0"/>
              <a:t>, M. </a:t>
            </a:r>
            <a:r>
              <a:rPr lang="fr-CH" dirty="0" err="1"/>
              <a:t>Dressel</a:t>
            </a:r>
            <a:r>
              <a:rPr lang="fr-CH" dirty="0"/>
              <a:t>, M. </a:t>
            </a:r>
            <a:r>
              <a:rPr lang="fr-CH" dirty="0" err="1"/>
              <a:t>Hanfland</a:t>
            </a:r>
            <a:r>
              <a:rPr lang="fr-CH" dirty="0"/>
              <a:t>, C. A. Kuntscher, PRB 81 125109 (2010)</a:t>
            </a:r>
            <a:endParaRPr lang="fr-FR" dirty="0"/>
          </a:p>
        </p:txBody>
      </p:sp>
      <p:sp>
        <p:nvSpPr>
          <p:cNvPr id="125960" name="Rectangle 8"/>
          <p:cNvSpPr>
            <a:spLocks noChangeArrowheads="1"/>
          </p:cNvSpPr>
          <p:nvPr/>
        </p:nvSpPr>
        <p:spPr bwMode="auto">
          <a:xfrm>
            <a:off x="468313" y="3846460"/>
            <a:ext cx="2160587" cy="101917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s-ES_tradnl" sz="2000" dirty="0"/>
              <a:t>TG Chemical </a:t>
            </a:r>
            <a:r>
              <a:rPr lang="es-ES_tradnl" sz="2000" dirty="0" err="1"/>
              <a:t>Review</a:t>
            </a:r>
            <a:r>
              <a:rPr lang="es-ES_tradnl" sz="2000" dirty="0"/>
              <a:t> 104 5037 (2004)</a:t>
            </a:r>
            <a:endParaRPr lang="fr-FR" sz="2000" dirty="0"/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562102"/>
            <a:ext cx="3536885" cy="2076972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622755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259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259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259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5959" grpId="0" animBg="1"/>
      <p:bldP spid="125960" grpId="0" animBg="1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Chain (Cluster) - DMFT</a:t>
            </a:r>
          </a:p>
        </p:txBody>
      </p:sp>
      <p:sp>
        <p:nvSpPr>
          <p:cNvPr id="4" name="Rectangle 3"/>
          <p:cNvSpPr/>
          <p:nvPr/>
        </p:nvSpPr>
        <p:spPr>
          <a:xfrm>
            <a:off x="393700" y="1250950"/>
            <a:ext cx="84455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S. </a:t>
            </a:r>
            <a:r>
              <a:rPr lang="en-US" sz="2400" dirty="0" err="1"/>
              <a:t>Biermann</a:t>
            </a:r>
            <a:r>
              <a:rPr lang="en-US" sz="2400" dirty="0"/>
              <a:t>, A. Georges, A. Lichtenstein, TG, PRL 87 276405 (2001)</a:t>
            </a:r>
          </a:p>
          <a:p>
            <a:r>
              <a:rPr lang="en-US" sz="2400" dirty="0"/>
              <a:t>C. Berthod et al. PRL 97, 136401 (2006) </a:t>
            </a:r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71700" y="2406650"/>
            <a:ext cx="6134100" cy="1947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304800" y="5162550"/>
            <a:ext cx="8267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Bath must be self consistently determined</a:t>
            </a:r>
            <a:endParaRPr lang="fr-FR" sz="36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8150" y="3206750"/>
            <a:ext cx="5378450" cy="32119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8681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Transverse transport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566555" y="2123855"/>
            <a:ext cx="4230470" cy="0"/>
          </a:xfrm>
          <a:prstGeom prst="line">
            <a:avLst/>
          </a:prstGeom>
          <a:ln w="635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566555" y="2618910"/>
            <a:ext cx="4230470" cy="0"/>
          </a:xfrm>
          <a:prstGeom prst="line">
            <a:avLst/>
          </a:prstGeom>
          <a:ln w="635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566555" y="3158970"/>
            <a:ext cx="4230470" cy="0"/>
          </a:xfrm>
          <a:prstGeom prst="line">
            <a:avLst/>
          </a:prstGeom>
          <a:ln w="635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5472100" y="2081752"/>
            <a:ext cx="32147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Perpendicular hopping t’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57200" y="3474005"/>
            <a:ext cx="822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T &gt; t’: tunneling, not usual transport </a:t>
            </a:r>
          </a:p>
        </p:txBody>
      </p:sp>
      <p:graphicFrame>
        <p:nvGraphicFramePr>
          <p:cNvPr id="9" name="Object 6"/>
          <p:cNvGraphicFramePr>
            <a:graphicFrameLocks noChangeAspect="1"/>
          </p:cNvGraphicFramePr>
          <p:nvPr/>
        </p:nvGraphicFramePr>
        <p:xfrm>
          <a:off x="441692" y="4393748"/>
          <a:ext cx="5280025" cy="2047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244520" imgH="482400" progId="Equation.DSMT4">
                  <p:embed/>
                </p:oleObj>
              </mc:Choice>
              <mc:Fallback>
                <p:oleObj name="Equation" r:id="rId2" imgW="1244520" imgH="482400" progId="Equation.DSMT4">
                  <p:embed/>
                  <p:pic>
                    <p:nvPicPr>
                      <p:cNvPr id="9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1692" y="4393748"/>
                        <a:ext cx="5280025" cy="2047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0" name="Straight Connector 9"/>
          <p:cNvCxnSpPr/>
          <p:nvPr/>
        </p:nvCxnSpPr>
        <p:spPr>
          <a:xfrm flipV="1">
            <a:off x="1151620" y="2123855"/>
            <a:ext cx="0" cy="1035115"/>
          </a:xfrm>
          <a:prstGeom prst="line">
            <a:avLst/>
          </a:prstGeom>
          <a:ln w="25400">
            <a:solidFill>
              <a:srgbClr val="FFFF00"/>
            </a:solidFill>
            <a:prstDash val="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1736685" y="2101352"/>
            <a:ext cx="0" cy="1035115"/>
          </a:xfrm>
          <a:prstGeom prst="line">
            <a:avLst/>
          </a:prstGeom>
          <a:ln w="25400">
            <a:solidFill>
              <a:srgbClr val="FFFF00"/>
            </a:solidFill>
            <a:prstDash val="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2411760" y="2101352"/>
            <a:ext cx="0" cy="1035115"/>
          </a:xfrm>
          <a:prstGeom prst="line">
            <a:avLst/>
          </a:prstGeom>
          <a:ln w="25400">
            <a:solidFill>
              <a:srgbClr val="FFFF00"/>
            </a:solidFill>
            <a:prstDash val="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3041830" y="2123855"/>
            <a:ext cx="0" cy="1035115"/>
          </a:xfrm>
          <a:prstGeom prst="line">
            <a:avLst/>
          </a:prstGeom>
          <a:ln w="25400">
            <a:solidFill>
              <a:srgbClr val="FFFF00"/>
            </a:solidFill>
            <a:prstDash val="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3626895" y="2101352"/>
            <a:ext cx="0" cy="1035115"/>
          </a:xfrm>
          <a:prstGeom prst="line">
            <a:avLst/>
          </a:prstGeom>
          <a:ln w="25400">
            <a:solidFill>
              <a:srgbClr val="FFFF00"/>
            </a:solidFill>
            <a:prstDash val="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4346975" y="2081752"/>
            <a:ext cx="0" cy="1035115"/>
          </a:xfrm>
          <a:prstGeom prst="line">
            <a:avLst/>
          </a:prstGeom>
          <a:ln w="25400">
            <a:solidFill>
              <a:srgbClr val="FFFF00"/>
            </a:solidFill>
            <a:prstDash val="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9007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FONTSIZE" val="10"/>
  <p:tag name="DEFAULTWORDWRAP" val="0"/>
  <p:tag name="DEFAULTWIDTH" val="610"/>
  <p:tag name="DEFAULTHEIGHT" val="431"/>
  <p:tag name="DEFAULTDISPLAYSOURCE" val="\documentclass{article}\pagestyle{empty}&#10;\usepackage[usenames]{color}&#10;\begin{document}&#10;\color{Yellow}&#10;&#10;\end{document}&#10;"/>
  <p:tag name="EMBEDFONTS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DDENFONTSHAPE" val="tru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color}&#10;\begin{document}&#10;\color{yellow}&#10;$$&#10;H = -J \sum_{\langle i,j \rangle} b^\dagger_i b_j &#10;+ U \sum_i n_i (n_i -1) - \mu \sum_i n_i&#10;$$&#10;\end{document}&#10;"/>
  <p:tag name="FILENAME" val="txp_fig"/>
  <p:tag name="FORMAT" val="png16m"/>
  <p:tag name="RES" val="1200"/>
  <p:tag name="BLEND" val="0"/>
  <p:tag name="TRANSPARENT" val="1"/>
  <p:tag name="TBUG" val="0"/>
  <p:tag name="ALLOWFS" val="0"/>
  <p:tag name="MAGNIFICATION" val="1997"/>
  <p:tag name="ORIGWIDTH" val="199"/>
  <p:tag name="PICTUREFILESIZE" val="1503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[usenames]{color}&#10;\pagestyle{empty}&#10;\begin{document}&#10;\color{yellow}&#10;&#10;$$ \sigma(\omega) \sim \omega^{-\nu}$$&#10;\end{document}"/>
  <p:tag name="IGUANATEXSIZE" val="20"/>
</p:tagLst>
</file>

<file path=ppt/theme/theme1.xml><?xml version="1.0" encoding="utf-8"?>
<a:theme xmlns:a="http://schemas.openxmlformats.org/drawingml/2006/main" name="Ruisseau">
  <a:themeElements>
    <a:clrScheme name="Ruisseau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Ruisseau">
      <a:majorFont>
        <a:latin typeface="Garamond"/>
        <a:ea typeface=""/>
        <a:cs typeface=""/>
      </a:majorFont>
      <a:minorFont>
        <a:latin typeface="Garamo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25400">
          <a:solidFill>
            <a:schemeClr val="tx1"/>
          </a:solidFill>
          <a:tailEnd type="arrow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>
    <a:extraClrScheme>
      <a:clrScheme name="Ruisseau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uisseau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uisseau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uisseau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uisseau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uisseau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uisseau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uisseau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uisseau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Stream</Template>
  <TotalTime>5811</TotalTime>
  <Words>2209</Words>
  <Application>Microsoft Office PowerPoint</Application>
  <PresentationFormat>On-screen Show (4:3)</PresentationFormat>
  <Paragraphs>339</Paragraphs>
  <Slides>101</Slides>
  <Notes>32</Notes>
  <HiddenSlides>0</HiddenSlides>
  <MMClips>0</MMClips>
  <ScaleCrop>false</ScaleCrop>
  <HeadingPairs>
    <vt:vector size="8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101</vt:i4>
      </vt:variant>
    </vt:vector>
  </HeadingPairs>
  <TitlesOfParts>
    <vt:vector size="117" baseType="lpstr">
      <vt:lpstr>cmr7</vt:lpstr>
      <vt:lpstr>Garamond</vt:lpstr>
      <vt:lpstr>cmmi8</vt:lpstr>
      <vt:lpstr>cmsy10</vt:lpstr>
      <vt:lpstr>cmsy8</vt:lpstr>
      <vt:lpstr>Wingdings</vt:lpstr>
      <vt:lpstr>cmmi10</vt:lpstr>
      <vt:lpstr>cmr10</vt:lpstr>
      <vt:lpstr>Times New Roman</vt:lpstr>
      <vt:lpstr>cmex10</vt:lpstr>
      <vt:lpstr>Symbol</vt:lpstr>
      <vt:lpstr>Times</vt:lpstr>
      <vt:lpstr>Calibri</vt:lpstr>
      <vt:lpstr>Arial</vt:lpstr>
      <vt:lpstr>Ruisseau</vt:lpstr>
      <vt:lpstr>Equation</vt:lpstr>
      <vt:lpstr>Low dimensional  quantum gases</vt:lpstr>
      <vt:lpstr>Plan of the lectures</vt:lpstr>
      <vt:lpstr>Why one dimension ? </vt:lpstr>
      <vt:lpstr>Three urban legends about 1D</vt:lpstr>
      <vt:lpstr>One dimension is specially interesting</vt:lpstr>
      <vt:lpstr>Many CM or cold atoms Systems</vt:lpstr>
      <vt:lpstr>Drastic evolution of the 1d world</vt:lpstr>
      <vt:lpstr>How to treat ?</vt:lpstr>
      <vt:lpstr>PowerPoint Presentation</vt:lpstr>
      <vt:lpstr>References</vt:lpstr>
      <vt:lpstr>And now we start….</vt:lpstr>
      <vt:lpstr>PowerPoint Presentation</vt:lpstr>
      <vt:lpstr>Typical problem (e.g. Bosons)</vt:lpstr>
      <vt:lpstr>Luttinger liquid physics</vt:lpstr>
      <vt:lpstr>Labelling the particles</vt:lpstr>
      <vt:lpstr>PowerPoint Presentation</vt:lpstr>
      <vt:lpstr>PowerPoint Presentation</vt:lpstr>
      <vt:lpstr>Correlations</vt:lpstr>
      <vt:lpstr>PowerPoint Presentation</vt:lpstr>
      <vt:lpstr>Finite temperature</vt:lpstr>
      <vt:lpstr>Other 1D systems</vt:lpstr>
      <vt:lpstr> Spins</vt:lpstr>
      <vt:lpstr>Fermions</vt:lpstr>
      <vt:lpstr>Luttinger liquid concept</vt:lpstr>
      <vt:lpstr>Luttinger parameters</vt:lpstr>
      <vt:lpstr>Attractive Hubbard model</vt:lpstr>
      <vt:lpstr>``Quantitative’’ theory possible</vt:lpstr>
      <vt:lpstr>Tonks limit</vt:lpstr>
      <vt:lpstr>Tests of Luttinger liquids</vt:lpstr>
      <vt:lpstr>Organic conductors</vt:lpstr>
      <vt:lpstr>Cold gases</vt:lpstr>
      <vt:lpstr>Bosons (continuum)</vt:lpstr>
      <vt:lpstr>Optical lattices (dilute)</vt:lpstr>
      <vt:lpstr>Atom chips</vt:lpstr>
      <vt:lpstr>Charge velocity</vt:lpstr>
      <vt:lpstr>Other important 1D properties Fractionalization of excitations</vt:lpstr>
      <vt:lpstr>Fractionalization of excitations</vt:lpstr>
      <vt:lpstr>PowerPoint Presentation</vt:lpstr>
      <vt:lpstr>Spin</vt:lpstr>
      <vt:lpstr>PowerPoint Presentation</vt:lpstr>
      <vt:lpstr>Doped Hubbard model</vt:lpstr>
      <vt:lpstr>Spin</vt:lpstr>
      <vt:lpstr>Confinement of spinons BaCoVO</vt:lpstr>
      <vt:lpstr>Take home message</vt:lpstr>
      <vt:lpstr>Effect of lattices: Mott transition</vt:lpstr>
      <vt:lpstr>Mott transition</vt:lpstr>
      <vt:lpstr>Periodic lattice</vt:lpstr>
      <vt:lpstr>Competition</vt:lpstr>
      <vt:lpstr>BKT transition</vt:lpstr>
      <vt:lpstr>Vortex operator</vt:lpstr>
      <vt:lpstr>PowerPoint Presentation</vt:lpstr>
      <vt:lpstr>PowerPoint Presentation</vt:lpstr>
      <vt:lpstr>Non local (topological) order </vt:lpstr>
      <vt:lpstr>Topological excitations is the norm in 1D</vt:lpstr>
      <vt:lpstr>Disorder (equilibrium)</vt:lpstr>
      <vt:lpstr>Example: localization of 1D interacting bosons</vt:lpstr>
      <vt:lpstr>Bose glass phase</vt:lpstr>
      <vt:lpstr>Other potentials: Biperiodics</vt:lpstr>
      <vt:lpstr>Quasi-periodics and interactions</vt:lpstr>
      <vt:lpstr>PowerPoint Presentation</vt:lpstr>
      <vt:lpstr>d.c. transport at finite T</vt:lpstr>
      <vt:lpstr>With a bath</vt:lpstr>
      <vt:lpstr>d.c. transport (high T)</vt:lpstr>
      <vt:lpstr>Transport with a Thermostat</vt:lpstr>
      <vt:lpstr>Without a bath</vt:lpstr>
      <vt:lpstr>Many body localization</vt:lpstr>
      <vt:lpstr>Take home message</vt:lpstr>
      <vt:lpstr>Transport</vt:lpstr>
      <vt:lpstr>Transport </vt:lpstr>
      <vt:lpstr> Questions</vt:lpstr>
      <vt:lpstr>Cold atoms</vt:lpstr>
      <vt:lpstr>1D ballistic: quantized conductance</vt:lpstr>
      <vt:lpstr>Atomtronic</vt:lpstr>
      <vt:lpstr>No interactions: band insulator</vt:lpstr>
      <vt:lpstr>What happens  with interactions?</vt:lpstr>
      <vt:lpstr>Luther-Emery liquid</vt:lpstr>
      <vt:lpstr>Many-body insulator  ``pinned’’ L.E. liquid</vt:lpstr>
      <vt:lpstr>Experimental evidence for L.E. liquid</vt:lpstr>
      <vt:lpstr>Spin transport </vt:lpstr>
      <vt:lpstr>Spin transport and spin drag</vt:lpstr>
      <vt:lpstr>Solution (using Sine-Gordon)</vt:lpstr>
      <vt:lpstr>Comparison with experiments</vt:lpstr>
      <vt:lpstr>Lindblad reservoirs and losses</vt:lpstr>
      <vt:lpstr>Artificial gauge fields</vt:lpstr>
      <vt:lpstr>Meissner effect in bosonic ladders</vt:lpstr>
      <vt:lpstr>PowerPoint Presentation</vt:lpstr>
      <vt:lpstr>PowerPoint Presentation</vt:lpstr>
      <vt:lpstr>Artificial gauge field (cold atoms)</vt:lpstr>
      <vt:lpstr>Hall effect</vt:lpstr>
      <vt:lpstr>Hall effect: measurements</vt:lpstr>
      <vt:lpstr>Hall effect on ladders</vt:lpstr>
      <vt:lpstr>Vanishing Hall response</vt:lpstr>
      <vt:lpstr>Hall votage vs polarization</vt:lpstr>
      <vt:lpstr>Dimensional crossover</vt:lpstr>
      <vt:lpstr>PowerPoint Presentation</vt:lpstr>
      <vt:lpstr>Deconfinement</vt:lpstr>
      <vt:lpstr>Deconfinement</vt:lpstr>
      <vt:lpstr>Chain (Cluster) - DMFT</vt:lpstr>
      <vt:lpstr>Transverse transport</vt:lpstr>
      <vt:lpstr>DMRG</vt:lpstr>
      <vt:lpstr>Conclusions</vt:lpstr>
    </vt:vector>
  </TitlesOfParts>
  <Company>Universite de Geneve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Deconfinement</dc:title>
  <dc:creator>Thierry Giamarchi</dc:creator>
  <cp:lastModifiedBy>Thierry Giamarchi</cp:lastModifiedBy>
  <cp:revision>595</cp:revision>
  <dcterms:created xsi:type="dcterms:W3CDTF">2004-03-03T22:07:59Z</dcterms:created>
  <dcterms:modified xsi:type="dcterms:W3CDTF">2021-07-28T15:07:48Z</dcterms:modified>
</cp:coreProperties>
</file>