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4" r:id="rId4"/>
    <p:sldId id="258" r:id="rId5"/>
    <p:sldId id="260" r:id="rId6"/>
    <p:sldId id="281" r:id="rId7"/>
    <p:sldId id="279" r:id="rId8"/>
    <p:sldId id="262" r:id="rId9"/>
    <p:sldId id="267" r:id="rId10"/>
    <p:sldId id="280" r:id="rId11"/>
    <p:sldId id="264" r:id="rId12"/>
    <p:sldId id="263" r:id="rId13"/>
    <p:sldId id="266" r:id="rId14"/>
    <p:sldId id="282" r:id="rId15"/>
    <p:sldId id="283" r:id="rId16"/>
    <p:sldId id="285" r:id="rId17"/>
    <p:sldId id="268" r:id="rId18"/>
    <p:sldId id="269" r:id="rId19"/>
    <p:sldId id="271" r:id="rId20"/>
    <p:sldId id="286" r:id="rId21"/>
    <p:sldId id="273" r:id="rId22"/>
    <p:sldId id="275" r:id="rId23"/>
    <p:sldId id="276" r:id="rId24"/>
    <p:sldId id="278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8E47-E6FF-4B8B-9CB9-61093F155FC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580F-D5A4-47C8-AFB6-D53E34A091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580F-D5A4-47C8-AFB6-D53E34A091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057C-4FAF-4101-BCE3-54730D931123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2A8F-FBA4-49AF-BBFB-D01F59E12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itcombe.sbc.edu/water/images/chemistryicevoet.jpg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Frustrated </a:t>
            </a:r>
            <a:r>
              <a:rPr lang="en-US" dirty="0" smtClean="0"/>
              <a:t>Magnetism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219200"/>
          </a:xfrm>
        </p:spPr>
        <p:txBody>
          <a:bodyPr/>
          <a:lstStyle/>
          <a:p>
            <a:r>
              <a:rPr lang="en-US" dirty="0" err="1" smtClean="0"/>
              <a:t>Ashvin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 smtClean="0"/>
          </a:p>
          <a:p>
            <a:r>
              <a:rPr lang="en-US" dirty="0" smtClean="0"/>
              <a:t>UC Berkeley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41910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Acknowledgements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Wang (MIT),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Frank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Pollman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(Dresden),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Arun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Paramekanti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(Toronto), Roger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Melko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&amp; Anton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Burkov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(Waterloo), Donna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Sheng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(Northridge), Leon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Balents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(KITP).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://research.yale.edu/boulder/Boulder-2008/Roster-2008/Photos/Wang_Fa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743325"/>
            <a:ext cx="11906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1775" y="977900"/>
            <a:ext cx="7921625" cy="5732463"/>
          </a:xfrm>
        </p:spPr>
        <p:txBody>
          <a:bodyPr>
            <a:normAutofit/>
          </a:bodyPr>
          <a:lstStyle/>
          <a:p>
            <a:pPr marL="533400" indent="-533400"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Outline</a:t>
            </a:r>
            <a:endParaRPr lang="en-US" dirty="0"/>
          </a:p>
          <a:p>
            <a:pPr marL="533400" indent="-533400">
              <a:buFontTx/>
              <a:buNone/>
            </a:pPr>
            <a:r>
              <a:rPr lang="en-US" dirty="0" smtClean="0"/>
              <a:t>3. Quantum spin liquids</a:t>
            </a:r>
            <a:r>
              <a:rPr lang="en-US" dirty="0"/>
              <a:t>.</a:t>
            </a:r>
          </a:p>
          <a:p>
            <a:pPr marL="533400" indent="-533400">
              <a:buFontTx/>
              <a:buNone/>
            </a:pPr>
            <a:r>
              <a:rPr lang="en-US" sz="2400" i="1" dirty="0"/>
              <a:t>   </a:t>
            </a:r>
            <a:endParaRPr lang="en-US" sz="2400" i="1" dirty="0" smtClean="0"/>
          </a:p>
          <a:p>
            <a:pPr marL="533400" indent="-533400">
              <a:buFontTx/>
              <a:buNone/>
            </a:pPr>
            <a:r>
              <a:rPr lang="en-US" sz="2400" i="1" dirty="0" smtClean="0"/>
              <a:t>No Landau order parameter.</a:t>
            </a:r>
          </a:p>
          <a:p>
            <a:pPr marL="533400" indent="-533400">
              <a:buFontTx/>
              <a:buNone/>
            </a:pPr>
            <a:endParaRPr lang="en-US" sz="2400" i="1" dirty="0" smtClean="0"/>
          </a:p>
          <a:p>
            <a:pPr marL="533400" indent="-533400">
              <a:buFontTx/>
              <a:buNone/>
            </a:pPr>
            <a:r>
              <a:rPr lang="en-US" sz="2400" i="1" dirty="0" smtClean="0"/>
              <a:t>Alternate descriptions? </a:t>
            </a:r>
          </a:p>
          <a:p>
            <a:pPr marL="533400" indent="-533400">
              <a:buFontTx/>
              <a:buNone/>
            </a:pPr>
            <a:r>
              <a:rPr lang="en-US" sz="2400" dirty="0" smtClean="0"/>
              <a:t>Depends on the spin liquid!</a:t>
            </a:r>
          </a:p>
          <a:p>
            <a:pPr marL="533400" indent="-533400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eg</a:t>
            </a:r>
            <a:r>
              <a:rPr lang="en-US" sz="2400" dirty="0" smtClean="0"/>
              <a:t>. Topological order  OR</a:t>
            </a:r>
          </a:p>
          <a:p>
            <a:pPr marL="533400" indent="-533400">
              <a:buFontTx/>
              <a:buNone/>
            </a:pPr>
            <a:r>
              <a:rPr lang="en-US" sz="2400" dirty="0" smtClean="0"/>
              <a:t>		  Gapless excitations unrelated to symmetry</a:t>
            </a:r>
          </a:p>
          <a:p>
            <a:pPr marL="533400" indent="-533400">
              <a:buFontTx/>
              <a:buNone/>
            </a:pPr>
            <a:r>
              <a:rPr lang="en-US" sz="2400" dirty="0" smtClean="0"/>
              <a:t>	       </a:t>
            </a:r>
          </a:p>
          <a:p>
            <a:pPr marL="533400" indent="-533400">
              <a:buFontTx/>
              <a:buNone/>
            </a:pPr>
            <a:r>
              <a:rPr lang="en-US" sz="2400" i="1" dirty="0" smtClean="0"/>
              <a:t>Gauge theories </a:t>
            </a:r>
            <a:r>
              <a:rPr lang="en-US" sz="2400" i="1" dirty="0" smtClean="0"/>
              <a:t>emerge </a:t>
            </a:r>
            <a:r>
              <a:rPr lang="en-US" sz="2400" i="1" dirty="0" smtClean="0">
                <a:solidFill>
                  <a:srgbClr val="FF0000"/>
                </a:solidFill>
              </a:rPr>
              <a:t>(Tomorrow)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Geometric Frustration &amp; Relief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19800" y="2971800"/>
            <a:ext cx="2732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Strong tunneling</a:t>
            </a:r>
          </a:p>
        </p:txBody>
      </p:sp>
      <p:pic>
        <p:nvPicPr>
          <p:cNvPr id="5" name="Picture 4" descr="CAJUNZW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163" y="1120775"/>
            <a:ext cx="3182937" cy="187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586288" y="1719263"/>
            <a:ext cx="387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Frustration and Relief - Lattice coupling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08038" y="1011238"/>
            <a:ext cx="1397000" cy="1306512"/>
            <a:chOff x="509" y="637"/>
            <a:chExt cx="880" cy="823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 flipV="1">
              <a:off x="730" y="757"/>
              <a:ext cx="435" cy="31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515" y="760"/>
              <a:ext cx="435" cy="31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943" y="760"/>
              <a:ext cx="435" cy="31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731" y="1079"/>
              <a:ext cx="435" cy="31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 flipV="1">
              <a:off x="509" y="1078"/>
              <a:ext cx="435" cy="31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 flipV="1">
              <a:off x="954" y="1082"/>
              <a:ext cx="435" cy="31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V="1">
              <a:off x="724" y="1245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V="1">
              <a:off x="1166" y="1253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V="1">
              <a:off x="734" y="639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951" y="991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513" y="993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 flipV="1">
              <a:off x="1385" y="937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 flipV="1">
              <a:off x="1167" y="637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3932238" y="1236663"/>
            <a:ext cx="644525" cy="4619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3910013" y="1698625"/>
            <a:ext cx="666750" cy="473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3619500" y="1709738"/>
            <a:ext cx="93662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 flipV="1">
            <a:off x="4587875" y="1698625"/>
            <a:ext cx="31750" cy="4841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587875" y="1182688"/>
            <a:ext cx="42863" cy="527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4576763" y="1687513"/>
            <a:ext cx="387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3925888" y="1963738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4583113" y="1581150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3921125" y="2182813"/>
            <a:ext cx="698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3933825" y="1208088"/>
            <a:ext cx="698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rot="18234377" flipH="1">
            <a:off x="3466306" y="1447007"/>
            <a:ext cx="614363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 rot="18234377" flipH="1">
            <a:off x="4482306" y="1932782"/>
            <a:ext cx="614363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H="1" flipV="1">
            <a:off x="4622800" y="1185863"/>
            <a:ext cx="344488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V="1">
            <a:off x="4964113" y="1474788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4627563" y="1976438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H="1" flipV="1">
            <a:off x="3597275" y="1698625"/>
            <a:ext cx="312738" cy="484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590925" y="1563688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4629150" y="998538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3941763" y="1001713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AutoShape 49"/>
          <p:cNvSpPr>
            <a:spLocks noChangeArrowheads="1"/>
          </p:cNvSpPr>
          <p:nvPr/>
        </p:nvSpPr>
        <p:spPr bwMode="auto">
          <a:xfrm>
            <a:off x="2506663" y="1473200"/>
            <a:ext cx="728662" cy="485775"/>
          </a:xfrm>
          <a:prstGeom prst="rightArrow">
            <a:avLst>
              <a:gd name="adj1" fmla="val 45102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67" name="Object 51"/>
          <p:cNvGraphicFramePr>
            <a:graphicFrameLocks noChangeAspect="1"/>
          </p:cNvGraphicFramePr>
          <p:nvPr/>
        </p:nvGraphicFramePr>
        <p:xfrm>
          <a:off x="5273675" y="949325"/>
          <a:ext cx="3740150" cy="1443038"/>
        </p:xfrm>
        <a:graphic>
          <a:graphicData uri="http://schemas.openxmlformats.org/presentationml/2006/ole">
            <p:oleObj spid="_x0000_s4098" name="Equation" r:id="rId3" imgW="1879560" imgH="723600" progId="Equation.3">
              <p:embed/>
            </p:oleObj>
          </a:graphicData>
        </a:graphic>
      </p:graphicFrame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5421312" y="2592388"/>
            <a:ext cx="181768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Restoring force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7326313" y="2605088"/>
            <a:ext cx="148431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Change in </a:t>
            </a:r>
            <a:r>
              <a:rPr lang="en-US" i="1"/>
              <a:t>J</a:t>
            </a: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 flipH="1" flipV="1">
            <a:off x="6013450" y="2097088"/>
            <a:ext cx="1397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 flipH="1" flipV="1">
            <a:off x="7562850" y="1355725"/>
            <a:ext cx="441325" cy="1247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0" y="3627438"/>
            <a:ext cx="3657600" cy="323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28600" y="2514600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err="1" smtClean="0"/>
              <a:t>Tchernyshyov</a:t>
            </a:r>
            <a:r>
              <a:rPr lang="en-US" sz="1400" i="1" dirty="0" smtClean="0"/>
              <a:t> et al., </a:t>
            </a:r>
            <a:r>
              <a:rPr lang="en-US" sz="1400" i="1" dirty="0" err="1" smtClean="0"/>
              <a:t>Penc</a:t>
            </a:r>
            <a:r>
              <a:rPr lang="en-US" sz="1400" i="1" dirty="0" smtClean="0"/>
              <a:t> et al., Bergmann et al. for </a:t>
            </a:r>
            <a:r>
              <a:rPr lang="en-US" sz="1400" i="1" dirty="0" err="1" smtClean="0"/>
              <a:t>pyrochlore</a:t>
            </a:r>
            <a:endParaRPr lang="en-US" sz="14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4724400" y="3048000"/>
            <a:ext cx="416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 in Triangular lattice material </a:t>
            </a:r>
            <a:r>
              <a:rPr lang="en-US" dirty="0" smtClean="0">
                <a:solidFill>
                  <a:srgbClr val="FF0000"/>
                </a:solidFill>
              </a:rPr>
              <a:t>CuFeO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176213" y="3668713"/>
            <a:ext cx="290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Optimal Configuration?</a:t>
            </a:r>
          </a:p>
        </p:txBody>
      </p:sp>
      <p:pic>
        <p:nvPicPr>
          <p:cNvPr id="9274" name="Picture 58"/>
          <p:cNvPicPr>
            <a:picLocks noChangeAspect="1" noChangeArrowheads="1"/>
          </p:cNvPicPr>
          <p:nvPr/>
        </p:nvPicPr>
        <p:blipFill>
          <a:blip r:embed="rId4" cstate="print"/>
          <a:srcRect l="11455" t="15778" b="2321"/>
          <a:stretch>
            <a:fillRect/>
          </a:stretch>
        </p:blipFill>
        <p:spPr bwMode="auto">
          <a:xfrm>
            <a:off x="577850" y="4111625"/>
            <a:ext cx="16256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398463" y="5475288"/>
            <a:ext cx="21637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Z state</a:t>
            </a:r>
          </a:p>
          <a:p>
            <a:pPr>
              <a:spcBef>
                <a:spcPct val="50000"/>
              </a:spcBef>
            </a:pPr>
            <a:r>
              <a:rPr lang="en-US" b="1"/>
              <a:t>Z</a:t>
            </a:r>
            <a:r>
              <a:rPr lang="en-US"/>
              <a:t>igzag stripes</a:t>
            </a:r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0" y="6497638"/>
            <a:ext cx="346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 err="1"/>
              <a:t>Fa</a:t>
            </a:r>
            <a:r>
              <a:rPr lang="en-US" sz="1600" dirty="0"/>
              <a:t> Wang and AV, </a:t>
            </a:r>
            <a:r>
              <a:rPr lang="en-US" sz="1600" dirty="0" smtClean="0"/>
              <a:t>PRL </a:t>
            </a:r>
            <a:r>
              <a:rPr lang="en-US" sz="1600" dirty="0"/>
              <a:t>(</a:t>
            </a:r>
            <a:r>
              <a:rPr lang="en-US" sz="1600" dirty="0" smtClean="0"/>
              <a:t>08)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 flipV="1">
            <a:off x="2562225" y="4264025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06" name="Line 90"/>
          <p:cNvSpPr>
            <a:spLocks noChangeShapeType="1"/>
          </p:cNvSpPr>
          <p:nvPr/>
        </p:nvSpPr>
        <p:spPr bwMode="auto">
          <a:xfrm>
            <a:off x="2578100" y="4802188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07" name="Oval 91"/>
          <p:cNvSpPr>
            <a:spLocks noChangeArrowheads="1"/>
          </p:cNvSpPr>
          <p:nvPr/>
        </p:nvSpPr>
        <p:spPr bwMode="auto">
          <a:xfrm>
            <a:off x="3190875" y="4394200"/>
            <a:ext cx="1508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" name="Oval 92"/>
          <p:cNvSpPr>
            <a:spLocks noChangeArrowheads="1"/>
          </p:cNvSpPr>
          <p:nvPr/>
        </p:nvSpPr>
        <p:spPr bwMode="auto">
          <a:xfrm>
            <a:off x="3184525" y="4870450"/>
            <a:ext cx="150813" cy="1555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9" name="Line 93"/>
          <p:cNvSpPr>
            <a:spLocks noChangeShapeType="1"/>
          </p:cNvSpPr>
          <p:nvPr/>
        </p:nvSpPr>
        <p:spPr bwMode="auto">
          <a:xfrm>
            <a:off x="2749550" y="4489450"/>
            <a:ext cx="322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6" name="Line 100"/>
          <p:cNvSpPr>
            <a:spLocks noChangeShapeType="1"/>
          </p:cNvSpPr>
          <p:nvPr/>
        </p:nvSpPr>
        <p:spPr bwMode="auto">
          <a:xfrm>
            <a:off x="2752725" y="4949825"/>
            <a:ext cx="322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7" name="Rectangle 101"/>
          <p:cNvSpPr>
            <a:spLocks noChangeArrowheads="1"/>
          </p:cNvSpPr>
          <p:nvPr/>
        </p:nvSpPr>
        <p:spPr bwMode="auto">
          <a:xfrm>
            <a:off x="2409825" y="4173538"/>
            <a:ext cx="1173163" cy="1065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916" y="3429000"/>
            <a:ext cx="35162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029200" y="3429000"/>
            <a:ext cx="3657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0" y="3429000"/>
            <a:ext cx="4419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867400" y="4648200"/>
            <a:ext cx="2286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8" grpId="0" animBg="1"/>
      <p:bldP spid="9268" grpId="0" animBg="1"/>
      <p:bldP spid="9269" grpId="0" animBg="1"/>
      <p:bldP spid="9270" grpId="0" animBg="1"/>
      <p:bldP spid="9271" grpId="0" animBg="1"/>
      <p:bldP spid="57" grpId="0"/>
      <p:bldP spid="58" grpId="0"/>
      <p:bldP spid="61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550862"/>
          </a:xfrm>
        </p:spPr>
        <p:txBody>
          <a:bodyPr/>
          <a:lstStyle/>
          <a:p>
            <a:r>
              <a:rPr lang="en-US" sz="2800" b="1"/>
              <a:t>Magnetization Plateaus and CuFeO</a:t>
            </a:r>
            <a:r>
              <a:rPr lang="en-US" sz="2800" b="1" baseline="-25000"/>
              <a:t>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613400"/>
            <a:ext cx="1149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774700" y="5356225"/>
            <a:ext cx="182563" cy="333375"/>
          </a:xfrm>
          <a:prstGeom prst="downArrow">
            <a:avLst>
              <a:gd name="adj1" fmla="val 50000"/>
              <a:gd name="adj2" fmla="val 45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830263" y="5268913"/>
            <a:ext cx="3786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881063" y="2495550"/>
            <a:ext cx="0" cy="276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5102225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h/J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78013" y="6056313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c=0.15, D</a:t>
            </a:r>
            <a:r>
              <a:rPr lang="en-US" b="1" baseline="-25000"/>
              <a:t>z</a:t>
            </a:r>
            <a:r>
              <a:rPr lang="en-US" b="1"/>
              <a:t>=0.01J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1475" y="24241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797050" y="5270500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727325" y="5262563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641725" y="5267325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39888" y="5405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568575" y="5353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478213" y="5373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858838" y="4337050"/>
            <a:ext cx="371316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892175" y="3255963"/>
            <a:ext cx="367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474663" y="4051300"/>
          <a:ext cx="211137" cy="557213"/>
        </p:xfrm>
        <a:graphic>
          <a:graphicData uri="http://schemas.openxmlformats.org/presentationml/2006/ole">
            <p:oleObj spid="_x0000_s3078" name="Equation" r:id="rId4" imgW="139680" imgH="368280" progId="Equation.3">
              <p:embed/>
            </p:oleObj>
          </a:graphicData>
        </a:graphic>
      </p:graphicFrame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434975" y="2965450"/>
          <a:ext cx="209550" cy="550863"/>
        </p:xfrm>
        <a:graphic>
          <a:graphicData uri="http://schemas.openxmlformats.org/presentationml/2006/ole">
            <p:oleObj spid="_x0000_s3079" name="Equation" r:id="rId5" imgW="139680" imgH="368280" progId="Equation.3">
              <p:embed/>
            </p:oleObj>
          </a:graphicData>
        </a:graphic>
      </p:graphicFrame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3675" y="2525713"/>
            <a:ext cx="20304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2306638" y="3600450"/>
            <a:ext cx="182562" cy="693738"/>
          </a:xfrm>
          <a:prstGeom prst="downArrow">
            <a:avLst>
              <a:gd name="adj1" fmla="val 21694"/>
              <a:gd name="adj2" fmla="val 64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1376363" y="2484438"/>
            <a:ext cx="31273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0" y="6491288"/>
            <a:ext cx="166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Z state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5045075" y="3662363"/>
            <a:ext cx="37973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Good agreement with known phases of Triangular magnet</a:t>
            </a:r>
            <a:r>
              <a:rPr lang="en-US"/>
              <a:t> </a:t>
            </a:r>
            <a:r>
              <a:rPr lang="en-US" b="1">
                <a:solidFill>
                  <a:srgbClr val="0066FF"/>
                </a:solidFill>
              </a:rPr>
              <a:t>CuFeO</a:t>
            </a:r>
            <a:r>
              <a:rPr lang="en-US" b="1" baseline="-25000">
                <a:solidFill>
                  <a:srgbClr val="0066FF"/>
                </a:solidFill>
              </a:rPr>
              <a:t>2. </a:t>
            </a:r>
          </a:p>
          <a:p>
            <a:pPr>
              <a:spcBef>
                <a:spcPct val="50000"/>
              </a:spcBef>
            </a:pPr>
            <a:r>
              <a:rPr lang="en-US"/>
              <a:t>Prediction for 1/3 plateau structure.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373188" y="1254125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Spin-Phonon model: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000750" y="6515100"/>
            <a:ext cx="281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Fa Wang and AV, PRL 2008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301750" y="2378075"/>
            <a:ext cx="3765550" cy="3313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4" name="Object 34"/>
          <p:cNvGraphicFramePr>
            <a:graphicFrameLocks noChangeAspect="1"/>
          </p:cNvGraphicFramePr>
          <p:nvPr/>
        </p:nvGraphicFramePr>
        <p:xfrm>
          <a:off x="3875088" y="1247775"/>
          <a:ext cx="3028950" cy="1600200"/>
        </p:xfrm>
        <a:graphic>
          <a:graphicData uri="http://schemas.openxmlformats.org/presentationml/2006/ole">
            <p:oleObj spid="_x0000_s3082" name="Equation" r:id="rId7" imgW="1803240" imgH="952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/>
              <a:t>Complex Phase Structure of Triangular Spin Phonon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719138"/>
            <a:ext cx="3560763" cy="55435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3200"/>
          </a:p>
          <a:p>
            <a:r>
              <a:rPr lang="en-US" sz="3200"/>
              <a:t>Violations of </a:t>
            </a:r>
            <a:r>
              <a:rPr lang="en-US" sz="3200">
                <a:solidFill>
                  <a:schemeClr val="accent2"/>
                </a:solidFill>
              </a:rPr>
              <a:t>“Gibbs Phase Rule”</a:t>
            </a:r>
            <a:r>
              <a:rPr lang="en-US" sz="3200"/>
              <a:t> (4 phases meet at a point – due to frustration)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/>
              <a:t>E</a:t>
            </a:r>
            <a:r>
              <a:rPr lang="en-US" sz="2000" baseline="-25000"/>
              <a:t>1</a:t>
            </a:r>
            <a:r>
              <a:rPr lang="en-US" sz="2000"/>
              <a:t> - E</a:t>
            </a:r>
            <a:r>
              <a:rPr lang="en-US" sz="2000" baseline="-25000"/>
              <a:t>2</a:t>
            </a:r>
            <a:r>
              <a:rPr lang="en-US" sz="2000"/>
              <a:t>=  E</a:t>
            </a:r>
            <a:r>
              <a:rPr lang="en-US" sz="2000" baseline="-25000"/>
              <a:t>2</a:t>
            </a:r>
            <a:r>
              <a:rPr lang="en-US" sz="2000"/>
              <a:t> - E</a:t>
            </a:r>
            <a:r>
              <a:rPr lang="en-US" sz="2000" baseline="-25000"/>
              <a:t>3</a:t>
            </a:r>
            <a:r>
              <a:rPr lang="en-US" sz="2000"/>
              <a:t>=  0 (requires 2 parameters)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/>
              <a:t>E</a:t>
            </a:r>
            <a:r>
              <a:rPr lang="en-US" sz="2000" baseline="-25000"/>
              <a:t>4</a:t>
            </a:r>
            <a:r>
              <a:rPr lang="en-US" sz="2000"/>
              <a:t> - E</a:t>
            </a:r>
            <a:r>
              <a:rPr lang="en-US" sz="2000" baseline="-25000"/>
              <a:t>3</a:t>
            </a:r>
            <a:r>
              <a:rPr lang="en-US" sz="2000"/>
              <a:t>=  E</a:t>
            </a:r>
            <a:r>
              <a:rPr lang="en-US" sz="2000" baseline="-25000"/>
              <a:t>4</a:t>
            </a:r>
            <a:r>
              <a:rPr lang="en-US" sz="2000"/>
              <a:t> – E</a:t>
            </a:r>
            <a:r>
              <a:rPr lang="en-US" sz="2000" baseline="-25000"/>
              <a:t>1</a:t>
            </a:r>
            <a:r>
              <a:rPr lang="en-US" sz="2000"/>
              <a:t>= 0 (accidental degeneracy – frustration)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i="1"/>
              <a:t>Also</a:t>
            </a:r>
            <a:r>
              <a:rPr lang="en-US" sz="2000"/>
              <a:t>, on Kagome</a:t>
            </a:r>
            <a:endParaRPr lang="en-US" sz="280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025" y="904875"/>
            <a:ext cx="52609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661025" y="3043238"/>
            <a:ext cx="268288" cy="27146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02125" y="6157913"/>
            <a:ext cx="492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Spin-phonon Phase Diagram in a field</a:t>
            </a:r>
          </a:p>
          <a:p>
            <a:r>
              <a:rPr lang="en-US">
                <a:solidFill>
                  <a:schemeClr val="accent2"/>
                </a:solidFill>
              </a:rPr>
              <a:t>(numerical Monte Carlo – simulated annealing)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78325" y="1368425"/>
            <a:ext cx="4303713" cy="4335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5" grpId="0" animBg="1"/>
      <p:bldP spid="153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XXZ Model on triangular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962400"/>
          </a:xfrm>
        </p:spPr>
        <p:txBody>
          <a:bodyPr/>
          <a:lstStyle/>
          <a:p>
            <a:r>
              <a:rPr lang="en-US" dirty="0" smtClean="0"/>
              <a:t>Anderson and </a:t>
            </a:r>
            <a:r>
              <a:rPr lang="en-US" dirty="0" err="1" smtClean="0"/>
              <a:t>Fazekas</a:t>
            </a:r>
            <a:r>
              <a:rPr lang="en-US" dirty="0" smtClean="0"/>
              <a:t> (1973) [Resonating Valence Bond – spin liquid proposal]. Highly anisotropic triangular lattice </a:t>
            </a:r>
            <a:r>
              <a:rPr lang="en-US" dirty="0" err="1" smtClean="0"/>
              <a:t>antiferromagnet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Project into </a:t>
            </a:r>
            <a:r>
              <a:rPr lang="en-US" dirty="0" err="1" smtClean="0"/>
              <a:t>Ising</a:t>
            </a:r>
            <a:r>
              <a:rPr lang="en-US" dirty="0" smtClean="0"/>
              <a:t> ground state manifold. Treat </a:t>
            </a:r>
            <a:r>
              <a:rPr lang="en-US" b="1" dirty="0" smtClean="0"/>
              <a:t>J</a:t>
            </a:r>
            <a:r>
              <a:rPr lang="en-US" dirty="0" smtClean="0"/>
              <a:t> </a:t>
            </a:r>
            <a:r>
              <a:rPr lang="en-US" dirty="0" smtClean="0"/>
              <a:t>as a perturbation.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66913" y="2417763"/>
          <a:ext cx="5138737" cy="1335087"/>
        </p:xfrm>
        <a:graphic>
          <a:graphicData uri="http://schemas.openxmlformats.org/presentationml/2006/ole">
            <p:oleObj spid="_x0000_s18434" name="Equation" r:id="rId3" imgW="2247840" imgH="583920" progId="Equation.3">
              <p:embed/>
            </p:oleObj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78570"/>
            <a:ext cx="2667000" cy="18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14875"/>
            <a:ext cx="2905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00799" y="5181600"/>
            <a:ext cx="2743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Groundstates</a:t>
            </a:r>
            <a:r>
              <a:rPr lang="en-US" sz="2400" u="sng" dirty="0" smtClean="0"/>
              <a:t>: </a:t>
            </a:r>
            <a:r>
              <a:rPr lang="en-US" sz="2400" i="1" dirty="0" smtClean="0"/>
              <a:t>Hardcore</a:t>
            </a:r>
            <a:r>
              <a:rPr lang="en-US" sz="2400" dirty="0" smtClean="0"/>
              <a:t> </a:t>
            </a:r>
            <a:r>
              <a:rPr lang="en-US" sz="2400" dirty="0" err="1" smtClean="0"/>
              <a:t>Dimers</a:t>
            </a:r>
            <a:r>
              <a:rPr lang="en-US" sz="2400" dirty="0" smtClean="0"/>
              <a:t> on the Honeycomb lattice   (2 to 1 map)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XXZ Model on triangular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686800" cy="1219200"/>
          </a:xfrm>
        </p:spPr>
        <p:txBody>
          <a:bodyPr/>
          <a:lstStyle/>
          <a:p>
            <a:r>
              <a:rPr lang="en-US" dirty="0" smtClean="0"/>
              <a:t>Anderson-</a:t>
            </a:r>
            <a:r>
              <a:rPr lang="en-US" dirty="0" err="1" smtClean="0"/>
              <a:t>Fazekas</a:t>
            </a:r>
            <a:r>
              <a:rPr lang="en-US" dirty="0" smtClean="0"/>
              <a:t> proposal:  </a:t>
            </a:r>
            <a:r>
              <a:rPr lang="en-US" sz="2400" dirty="0" smtClean="0"/>
              <a:t>Ground state superposition of different </a:t>
            </a:r>
            <a:r>
              <a:rPr lang="en-US" sz="2400" dirty="0" err="1" smtClean="0"/>
              <a:t>dimer</a:t>
            </a:r>
            <a:r>
              <a:rPr lang="en-US" sz="2400" dirty="0" smtClean="0"/>
              <a:t> coverings (</a:t>
            </a:r>
            <a:r>
              <a:rPr lang="en-US" sz="2400" dirty="0" err="1" smtClean="0"/>
              <a:t>Resonanting</a:t>
            </a:r>
            <a:r>
              <a:rPr lang="en-US" sz="2400" dirty="0" smtClean="0"/>
              <a:t> Valence Bonds - RVB)</a:t>
            </a:r>
          </a:p>
          <a:p>
            <a:endParaRPr lang="en-US" dirty="0"/>
          </a:p>
        </p:txBody>
      </p:sp>
      <p:pic>
        <p:nvPicPr>
          <p:cNvPr id="4" name="Picture 7" descr="CA6GNW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019550" cy="1104900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04800" y="1371600"/>
            <a:ext cx="3575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Quantum Dynamics </a:t>
            </a:r>
            <a:r>
              <a:rPr lang="en-US" sz="2000" dirty="0" smtClean="0"/>
              <a:t>from </a:t>
            </a:r>
            <a:r>
              <a:rPr lang="en-US" sz="2000" b="1" dirty="0" smtClean="0"/>
              <a:t>J</a:t>
            </a:r>
            <a:r>
              <a:rPr lang="en-US" sz="2000" dirty="0" smtClean="0"/>
              <a:t> </a:t>
            </a:r>
            <a:r>
              <a:rPr lang="en-US" sz="2000" dirty="0" smtClean="0"/>
              <a:t>term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172200" y="1295400"/>
            <a:ext cx="28725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4876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Note, J&gt;0 has a sign problem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Consider J&lt;0, no sign problem! Solve for ground state.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Map J&gt;0 to J&lt;0 problem, in Hilbert space of </a:t>
            </a:r>
            <a:r>
              <a:rPr lang="en-US" sz="2000" dirty="0" err="1" smtClean="0"/>
              <a:t>Ising</a:t>
            </a:r>
            <a:r>
              <a:rPr lang="en-US" sz="2000" dirty="0" smtClean="0"/>
              <a:t> ground states.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776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 model for J&lt;0; </a:t>
            </a:r>
            <a:r>
              <a:rPr lang="en-US" dirty="0" smtClean="0"/>
              <a:t>more naturally viewed as a boson model with hopping </a:t>
            </a:r>
            <a:r>
              <a:rPr lang="en-US" b="1" dirty="0" smtClean="0"/>
              <a:t>t=-2J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Spin-Boson Mapping</a:t>
            </a:r>
            <a:endParaRPr lang="en-US" sz="2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44613" y="1811338"/>
            <a:ext cx="779462" cy="866775"/>
            <a:chOff x="847" y="1141"/>
            <a:chExt cx="491" cy="546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 flipV="1">
              <a:off x="847" y="1141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57" y="1480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1243" y="1223"/>
              <a:ext cx="95" cy="9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1239" y="1523"/>
              <a:ext cx="95" cy="9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965" y="1416"/>
              <a:ext cx="20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268538" y="1773238"/>
          <a:ext cx="744537" cy="357187"/>
        </p:xfrm>
        <a:graphic>
          <a:graphicData uri="http://schemas.openxmlformats.org/presentationml/2006/ole">
            <p:oleObj spid="_x0000_s56322" name="Equation" r:id="rId3" imgW="317160" imgH="15228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214563" y="2290763"/>
          <a:ext cx="774700" cy="387350"/>
        </p:xfrm>
        <a:graphic>
          <a:graphicData uri="http://schemas.openxmlformats.org/presentationml/2006/ole">
            <p:oleObj spid="_x0000_s56323" name="Equation" r:id="rId4" imgW="330120" imgH="164880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3271838" y="2181225"/>
          <a:ext cx="3336925" cy="596900"/>
        </p:xfrm>
        <a:graphic>
          <a:graphicData uri="http://schemas.openxmlformats.org/presentationml/2006/ole">
            <p:oleObj spid="_x0000_s56324" name="Equation" r:id="rId5" imgW="1600200" imgH="253800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117850" y="1201738"/>
          <a:ext cx="4481513" cy="860425"/>
        </p:xfrm>
        <a:graphic>
          <a:graphicData uri="http://schemas.openxmlformats.org/presentationml/2006/ole">
            <p:oleObj spid="_x0000_s56325" name="Equation" r:id="rId6" imgW="2552400" imgH="431640" progId="Equation.3">
              <p:embed/>
            </p:oleObj>
          </a:graphicData>
        </a:graphic>
      </p:graphicFrame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92100" y="124618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Spin-boson mapping:</a:t>
            </a:r>
          </a:p>
        </p:txBody>
      </p: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66675" y="1733550"/>
          <a:ext cx="1041400" cy="1014413"/>
        </p:xfrm>
        <a:graphic>
          <a:graphicData uri="http://schemas.openxmlformats.org/presentationml/2006/ole">
            <p:oleObj spid="_x0000_s56326" name="Equation" r:id="rId7" imgW="609480" imgH="507960" progId="Equation.3">
              <p:embed/>
            </p:oleObj>
          </a:graphicData>
        </a:graphic>
      </p:graphicFrame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618413" y="13954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Repulsion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524625" y="2147888"/>
            <a:ext cx="2674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Quantum Fluctuation: Boson hopping</a:t>
            </a:r>
          </a:p>
        </p:txBody>
      </p:sp>
      <p:pic>
        <p:nvPicPr>
          <p:cNvPr id="16401" name="Picture 17" descr="416238a-f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60850"/>
            <a:ext cx="4468813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6675" y="3427413"/>
            <a:ext cx="433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Bosons on the Triangular lattice:</a:t>
            </a:r>
          </a:p>
        </p:txBody>
      </p:sp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85725" y="3814763"/>
          <a:ext cx="3838575" cy="1730375"/>
        </p:xfrm>
        <a:graphic>
          <a:graphicData uri="http://schemas.openxmlformats.org/presentationml/2006/ole">
            <p:oleObj spid="_x0000_s56327" name="Equation" r:id="rId9" imgW="1841400" imgH="736560" progId="Equation.3">
              <p:embed/>
            </p:oleObj>
          </a:graphicData>
        </a:graphic>
      </p:graphicFrame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41300" y="5614988"/>
            <a:ext cx="433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t=0 highly frustrated</a:t>
            </a: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2986088" y="5929313"/>
            <a:ext cx="690562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3268663" y="5881688"/>
            <a:ext cx="150812" cy="1555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2924175" y="6345238"/>
            <a:ext cx="1508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2928938" y="6346825"/>
            <a:ext cx="150812" cy="1555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3576638" y="6329363"/>
            <a:ext cx="150812" cy="1555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4498975" y="3360738"/>
            <a:ext cx="476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</a:rPr>
              <a:t>Physical Realization: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Ultra-cold Dipolar </a:t>
            </a:r>
            <a:r>
              <a:rPr lang="en-US" sz="2000" b="1" dirty="0">
                <a:solidFill>
                  <a:schemeClr val="accent2"/>
                </a:solidFill>
              </a:rPr>
              <a:t>Atoms in an optical </a:t>
            </a:r>
            <a:r>
              <a:rPr lang="en-US" sz="2000" b="1" dirty="0" smtClean="0">
                <a:solidFill>
                  <a:schemeClr val="accent2"/>
                </a:solidFill>
              </a:rPr>
              <a:t>lattice?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05163"/>
            <a:ext cx="4572000" cy="3652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 animBg="1"/>
      <p:bldP spid="16408" grpId="0" animBg="1"/>
      <p:bldP spid="16410" grpId="0"/>
      <p:bldP spid="16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Supersolid order on the triangular lattice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036763" y="889000"/>
          <a:ext cx="5492750" cy="812800"/>
        </p:xfrm>
        <a:graphic>
          <a:graphicData uri="http://schemas.openxmlformats.org/presentationml/2006/ole">
            <p:oleObj spid="_x0000_s7170" name="Equation" r:id="rId3" imgW="2806560" imgH="368280" progId="Equation.3">
              <p:embed/>
            </p:oleObj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82613" y="2854325"/>
            <a:ext cx="240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Case 2. If </a:t>
            </a:r>
            <a:r>
              <a:rPr lang="en-US" sz="2000" b="1">
                <a:solidFill>
                  <a:srgbClr val="008000"/>
                </a:solidFill>
              </a:rPr>
              <a:t>J</a:t>
            </a:r>
            <a:r>
              <a:rPr lang="en-US" sz="2000" b="1" baseline="-25000">
                <a:solidFill>
                  <a:srgbClr val="008000"/>
                </a:solidFill>
              </a:rPr>
              <a:t>z </a:t>
            </a:r>
            <a:r>
              <a:rPr lang="en-US" sz="2000" b="1">
                <a:solidFill>
                  <a:srgbClr val="008000"/>
                </a:solidFill>
              </a:rPr>
              <a:t>&gt;&gt;t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52450" y="1779588"/>
            <a:ext cx="203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Case 1. If </a:t>
            </a:r>
            <a:r>
              <a:rPr lang="en-US" sz="2000" b="1">
                <a:solidFill>
                  <a:srgbClr val="000099"/>
                </a:solidFill>
              </a:rPr>
              <a:t>t &gt;&gt;J</a:t>
            </a:r>
            <a:r>
              <a:rPr lang="en-US" sz="2000" b="1" baseline="-25000">
                <a:solidFill>
                  <a:srgbClr val="000099"/>
                </a:solidFill>
              </a:rPr>
              <a:t>z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20713" y="219233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uniform superfluid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098925" y="2033588"/>
            <a:ext cx="5045075" cy="2043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00075" y="6584950"/>
            <a:ext cx="847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Melko, Paramekanti, Burkov, A.V., Sheng and Balents, PRL 06; Haiderian and Damle; Wessel and Troyer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609600" y="3232150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Expect a solid. Charge order</a:t>
            </a:r>
            <a:r>
              <a:rPr lang="en-US" b="1"/>
              <a:t> </a:t>
            </a:r>
            <a:r>
              <a:rPr lang="en-US" b="1">
                <a:solidFill>
                  <a:srgbClr val="000099"/>
                </a:solidFill>
              </a:rPr>
              <a:t>(m)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52413" y="3970338"/>
            <a:ext cx="831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sign problem – large system sizes can be studied with Quantum Monte Carlo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6" grpId="0"/>
      <p:bldP spid="174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4572000" y="2230438"/>
          <a:ext cx="476250" cy="544512"/>
        </p:xfrm>
        <a:graphic>
          <a:graphicData uri="http://schemas.openxmlformats.org/presentationml/2006/ole">
            <p:oleObj spid="_x0000_s8194" name="Equation" r:id="rId3" imgW="177480" imgH="203040" progId="Equation.3">
              <p:embed/>
            </p:oleObj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Supersolid order on the triangular lattice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8614" t="5231" r="5580"/>
          <a:stretch>
            <a:fillRect/>
          </a:stretch>
        </p:blipFill>
        <p:spPr bwMode="auto">
          <a:xfrm>
            <a:off x="4986338" y="1962150"/>
            <a:ext cx="41100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036763" y="889000"/>
          <a:ext cx="5492750" cy="812800"/>
        </p:xfrm>
        <a:graphic>
          <a:graphicData uri="http://schemas.openxmlformats.org/presentationml/2006/ole">
            <p:oleObj spid="_x0000_s8195" name="Equation" r:id="rId5" imgW="2806560" imgH="368280" progId="Equation.3">
              <p:embed/>
            </p:oleObj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3725" y="2808288"/>
            <a:ext cx="240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Case 2. If </a:t>
            </a:r>
            <a:r>
              <a:rPr lang="en-US" sz="2000" b="1">
                <a:solidFill>
                  <a:srgbClr val="008000"/>
                </a:solidFill>
              </a:rPr>
              <a:t>J</a:t>
            </a:r>
            <a:r>
              <a:rPr lang="en-US" sz="2000" b="1" baseline="-25000">
                <a:solidFill>
                  <a:srgbClr val="008000"/>
                </a:solidFill>
              </a:rPr>
              <a:t>z </a:t>
            </a:r>
            <a:r>
              <a:rPr lang="en-US" sz="2000" b="1">
                <a:solidFill>
                  <a:srgbClr val="008000"/>
                </a:solidFill>
              </a:rPr>
              <a:t>&gt;&gt;t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52450" y="1779588"/>
            <a:ext cx="203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Case 1. If </a:t>
            </a:r>
            <a:r>
              <a:rPr lang="en-US" sz="2000" b="1">
                <a:solidFill>
                  <a:srgbClr val="000099"/>
                </a:solidFill>
              </a:rPr>
              <a:t>t &gt;&gt;J</a:t>
            </a:r>
            <a:r>
              <a:rPr lang="en-US" sz="2000" b="1" baseline="-25000">
                <a:solidFill>
                  <a:srgbClr val="000099"/>
                </a:solidFill>
              </a:rPr>
              <a:t>z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20713" y="219233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uniform superfluid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2863" y="6411913"/>
            <a:ext cx="3490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513138" y="623887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J</a:t>
            </a:r>
            <a:r>
              <a:rPr lang="en-US" b="1" baseline="-25000">
                <a:solidFill>
                  <a:srgbClr val="000099"/>
                </a:solidFill>
              </a:rPr>
              <a:t>z</a:t>
            </a:r>
            <a:r>
              <a:rPr lang="en-US" b="1">
                <a:solidFill>
                  <a:srgbClr val="000099"/>
                </a:solidFill>
              </a:rPr>
              <a:t>/t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1370013" y="6357938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193800" y="6491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9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09538" y="60245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superfluid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604963" y="6037263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lattice</a:t>
            </a:r>
            <a:r>
              <a:rPr lang="en-US">
                <a:solidFill>
                  <a:srgbClr val="CC0000"/>
                </a:solidFill>
              </a:rPr>
              <a:t> super</a:t>
            </a:r>
            <a:r>
              <a:rPr lang="en-US">
                <a:solidFill>
                  <a:srgbClr val="000099"/>
                </a:solidFill>
              </a:rPr>
              <a:t>solid</a:t>
            </a:r>
            <a:endParaRPr lang="en-US">
              <a:solidFill>
                <a:srgbClr val="CC0000"/>
              </a:solidFill>
            </a:endParaRPr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250" y="4225925"/>
            <a:ext cx="113823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098925" y="2033588"/>
            <a:ext cx="5045075" cy="2043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208588" y="623887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200" b="1"/>
              <a:t>(Quantum Monte Carlo)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85863" y="4416425"/>
            <a:ext cx="2673350" cy="1743075"/>
            <a:chOff x="650" y="2020"/>
            <a:chExt cx="1684" cy="1098"/>
          </a:xfrm>
        </p:grpSpPr>
        <p:pic>
          <p:nvPicPr>
            <p:cNvPr id="19476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 l="11539" t="17726" r="18793" b="15324"/>
            <a:stretch>
              <a:fillRect/>
            </a:stretch>
          </p:blipFill>
          <p:spPr bwMode="auto">
            <a:xfrm>
              <a:off x="877" y="2098"/>
              <a:ext cx="1431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 rot="-1863214">
              <a:off x="2121" y="2020"/>
              <a:ext cx="213" cy="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 rot="-1624684">
              <a:off x="650" y="2340"/>
              <a:ext cx="447" cy="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2547938" y="3422650"/>
            <a:ext cx="228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AND </a:t>
            </a:r>
            <a:r>
              <a:rPr lang="en-US" b="1">
                <a:solidFill>
                  <a:srgbClr val="CC0000"/>
                </a:solidFill>
              </a:rPr>
              <a:t>superfluid (</a:t>
            </a:r>
            <a:r>
              <a:rPr lang="el-GR" b="1">
                <a:solidFill>
                  <a:srgbClr val="CC0000"/>
                </a:solidFill>
                <a:cs typeface="Arial" charset="0"/>
              </a:rPr>
              <a:t>ρ</a:t>
            </a:r>
            <a:r>
              <a:rPr lang="en-US" b="1" baseline="-25000">
                <a:solidFill>
                  <a:srgbClr val="CC0000"/>
                </a:solidFill>
                <a:cs typeface="Arial" charset="0"/>
              </a:rPr>
              <a:t>s</a:t>
            </a:r>
            <a:r>
              <a:rPr lang="en-US" b="1">
                <a:solidFill>
                  <a:srgbClr val="CC0000"/>
                </a:solidFill>
              </a:rPr>
              <a:t>)</a:t>
            </a:r>
            <a:endParaRPr lang="en-US"/>
          </a:p>
        </p:txBody>
      </p:sp>
      <p:graphicFrame>
        <p:nvGraphicFramePr>
          <p:cNvPr id="19481" name="Object 25"/>
          <p:cNvGraphicFramePr>
            <a:graphicFrameLocks noChangeAspect="1"/>
          </p:cNvGraphicFramePr>
          <p:nvPr/>
        </p:nvGraphicFramePr>
        <p:xfrm>
          <a:off x="4283075" y="4813300"/>
          <a:ext cx="577850" cy="511175"/>
        </p:xfrm>
        <a:graphic>
          <a:graphicData uri="http://schemas.openxmlformats.org/presentationml/2006/ole">
            <p:oleObj spid="_x0000_s8196" name="Equation" r:id="rId8" imgW="215640" imgH="190440" progId="Equation.3">
              <p:embed/>
            </p:oleObj>
          </a:graphicData>
        </a:graphic>
      </p:graphicFrame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2273300" y="4135438"/>
            <a:ext cx="10795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2381250" y="4135438"/>
            <a:ext cx="1397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2054225" y="3795713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high &amp; </a:t>
            </a:r>
            <a:r>
              <a:rPr lang="en-US">
                <a:solidFill>
                  <a:schemeClr val="accent2"/>
                </a:solidFill>
              </a:rPr>
              <a:t>low</a:t>
            </a:r>
            <a:r>
              <a:rPr lang="en-US"/>
              <a:t> density 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>
            <a:off x="2794000" y="4111625"/>
            <a:ext cx="10795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609600" y="340995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Charge order</a:t>
            </a:r>
            <a:r>
              <a:rPr lang="en-US" b="1"/>
              <a:t> </a:t>
            </a:r>
            <a:r>
              <a:rPr lang="en-US" b="1">
                <a:solidFill>
                  <a:srgbClr val="000099"/>
                </a:solidFill>
              </a:rPr>
              <a:t>(m)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6040438"/>
            <a:ext cx="40862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835900" y="6376988"/>
            <a:ext cx="592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t=1/2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19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Triangular Lattice bosons with </a:t>
            </a:r>
            <a:r>
              <a:rPr lang="en-US" sz="2800" i="1"/>
              <a:t>Frustrated</a:t>
            </a:r>
            <a:r>
              <a:rPr lang="en-US" sz="2800"/>
              <a:t> Hopping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2384425"/>
            <a:ext cx="8423275" cy="3267075"/>
          </a:xfrm>
        </p:spPr>
        <p:txBody>
          <a:bodyPr/>
          <a:lstStyle/>
          <a:p>
            <a:r>
              <a:rPr lang="en-US" sz="2000" dirty="0"/>
              <a:t>However, </a:t>
            </a:r>
            <a:r>
              <a:rPr lang="en-US" sz="2000" b="1" u="sng" dirty="0"/>
              <a:t>in the limit</a:t>
            </a:r>
            <a:r>
              <a:rPr lang="en-US" dirty="0"/>
              <a:t> </a:t>
            </a:r>
            <a:r>
              <a:rPr lang="en-US" sz="2400" b="1" dirty="0" err="1">
                <a:solidFill>
                  <a:srgbClr val="008000"/>
                </a:solidFill>
              </a:rPr>
              <a:t>J</a:t>
            </a:r>
            <a:r>
              <a:rPr lang="en-US" sz="2400" b="1" baseline="-25000" dirty="0" err="1">
                <a:solidFill>
                  <a:srgbClr val="008000"/>
                </a:solidFill>
              </a:rPr>
              <a:t>z</a:t>
            </a:r>
            <a:r>
              <a:rPr lang="en-US" sz="2400" b="1" dirty="0">
                <a:solidFill>
                  <a:srgbClr val="008000"/>
                </a:solidFill>
              </a:rPr>
              <a:t> &gt;&gt;t</a:t>
            </a:r>
            <a:r>
              <a:rPr lang="en-US" sz="1800" dirty="0"/>
              <a:t> , </a:t>
            </a:r>
            <a:r>
              <a:rPr lang="en-US" sz="2000" dirty="0"/>
              <a:t>a </a:t>
            </a:r>
            <a:r>
              <a:rPr lang="en-US" sz="2000" dirty="0" smtClean="0"/>
              <a:t>unitary </a:t>
            </a:r>
            <a:r>
              <a:rPr lang="en-US" sz="2000" dirty="0"/>
              <a:t>transformation exists – that reverses the sign</a:t>
            </a:r>
            <a:r>
              <a:rPr lang="en-US" sz="2000" dirty="0" smtClean="0"/>
              <a:t>. Only works in the space of </a:t>
            </a:r>
            <a:r>
              <a:rPr lang="en-US" sz="2000" dirty="0" err="1" smtClean="0"/>
              <a:t>Ising</a:t>
            </a:r>
            <a:r>
              <a:rPr lang="en-US" sz="2000" dirty="0" smtClean="0"/>
              <a:t> ground states (</a:t>
            </a:r>
            <a:r>
              <a:rPr lang="en-US" sz="2000" dirty="0" err="1" smtClean="0"/>
              <a:t>dimer</a:t>
            </a:r>
            <a:r>
              <a:rPr lang="en-US" sz="2000" dirty="0" smtClean="0"/>
              <a:t> states) – projector P</a:t>
            </a:r>
            <a:r>
              <a:rPr lang="en-US" sz="2000" dirty="0" smtClean="0"/>
              <a:t>.</a:t>
            </a:r>
            <a:endParaRPr lang="en-US" sz="1800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831975" y="990600"/>
          <a:ext cx="5940425" cy="784225"/>
        </p:xfrm>
        <a:graphic>
          <a:graphicData uri="http://schemas.openxmlformats.org/presentationml/2006/ole">
            <p:oleObj spid="_x0000_s10242" name="Equation" r:id="rId3" imgW="3035160" imgH="355320" progId="Equation.3">
              <p:embed/>
            </p:oleObj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362200" y="9906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016125" y="1828800"/>
            <a:ext cx="4918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XXZ </a:t>
            </a:r>
            <a:r>
              <a:rPr lang="en-US" b="1" dirty="0" err="1" smtClean="0"/>
              <a:t>antiferromagnet</a:t>
            </a:r>
            <a:r>
              <a:rPr lang="en-US" b="1" dirty="0" smtClean="0"/>
              <a:t> on the triangular lattice </a:t>
            </a:r>
            <a:endParaRPr lang="en-US" b="1" dirty="0" smtClean="0"/>
          </a:p>
          <a:p>
            <a:r>
              <a:rPr lang="en-US" b="1" dirty="0" smtClean="0"/>
              <a:t>Sign </a:t>
            </a:r>
            <a:r>
              <a:rPr lang="en-US" b="1" dirty="0"/>
              <a:t>Problem</a:t>
            </a:r>
            <a:r>
              <a:rPr lang="en-US" dirty="0"/>
              <a:t> – cannot use Quantum Monte Carlo.</a:t>
            </a: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2492375" y="3429000"/>
          <a:ext cx="3603625" cy="1625600"/>
        </p:xfrm>
        <a:graphic>
          <a:graphicData uri="http://schemas.openxmlformats.org/presentationml/2006/ole">
            <p:oleObj spid="_x0000_s10243" name="Equation" r:id="rId4" imgW="1841400" imgH="736560" progId="Equation.3">
              <p:embed/>
            </p:oleObj>
          </a:graphicData>
        </a:graphic>
      </p:graphicFrame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23825" y="6434138"/>
            <a:ext cx="5940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Fa</a:t>
            </a:r>
            <a:r>
              <a:rPr lang="en-US" dirty="0"/>
              <a:t> Wang, Frank </a:t>
            </a:r>
            <a:r>
              <a:rPr lang="en-US" dirty="0" err="1"/>
              <a:t>Pollman</a:t>
            </a:r>
            <a:r>
              <a:rPr lang="en-US" dirty="0"/>
              <a:t>, AV, PRL 09. </a:t>
            </a:r>
            <a:r>
              <a:rPr lang="en-US" b="1" dirty="0">
                <a:solidFill>
                  <a:srgbClr val="FF0000"/>
                </a:solidFill>
              </a:rPr>
              <a:t>&amp; </a:t>
            </a:r>
            <a:r>
              <a:rPr lang="en-US" dirty="0"/>
              <a:t> D. </a:t>
            </a:r>
            <a:r>
              <a:rPr lang="en-US" dirty="0" err="1"/>
              <a:t>Sheng</a:t>
            </a:r>
            <a:r>
              <a:rPr lang="en-US" dirty="0"/>
              <a:t> et al. PRB </a:t>
            </a:r>
            <a:r>
              <a:rPr lang="en-US" dirty="0" smtClean="0"/>
              <a:t>09.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9" grpId="0"/>
      <p:bldP spid="52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– Quantum Spin Liquids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6019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95600"/>
            <a:ext cx="2895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81400"/>
            <a:ext cx="2905125" cy="274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581400"/>
            <a:ext cx="30099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6324600"/>
            <a:ext cx="764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Recent development: </a:t>
            </a: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 smtClean="0">
                <a:solidFill>
                  <a:srgbClr val="FF0000"/>
                </a:solidFill>
              </a:rPr>
              <a:t>electrical insulator, which conducts heat like a metal!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3733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triangular lattice magnet</a:t>
            </a:r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419600"/>
            <a:ext cx="245165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Triangular Lattice </a:t>
            </a:r>
            <a:r>
              <a:rPr lang="en-US" sz="2800" dirty="0" smtClean="0"/>
              <a:t>XXZ Model </a:t>
            </a:r>
            <a:r>
              <a:rPr lang="en-US" sz="2800" dirty="0" smtClean="0"/>
              <a:t>at</a:t>
            </a:r>
            <a:r>
              <a:rPr lang="en-US" sz="2800" dirty="0" smtClean="0"/>
              <a:t> </a:t>
            </a:r>
            <a:r>
              <a:rPr lang="en-US" sz="2800" dirty="0" err="1" smtClean="0"/>
              <a:t>J</a:t>
            </a:r>
            <a:r>
              <a:rPr lang="en-US" sz="2800" baseline="-25000" dirty="0" err="1" smtClean="0"/>
              <a:t>z</a:t>
            </a:r>
            <a:r>
              <a:rPr lang="en-US" sz="2800" dirty="0" smtClean="0"/>
              <a:t>&gt;&gt;J</a:t>
            </a:r>
            <a:endParaRPr lang="en-US" sz="2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8229600" cy="2673350"/>
          </a:xfrm>
        </p:spPr>
        <p:txBody>
          <a:bodyPr/>
          <a:lstStyle/>
          <a:p>
            <a:r>
              <a:rPr lang="en-US" dirty="0"/>
              <a:t>Unitary transformation: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Diagonal in </a:t>
            </a:r>
            <a:r>
              <a:rPr lang="en-US" dirty="0" err="1"/>
              <a:t>S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basis.</a:t>
            </a:r>
          </a:p>
          <a:p>
            <a:pPr lvl="1"/>
            <a:r>
              <a:rPr lang="en-US" dirty="0"/>
              <a:t>Thermodynamics of </a:t>
            </a:r>
            <a:r>
              <a:rPr lang="en-US" dirty="0" smtClean="0"/>
              <a:t>+t </a:t>
            </a:r>
            <a:r>
              <a:rPr lang="en-US" dirty="0"/>
              <a:t>and </a:t>
            </a:r>
            <a:r>
              <a:rPr lang="en-US" dirty="0" smtClean="0"/>
              <a:t>–t </a:t>
            </a:r>
            <a:r>
              <a:rPr lang="en-US" dirty="0"/>
              <a:t>models identical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73350" y="892175"/>
            <a:ext cx="3455988" cy="2289175"/>
            <a:chOff x="1785" y="718"/>
            <a:chExt cx="2177" cy="1442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8" y="847"/>
              <a:ext cx="2164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1785" y="718"/>
              <a:ext cx="777" cy="1442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038600" y="4151313"/>
          <a:ext cx="3054350" cy="496887"/>
        </p:xfrm>
        <a:graphic>
          <a:graphicData uri="http://schemas.openxmlformats.org/presentationml/2006/ole">
            <p:oleObj spid="_x0000_s58370" name="Equation" r:id="rId4" imgW="1485720" imgH="241200" progId="Equation.3">
              <p:embed/>
            </p:oleObj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439787" y="5188803"/>
            <a:ext cx="5037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Only in </a:t>
            </a:r>
            <a:r>
              <a:rPr lang="en-US" sz="2000" b="1" u="sng" dirty="0"/>
              <a:t>the limit</a:t>
            </a:r>
            <a:r>
              <a:rPr lang="en-US" sz="2800" dirty="0"/>
              <a:t> </a:t>
            </a:r>
            <a:r>
              <a:rPr lang="en-US" sz="2400" b="1" dirty="0" err="1">
                <a:solidFill>
                  <a:srgbClr val="008000"/>
                </a:solidFill>
              </a:rPr>
              <a:t>J</a:t>
            </a:r>
            <a:r>
              <a:rPr lang="en-US" sz="2400" b="1" baseline="-25000" dirty="0" err="1">
                <a:solidFill>
                  <a:srgbClr val="008000"/>
                </a:solidFill>
              </a:rPr>
              <a:t>z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&gt;&gt;t</a:t>
            </a:r>
          </a:p>
          <a:p>
            <a:r>
              <a:rPr lang="en-US" sz="2000" dirty="0" smtClean="0"/>
              <a:t>(ground state sector of </a:t>
            </a:r>
            <a:r>
              <a:rPr lang="en-US" sz="2000" dirty="0" err="1" smtClean="0"/>
              <a:t>Ising</a:t>
            </a:r>
            <a:r>
              <a:rPr lang="en-US" sz="2000" dirty="0" smtClean="0"/>
              <a:t> </a:t>
            </a:r>
            <a:r>
              <a:rPr lang="en-US" sz="2000" dirty="0" err="1" smtClean="0"/>
              <a:t>antiferromagnet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Triangular Lattice bosons with </a:t>
            </a:r>
            <a:r>
              <a:rPr lang="en-US" sz="2800" i="1"/>
              <a:t>Frustrated</a:t>
            </a:r>
            <a:r>
              <a:rPr lang="en-US" sz="2800"/>
              <a:t> Hopping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5200"/>
            <a:ext cx="8229600" cy="56832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/>
              <a:t>Immediate Implications for +t</a:t>
            </a:r>
          </a:p>
          <a:p>
            <a:pPr lvl="1"/>
            <a:r>
              <a:rPr lang="en-US" sz="2000" dirty="0"/>
              <a:t>Ground state also has same solid order (U diagonal in density/</a:t>
            </a:r>
            <a:r>
              <a:rPr lang="en-US" sz="2000" dirty="0" err="1"/>
              <a:t>S</a:t>
            </a:r>
            <a:r>
              <a:rPr lang="en-US" sz="2000" baseline="-25000" dirty="0" err="1"/>
              <a:t>z</a:t>
            </a:r>
            <a:r>
              <a:rPr lang="en-US" sz="2000" dirty="0"/>
              <a:t> basis) as -t</a:t>
            </a:r>
          </a:p>
          <a:p>
            <a:pPr lvl="1"/>
            <a:r>
              <a:rPr lang="en-US" sz="2000" dirty="0"/>
              <a:t>Same </a:t>
            </a:r>
            <a:r>
              <a:rPr lang="en-US" sz="2000" dirty="0" err="1"/>
              <a:t>superfluid</a:t>
            </a:r>
            <a:r>
              <a:rPr lang="en-US" sz="2000" dirty="0"/>
              <a:t> density at +t as –t (free energy with vector potential: F[A] identical) </a:t>
            </a:r>
          </a:p>
          <a:p>
            <a:pPr lvl="1"/>
            <a:r>
              <a:rPr lang="en-US" sz="2000" dirty="0"/>
              <a:t>Also a </a:t>
            </a:r>
            <a:r>
              <a:rPr lang="en-US" sz="2000" dirty="0" err="1">
                <a:solidFill>
                  <a:srgbClr val="FF0000"/>
                </a:solidFill>
              </a:rPr>
              <a:t>SuperSolid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Nature of </a:t>
            </a:r>
            <a:r>
              <a:rPr lang="en-US" sz="2400" dirty="0" err="1"/>
              <a:t>Supersolid</a:t>
            </a:r>
            <a:r>
              <a:rPr lang="en-US" sz="2400" dirty="0"/>
              <a:t> order: obtained using a </a:t>
            </a:r>
            <a:r>
              <a:rPr lang="en-US" sz="2400" dirty="0" err="1"/>
              <a:t>variational</a:t>
            </a:r>
            <a:r>
              <a:rPr lang="en-US" sz="2400" dirty="0"/>
              <a:t> </a:t>
            </a:r>
            <a:r>
              <a:rPr lang="en-US" sz="2400" dirty="0" err="1"/>
              <a:t>wavefunction</a:t>
            </a:r>
            <a:r>
              <a:rPr lang="en-US" sz="2400" dirty="0"/>
              <a:t> approach </a:t>
            </a:r>
            <a:r>
              <a:rPr lang="en-US" sz="2000" dirty="0" smtClean="0"/>
              <a:t>(A. </a:t>
            </a:r>
            <a:r>
              <a:rPr lang="en-US" sz="2000" dirty="0" err="1" smtClean="0"/>
              <a:t>Sen</a:t>
            </a:r>
            <a:r>
              <a:rPr lang="en-US" sz="2000" dirty="0" smtClean="0"/>
              <a:t> </a:t>
            </a:r>
            <a:r>
              <a:rPr lang="en-US" sz="2000" dirty="0"/>
              <a:t>et al</a:t>
            </a:r>
            <a:r>
              <a:rPr lang="en-US" sz="2000" dirty="0" smtClean="0"/>
              <a:t>. PRL (08), </a:t>
            </a:r>
            <a:r>
              <a:rPr lang="en-US" sz="2000" dirty="0"/>
              <a:t>for the </a:t>
            </a:r>
            <a:r>
              <a:rPr lang="en-US" sz="2000" dirty="0" err="1"/>
              <a:t>unfrustrated</a:t>
            </a:r>
            <a:r>
              <a:rPr lang="en-US" sz="2000" dirty="0"/>
              <a:t> case)</a:t>
            </a:r>
          </a:p>
          <a:p>
            <a:pPr lvl="1"/>
            <a:r>
              <a:rPr lang="en-US" sz="1800" dirty="0"/>
              <a:t>Excellent </a:t>
            </a:r>
            <a:r>
              <a:rPr lang="en-US" sz="1800" dirty="0" err="1"/>
              <a:t>energetics</a:t>
            </a:r>
            <a:r>
              <a:rPr lang="en-US" sz="1800" dirty="0"/>
              <a:t>/correlations for </a:t>
            </a:r>
            <a:r>
              <a:rPr lang="en-US" sz="1800" dirty="0" err="1"/>
              <a:t>unfrustrated</a:t>
            </a:r>
            <a:r>
              <a:rPr lang="en-US" sz="1800" dirty="0"/>
              <a:t> case.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Correlation functions evaluated using </a:t>
            </a:r>
            <a:r>
              <a:rPr lang="en-US" sz="2400" dirty="0" err="1"/>
              <a:t>Grassman</a:t>
            </a:r>
            <a:r>
              <a:rPr lang="en-US" sz="2400" dirty="0"/>
              <a:t> techniques invented to solve 2D </a:t>
            </a:r>
            <a:r>
              <a:rPr lang="en-US" sz="2400" dirty="0" err="1"/>
              <a:t>dimer</a:t>
            </a:r>
            <a:r>
              <a:rPr lang="en-US" sz="2400" dirty="0"/>
              <a:t> stat-mech.</a:t>
            </a:r>
          </a:p>
        </p:txBody>
      </p:sp>
      <p:graphicFrame>
        <p:nvGraphicFramePr>
          <p:cNvPr id="53292" name="Object 44"/>
          <p:cNvGraphicFramePr>
            <a:graphicFrameLocks noChangeAspect="1"/>
          </p:cNvGraphicFramePr>
          <p:nvPr/>
        </p:nvGraphicFramePr>
        <p:xfrm>
          <a:off x="1360488" y="4724400"/>
          <a:ext cx="3373437" cy="960438"/>
        </p:xfrm>
        <a:graphic>
          <a:graphicData uri="http://schemas.openxmlformats.org/presentationml/2006/ole">
            <p:oleObj spid="_x0000_s12290" name="Equation" r:id="rId3" imgW="1562040" imgH="444240" progId="Equation.3">
              <p:embed/>
            </p:oleObj>
          </a:graphicData>
        </a:graphic>
      </p:graphicFrame>
      <p:graphicFrame>
        <p:nvGraphicFramePr>
          <p:cNvPr id="53293" name="Object 45"/>
          <p:cNvGraphicFramePr>
            <a:graphicFrameLocks noChangeAspect="1"/>
          </p:cNvGraphicFramePr>
          <p:nvPr/>
        </p:nvGraphicFramePr>
        <p:xfrm>
          <a:off x="6045200" y="5002213"/>
          <a:ext cx="1646238" cy="495300"/>
        </p:xfrm>
        <a:graphic>
          <a:graphicData uri="http://schemas.openxmlformats.org/presentationml/2006/ole">
            <p:oleObj spid="_x0000_s12291" name="Equation" r:id="rId4" imgW="761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Diagram of the </a:t>
            </a:r>
            <a:r>
              <a:rPr lang="en-US" sz="2800" dirty="0" smtClean="0"/>
              <a:t>XXZ </a:t>
            </a:r>
            <a:r>
              <a:rPr lang="en-US" sz="2800" dirty="0" err="1" smtClean="0"/>
              <a:t>Antiferromagnet</a:t>
            </a:r>
            <a:endParaRPr 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40125"/>
            <a:ext cx="8229600" cy="3267075"/>
          </a:xfrm>
        </p:spPr>
        <p:txBody>
          <a:bodyPr/>
          <a:lstStyle/>
          <a:p>
            <a:r>
              <a:rPr lang="en-US" dirty="0" smtClean="0"/>
              <a:t>Ordering pattern obtained near t/</a:t>
            </a:r>
            <a:r>
              <a:rPr lang="en-US" dirty="0" err="1" smtClean="0"/>
              <a:t>J</a:t>
            </a:r>
            <a:r>
              <a:rPr lang="en-US" baseline="-25000" dirty="0" err="1" smtClean="0"/>
              <a:t>z</a:t>
            </a:r>
            <a:r>
              <a:rPr lang="en-US" dirty="0" smtClean="0"/>
              <a:t>=0. If we include  </a:t>
            </a:r>
            <a:r>
              <a:rPr lang="en-US" dirty="0"/>
              <a:t>t/</a:t>
            </a:r>
            <a:r>
              <a:rPr lang="en-US" dirty="0" err="1"/>
              <a:t>J</a:t>
            </a:r>
            <a:r>
              <a:rPr lang="en-US" baseline="-25000" dirty="0" err="1"/>
              <a:t>z</a:t>
            </a:r>
            <a:r>
              <a:rPr lang="en-US" dirty="0"/>
              <a:t>=-1/2  </a:t>
            </a:r>
            <a:r>
              <a:rPr lang="en-US" dirty="0" smtClean="0"/>
              <a:t>(Heisenberg point) </a:t>
            </a:r>
            <a:r>
              <a:rPr lang="en-US" dirty="0"/>
              <a:t>with 120</a:t>
            </a:r>
            <a:r>
              <a:rPr lang="en-US" baseline="30000" dirty="0"/>
              <a:t>o </a:t>
            </a:r>
            <a:r>
              <a:rPr lang="en-US" dirty="0"/>
              <a:t>order. Can be connected </a:t>
            </a:r>
            <a:r>
              <a:rPr lang="en-US" dirty="0" smtClean="0"/>
              <a:t>smoothly.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Anisotropic XXZ S=1/2 Heisenberg magnet is ordered – deformed 120</a:t>
            </a:r>
            <a:r>
              <a:rPr lang="en-US" baseline="30000" dirty="0"/>
              <a:t>o </a:t>
            </a:r>
            <a:r>
              <a:rPr lang="en-US" dirty="0" smtClean="0"/>
              <a:t>order. Not a spin liquid.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1589088"/>
            <a:ext cx="75342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67338" y="1106488"/>
            <a:ext cx="0" cy="18970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76400" y="1322388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XXZ antiferromagnet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432425" y="1743075"/>
            <a:ext cx="1893888" cy="1162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7915275" y="2833688"/>
          <a:ext cx="317500" cy="363537"/>
        </p:xfrm>
        <a:graphic>
          <a:graphicData uri="http://schemas.openxmlformats.org/presentationml/2006/ole">
            <p:oleObj spid="_x0000_s13314" name="Equation" r:id="rId4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Lattice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15000" cy="5638800"/>
          </a:xfrm>
        </p:spPr>
        <p:txBody>
          <a:bodyPr/>
          <a:lstStyle/>
          <a:p>
            <a:r>
              <a:rPr lang="en-US" dirty="0" smtClean="0"/>
              <a:t>Hardcore </a:t>
            </a:r>
            <a:r>
              <a:rPr lang="en-US" dirty="0" err="1" smtClean="0"/>
              <a:t>Dimer</a:t>
            </a:r>
            <a:r>
              <a:rPr lang="en-US" dirty="0" smtClean="0"/>
              <a:t> model (on bond </a:t>
            </a:r>
            <a:r>
              <a:rPr lang="en-US" i="1" dirty="0" err="1" smtClean="0"/>
              <a:t>ij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a </a:t>
            </a:r>
            <a:r>
              <a:rPr lang="en-US" b="1" dirty="0" smtClean="0"/>
              <a:t>bipartite</a:t>
            </a:r>
            <a:r>
              <a:rPr lang="en-US" dirty="0" smtClean="0"/>
              <a:t> lattice:</a:t>
            </a:r>
          </a:p>
          <a:p>
            <a:pPr lvl="1"/>
            <a:r>
              <a:rPr lang="en-US" dirty="0" smtClean="0"/>
              <a:t>Define a vector field </a:t>
            </a:r>
            <a:r>
              <a:rPr lang="en-US" b="1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1524000"/>
          <a:ext cx="5101772" cy="939800"/>
        </p:xfrm>
        <a:graphic>
          <a:graphicData uri="http://schemas.openxmlformats.org/presentationml/2006/ole">
            <p:oleObj spid="_x0000_s59394" name="Equation" r:id="rId3" imgW="1930320" imgH="355320" progId="Equation.3">
              <p:embed/>
            </p:oleObj>
          </a:graphicData>
        </a:graphic>
      </p:graphicFrame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29425" y="2390775"/>
            <a:ext cx="2057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295400" y="4419600"/>
          <a:ext cx="7081838" cy="939800"/>
        </p:xfrm>
        <a:graphic>
          <a:graphicData uri="http://schemas.openxmlformats.org/presentationml/2006/ole">
            <p:oleObj spid="_x0000_s59397" name="Equation" r:id="rId5" imgW="2679480" imgH="355320" progId="Equation.3">
              <p:embed/>
            </p:oleObj>
          </a:graphicData>
        </a:graphic>
      </p:graphicFrame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772275" y="2371725"/>
            <a:ext cx="2238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219200" y="5410200"/>
          <a:ext cx="3725862" cy="604837"/>
        </p:xfrm>
        <a:graphic>
          <a:graphicData uri="http://schemas.openxmlformats.org/presentationml/2006/ole">
            <p:oleObj spid="_x0000_s59399" name="Equation" r:id="rId7" imgW="140940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6172200"/>
            <a:ext cx="777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Realized quantum  electrodynamics on D=2 Lattice. Also called U(1) gauge theory.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410200"/>
            <a:ext cx="152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Gauss Law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Confinement and Spin Liquid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Lattice g</a:t>
            </a:r>
            <a:r>
              <a:rPr lang="en-US" dirty="0" smtClean="0"/>
              <a:t>auge theories – two possible phases:</a:t>
            </a:r>
          </a:p>
          <a:p>
            <a:pPr lvl="1"/>
            <a:r>
              <a:rPr lang="en-US" dirty="0" smtClean="0"/>
              <a:t>Confined phase – electric fields frozen</a:t>
            </a:r>
            <a:r>
              <a:rPr lang="en-US" b="1" dirty="0" smtClean="0">
                <a:solidFill>
                  <a:srgbClr val="002060"/>
                </a:solidFill>
              </a:rPr>
              <a:t>.  (magnetic order)</a:t>
            </a:r>
          </a:p>
          <a:p>
            <a:pPr lvl="1"/>
            <a:r>
              <a:rPr lang="en-US" dirty="0" smtClean="0"/>
              <a:t>Coulomb phase (gapless photon excitation as in Maxwell’s electrodynamics</a:t>
            </a:r>
            <a:r>
              <a:rPr lang="en-US" dirty="0" smtClean="0"/>
              <a:t>)  </a:t>
            </a:r>
            <a:r>
              <a:rPr lang="en-US" b="1" dirty="0" smtClean="0">
                <a:solidFill>
                  <a:srgbClr val="FF0000"/>
                </a:solidFill>
              </a:rPr>
              <a:t>(Spin liquid)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Remarkable general result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(A.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Polyakov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In D=2, lattice electrodynamics (U(1) gauge theory), has only one phase – confined phase.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pin liquid very unlikely in Anderson-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Fazekas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model.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>
              <a:solidFill>
                <a:srgbClr val="00206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Beating confinement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obtain </a:t>
            </a:r>
            <a:r>
              <a:rPr lang="en-US" dirty="0" err="1" smtClean="0"/>
              <a:t>deconfinement</a:t>
            </a:r>
            <a:endParaRPr lang="en-US" dirty="0" smtClean="0"/>
          </a:p>
          <a:p>
            <a:pPr lvl="1"/>
            <a:r>
              <a:rPr lang="en-US" dirty="0" smtClean="0"/>
              <a:t>Consider </a:t>
            </a:r>
            <a:r>
              <a:rPr lang="en-US" dirty="0" smtClean="0"/>
              <a:t>other gauge groups like Z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non-bipartite </a:t>
            </a:r>
            <a:r>
              <a:rPr lang="en-US" dirty="0" err="1" smtClean="0"/>
              <a:t>dimer</a:t>
            </a:r>
            <a:r>
              <a:rPr lang="en-US" dirty="0" smtClean="0"/>
              <a:t> </a:t>
            </a:r>
            <a:r>
              <a:rPr lang="en-US" dirty="0" smtClean="0"/>
              <a:t>models)</a:t>
            </a:r>
            <a:endParaRPr lang="en-US" dirty="0" smtClean="0"/>
          </a:p>
          <a:p>
            <a:pPr lvl="1"/>
            <a:r>
              <a:rPr lang="en-US" dirty="0" smtClean="0"/>
              <a:t>Go to </a:t>
            </a:r>
            <a:r>
              <a:rPr lang="en-US" dirty="0" smtClean="0"/>
              <a:t>D=3 [spin ice related models]</a:t>
            </a:r>
            <a:endParaRPr lang="en-US" dirty="0" smtClean="0"/>
          </a:p>
          <a:p>
            <a:pPr lvl="1"/>
            <a:r>
              <a:rPr lang="en-US" dirty="0" smtClean="0"/>
              <a:t>Add other excitations</a:t>
            </a:r>
            <a:r>
              <a:rPr lang="en-US" dirty="0" smtClean="0"/>
              <a:t>. [</a:t>
            </a:r>
            <a:r>
              <a:rPr lang="en-US" dirty="0" err="1" smtClean="0"/>
              <a:t>deconfined</a:t>
            </a:r>
            <a:r>
              <a:rPr lang="en-US" dirty="0" smtClean="0"/>
              <a:t> critical points, critical spin liquids]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References:</a:t>
            </a:r>
          </a:p>
          <a:p>
            <a:pPr lvl="1">
              <a:buNone/>
            </a:pPr>
            <a:r>
              <a:rPr lang="en-US" dirty="0" smtClean="0"/>
              <a:t>J. </a:t>
            </a:r>
            <a:r>
              <a:rPr lang="en-US" dirty="0" err="1" smtClean="0"/>
              <a:t>Kogut</a:t>
            </a:r>
            <a:r>
              <a:rPr lang="en-US" dirty="0" smtClean="0"/>
              <a:t>, “Introduction to Lattice Gauge Theories and Spin Systems”  RMP, </a:t>
            </a:r>
            <a:r>
              <a:rPr lang="en-US" dirty="0" err="1" smtClean="0"/>
              <a:t>Vol</a:t>
            </a:r>
            <a:r>
              <a:rPr lang="en-US" dirty="0" smtClean="0"/>
              <a:t> 51, 659 (1979). </a:t>
            </a:r>
          </a:p>
          <a:p>
            <a:pPr lvl="1">
              <a:buNone/>
            </a:pPr>
            <a:r>
              <a:rPr lang="en-US" dirty="0" smtClean="0"/>
              <a:t>S. </a:t>
            </a:r>
            <a:r>
              <a:rPr lang="en-US" dirty="0" err="1" smtClean="0"/>
              <a:t>Sachdev</a:t>
            </a:r>
            <a:r>
              <a:rPr lang="en-US" dirty="0" smtClean="0"/>
              <a:t>, “Quantum phases and phase transitions of Mott insulators </a:t>
            </a:r>
            <a:r>
              <a:rPr lang="en-US" dirty="0" smtClean="0"/>
              <a:t>“, page 15-29 </a:t>
            </a:r>
            <a:r>
              <a:rPr lang="en-US" sz="1800" dirty="0" smtClean="0"/>
              <a:t>[mapping spin models to gauge theories]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745468"/>
            <a:ext cx="443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We will discuss each of these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 b="26667"/>
          <a:stretch>
            <a:fillRect/>
          </a:stretch>
        </p:blipFill>
        <p:spPr bwMode="auto">
          <a:xfrm>
            <a:off x="3543300" y="3429000"/>
            <a:ext cx="5524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886200"/>
          </a:xfrm>
        </p:spPr>
        <p:txBody>
          <a:bodyPr/>
          <a:lstStyle/>
          <a:p>
            <a:r>
              <a:rPr lang="en-US" dirty="0" smtClean="0"/>
              <a:t>Mott Insulators – Coulomb repulsion localizes electrons to atomic sites. Only spin degree of freedom.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850293" y="26670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45693" y="26670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93" y="3886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5693" y="3886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55093" y="2895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50493" y="28956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26693" y="41148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21893" y="41148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83893" y="3962400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8619" y="266700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baseline="30000" dirty="0" smtClean="0"/>
              <a:t>-</a:t>
            </a:r>
            <a:endParaRPr lang="en-US" sz="2400" b="1" baseline="30000" dirty="0"/>
          </a:p>
        </p:txBody>
      </p:sp>
      <p:sp>
        <p:nvSpPr>
          <p:cNvPr id="18" name="Notched Right Arrow 17"/>
          <p:cNvSpPr/>
          <p:nvPr/>
        </p:nvSpPr>
        <p:spPr>
          <a:xfrm>
            <a:off x="1612293" y="2819400"/>
            <a:ext cx="457200" cy="3048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01225" y="2438400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2743200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Mott Insulator: U&gt;t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" y="5029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Typically, oxides of transition metals </a:t>
            </a:r>
            <a:r>
              <a:rPr lang="en-US" i="1" dirty="0" smtClean="0"/>
              <a:t>(Fe, Co, Ni, </a:t>
            </a:r>
            <a:r>
              <a:rPr lang="en-US" i="1" dirty="0" err="1" smtClean="0"/>
              <a:t>Mn</a:t>
            </a:r>
            <a:r>
              <a:rPr lang="en-US" i="1" dirty="0" smtClean="0"/>
              <a:t>, Cu etc.)</a:t>
            </a:r>
            <a:endParaRPr lang="en-US" i="1" dirty="0"/>
          </a:p>
        </p:txBody>
      </p:sp>
      <p:sp>
        <p:nvSpPr>
          <p:cNvPr id="67" name="Rectangle 66"/>
          <p:cNvSpPr/>
          <p:nvPr/>
        </p:nvSpPr>
        <p:spPr>
          <a:xfrm>
            <a:off x="1752600" y="4038600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648200" y="4495800"/>
            <a:ext cx="2209800" cy="381000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spin degree of freedom. Simplest quantum many body system!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Typically, spins order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Except in frustrated systems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La</a:t>
            </a:r>
            <a:r>
              <a:rPr lang="en-US" baseline="-25000" dirty="0" smtClean="0"/>
              <a:t>2</a:t>
            </a:r>
            <a:r>
              <a:rPr lang="en-US" b="1" dirty="0" smtClean="0">
                <a:solidFill>
                  <a:srgbClr val="FF0000"/>
                </a:solidFill>
              </a:rPr>
              <a:t>Cu</a:t>
            </a:r>
            <a:r>
              <a:rPr lang="en-US" dirty="0" smtClean="0"/>
              <a:t>O</a:t>
            </a:r>
            <a:r>
              <a:rPr lang="en-US" baseline="-25000" dirty="0" smtClean="0"/>
              <a:t>4 </a:t>
            </a:r>
            <a:r>
              <a:rPr lang="en-US" dirty="0" smtClean="0"/>
              <a:t>(parent compound of </a:t>
            </a:r>
            <a:r>
              <a:rPr lang="en-US" dirty="0" err="1" smtClean="0"/>
              <a:t>cuprates</a:t>
            </a:r>
            <a:r>
              <a:rPr lang="en-US" dirty="0" smtClean="0"/>
              <a:t>)</a:t>
            </a:r>
            <a:endParaRPr lang="en-US" baseline="-25000" dirty="0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954087" y="5334000"/>
            <a:ext cx="1484313" cy="1371600"/>
            <a:chOff x="249" y="1253"/>
            <a:chExt cx="2039" cy="1554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991" y="144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991" y="2021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91" y="2597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249" y="1280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397" y="144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rot="-5400000">
              <a:off x="109" y="1733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rot="-5400000">
              <a:off x="685" y="1733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349" y="1397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925" y="1397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397" y="2021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rot="-5400000">
              <a:off x="109" y="230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rot="-5400000">
              <a:off x="685" y="230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349" y="197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925" y="197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97" y="2597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349" y="254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925" y="254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273" y="2422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834" y="1864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858" y="1253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 flipV="1">
              <a:off x="289" y="1814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V="1">
              <a:off x="870" y="2382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1573" y="1451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rot="-5400000">
              <a:off x="1285" y="173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 rot="-5400000">
              <a:off x="1861" y="1739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1525" y="140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2101" y="140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1573" y="2027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 rot="-5400000">
              <a:off x="1285" y="231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 rot="-5400000">
              <a:off x="1861" y="2315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auto">
            <a:xfrm>
              <a:off x="1525" y="197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auto">
            <a:xfrm>
              <a:off x="2101" y="197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>
              <a:off x="1573" y="2603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38"/>
            <p:cNvSpPr>
              <a:spLocks noChangeArrowheads="1"/>
            </p:cNvSpPr>
            <p:nvPr/>
          </p:nvSpPr>
          <p:spPr bwMode="auto">
            <a:xfrm>
              <a:off x="1525" y="2555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auto">
            <a:xfrm>
              <a:off x="2101" y="2555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H="1">
              <a:off x="1449" y="2423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1"/>
            <p:cNvSpPr>
              <a:spLocks noChangeShapeType="1"/>
            </p:cNvSpPr>
            <p:nvPr/>
          </p:nvSpPr>
          <p:spPr bwMode="auto">
            <a:xfrm flipH="1">
              <a:off x="1444" y="1275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H="1">
              <a:off x="2010" y="1851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 flipV="1">
              <a:off x="2048" y="2386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flipV="1">
              <a:off x="1463" y="1818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 flipV="1">
              <a:off x="2030" y="1262"/>
              <a:ext cx="24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971800" y="5410200"/>
            <a:ext cx="370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S=1/2 square lattice anti-</a:t>
            </a:r>
            <a:r>
              <a:rPr lang="en-US" dirty="0" err="1" smtClean="0"/>
              <a:t>ferromagnet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066800" y="2514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2200" y="2514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371600" y="2743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67000" y="2743200"/>
            <a:ext cx="152400" cy="152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45126" y="251460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baseline="30000" dirty="0" smtClean="0"/>
              <a:t>-</a:t>
            </a:r>
            <a:endParaRPr lang="en-US" sz="2400" b="1" baseline="30000" dirty="0"/>
          </a:p>
        </p:txBody>
      </p:sp>
      <p:sp>
        <p:nvSpPr>
          <p:cNvPr id="70" name="TextBox 69"/>
          <p:cNvSpPr txBox="1"/>
          <p:nvPr/>
        </p:nvSpPr>
        <p:spPr>
          <a:xfrm>
            <a:off x="1917732" y="2286000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endParaRPr lang="en-US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429000" y="2514600"/>
            <a:ext cx="5170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Opposite Spins gain by virtual hopping:</a:t>
            </a:r>
          </a:p>
          <a:p>
            <a:r>
              <a:rPr lang="en-US" sz="2400" b="1" dirty="0" smtClean="0"/>
              <a:t>J≈t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/U;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 = J S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•S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  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Left-Right Arrow 71"/>
          <p:cNvSpPr/>
          <p:nvPr/>
        </p:nvSpPr>
        <p:spPr>
          <a:xfrm>
            <a:off x="1676400" y="2667000"/>
            <a:ext cx="685800" cy="38100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1181098" y="2705099"/>
            <a:ext cx="533401" cy="152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H="1" flipV="1">
            <a:off x="2476501" y="2781299"/>
            <a:ext cx="533401" cy="152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048000" y="5715000"/>
            <a:ext cx="3504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r>
              <a:rPr lang="en-US" b="1" dirty="0" smtClean="0"/>
              <a:t>J ≈ </a:t>
            </a:r>
            <a:r>
              <a:rPr lang="en-US" b="1" dirty="0" smtClean="0">
                <a:solidFill>
                  <a:srgbClr val="002060"/>
                </a:solidFill>
              </a:rPr>
              <a:t>1,000Kelvin</a:t>
            </a:r>
            <a:r>
              <a:rPr lang="en-US" dirty="0" smtClean="0"/>
              <a:t>; </a:t>
            </a:r>
            <a:r>
              <a:rPr lang="en-US" b="1" dirty="0" err="1" smtClean="0"/>
              <a:t>t,U</a:t>
            </a:r>
            <a:r>
              <a:rPr lang="en-US" b="1" dirty="0" smtClean="0"/>
              <a:t> ≈10,000 Kelvin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00" y="3581400"/>
          <a:ext cx="838200" cy="330200"/>
        </p:xfrm>
        <a:graphic>
          <a:graphicData uri="http://schemas.openxmlformats.org/presentationml/2006/ole">
            <p:oleObj spid="_x0000_s32770" name="Equation" r:id="rId3" imgW="393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Frustration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7888"/>
            <a:ext cx="8229600" cy="5980112"/>
          </a:xfrm>
        </p:spPr>
        <p:txBody>
          <a:bodyPr/>
          <a:lstStyle/>
          <a:p>
            <a:r>
              <a:rPr lang="en-US" sz="2400" dirty="0"/>
              <a:t>Frustration ~ </a:t>
            </a:r>
            <a:r>
              <a:rPr lang="en-US" sz="2400" dirty="0" smtClean="0"/>
              <a:t>cannot optimize </a:t>
            </a:r>
            <a:r>
              <a:rPr lang="en-US" sz="2400" dirty="0"/>
              <a:t>all energetic </a:t>
            </a:r>
            <a:r>
              <a:rPr lang="en-US" sz="2400" dirty="0" smtClean="0"/>
              <a:t>requirements simultaneously.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79463" y="210661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90575" y="2862263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1835150" y="2844800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830388" y="2843213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790575" y="2147888"/>
            <a:ext cx="514350" cy="8826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08038" y="3011488"/>
            <a:ext cx="102076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1322388" y="2149475"/>
            <a:ext cx="493712" cy="8604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3003550" y="2041525"/>
          <a:ext cx="2374900" cy="1408113"/>
        </p:xfrm>
        <a:graphic>
          <a:graphicData uri="http://schemas.openxmlformats.org/presentationml/2006/ole">
            <p:oleObj spid="_x0000_s1026" name="Equation" r:id="rId3" imgW="965160" imgH="571320" progId="Equation.3">
              <p:embed/>
            </p:oleObj>
          </a:graphicData>
        </a:graphic>
      </p:graphicFrame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7326313" y="1957388"/>
            <a:ext cx="914400" cy="9144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7337425" y="2692400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8255000" y="1846263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7326313" y="1746250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8255000" y="2674938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316038" y="1985963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 flipV="1">
            <a:off x="1230313" y="4818063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 flipV="1">
            <a:off x="1233488" y="5019675"/>
            <a:ext cx="690562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892175" y="5024438"/>
            <a:ext cx="690563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1571625" y="5024438"/>
            <a:ext cx="690563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1235075" y="5530850"/>
            <a:ext cx="690563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 flipV="1">
            <a:off x="882650" y="5529263"/>
            <a:ext cx="690563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 flipV="1">
            <a:off x="1589088" y="5535613"/>
            <a:ext cx="690562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V="1">
            <a:off x="1223963" y="5794375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V="1">
            <a:off x="1925638" y="5807075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2273300" y="5338763"/>
            <a:ext cx="0" cy="328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1911350" y="4879975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1584325" y="5391150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889000" y="5394325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1577975" y="5330825"/>
            <a:ext cx="0" cy="328613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165" name="Object 69"/>
          <p:cNvGraphicFramePr>
            <a:graphicFrameLocks noChangeAspect="1"/>
          </p:cNvGraphicFramePr>
          <p:nvPr/>
        </p:nvGraphicFramePr>
        <p:xfrm>
          <a:off x="990600" y="4267200"/>
          <a:ext cx="1236663" cy="658812"/>
        </p:xfrm>
        <a:graphic>
          <a:graphicData uri="http://schemas.openxmlformats.org/presentationml/2006/ole">
            <p:oleObj spid="_x0000_s1028" name="Equation" r:id="rId4" imgW="380880" imgH="203040" progId="Equation.3">
              <p:embed/>
            </p:oleObj>
          </a:graphicData>
        </a:graphic>
      </p:graphicFrame>
      <p:pic>
        <p:nvPicPr>
          <p:cNvPr id="4167" name="Picture 71" descr="p12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1325" y="4302125"/>
            <a:ext cx="2159000" cy="1500188"/>
          </a:xfrm>
          <a:prstGeom prst="rect">
            <a:avLst/>
          </a:prstGeom>
          <a:noFill/>
        </p:spPr>
      </p:pic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572000" y="4251325"/>
            <a:ext cx="1806575" cy="1998663"/>
            <a:chOff x="2775" y="2279"/>
            <a:chExt cx="1307" cy="1449"/>
          </a:xfrm>
        </p:grpSpPr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 flipV="1">
              <a:off x="3423" y="2279"/>
              <a:ext cx="0" cy="207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6"/>
            <p:cNvGrpSpPr>
              <a:grpSpLocks/>
            </p:cNvGrpSpPr>
            <p:nvPr/>
          </p:nvGrpSpPr>
          <p:grpSpPr bwMode="auto">
            <a:xfrm>
              <a:off x="2775" y="2399"/>
              <a:ext cx="1307" cy="1329"/>
              <a:chOff x="2008" y="2331"/>
              <a:chExt cx="1307" cy="1329"/>
            </a:xfrm>
          </p:grpSpPr>
          <p:sp>
            <p:nvSpPr>
              <p:cNvPr id="4132" name="AutoShape 36"/>
              <p:cNvSpPr>
                <a:spLocks noChangeArrowheads="1"/>
              </p:cNvSpPr>
              <p:nvPr/>
            </p:nvSpPr>
            <p:spPr bwMode="auto">
              <a:xfrm flipV="1">
                <a:off x="2880" y="2648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AutoShape 38"/>
              <p:cNvSpPr>
                <a:spLocks noChangeArrowheads="1"/>
              </p:cNvSpPr>
              <p:nvPr/>
            </p:nvSpPr>
            <p:spPr bwMode="auto">
              <a:xfrm>
                <a:off x="2011" y="2966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44"/>
              <p:cNvSpPr>
                <a:spLocks noChangeShapeType="1"/>
              </p:cNvSpPr>
              <p:nvPr/>
            </p:nvSpPr>
            <p:spPr bwMode="auto">
              <a:xfrm flipV="1">
                <a:off x="2446" y="2529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AutoShape 48"/>
              <p:cNvSpPr>
                <a:spLocks noChangeArrowheads="1"/>
              </p:cNvSpPr>
              <p:nvPr/>
            </p:nvSpPr>
            <p:spPr bwMode="auto">
              <a:xfrm flipV="1">
                <a:off x="2445" y="3281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AutoShape 49"/>
              <p:cNvSpPr>
                <a:spLocks noChangeArrowheads="1"/>
              </p:cNvSpPr>
              <p:nvPr/>
            </p:nvSpPr>
            <p:spPr bwMode="auto">
              <a:xfrm flipV="1">
                <a:off x="2011" y="2652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AutoShape 50"/>
              <p:cNvSpPr>
                <a:spLocks noChangeArrowheads="1"/>
              </p:cNvSpPr>
              <p:nvPr/>
            </p:nvSpPr>
            <p:spPr bwMode="auto">
              <a:xfrm>
                <a:off x="2445" y="2331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AutoShape 51"/>
              <p:cNvSpPr>
                <a:spLocks noChangeArrowheads="1"/>
              </p:cNvSpPr>
              <p:nvPr/>
            </p:nvSpPr>
            <p:spPr bwMode="auto">
              <a:xfrm>
                <a:off x="2873" y="2968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Line 58"/>
              <p:cNvSpPr>
                <a:spLocks noChangeShapeType="1"/>
              </p:cNvSpPr>
              <p:nvPr/>
            </p:nvSpPr>
            <p:spPr bwMode="auto">
              <a:xfrm flipV="1">
                <a:off x="2230" y="2827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59"/>
              <p:cNvSpPr>
                <a:spLocks noChangeShapeType="1"/>
              </p:cNvSpPr>
              <p:nvPr/>
            </p:nvSpPr>
            <p:spPr bwMode="auto">
              <a:xfrm flipV="1">
                <a:off x="3086" y="2830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/>
            </p:nvSpPr>
            <p:spPr bwMode="auto">
              <a:xfrm flipV="1">
                <a:off x="3291" y="3157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auto">
              <a:xfrm flipV="1">
                <a:off x="2013" y="3153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Line 62"/>
              <p:cNvSpPr>
                <a:spLocks noChangeShapeType="1"/>
              </p:cNvSpPr>
              <p:nvPr/>
            </p:nvSpPr>
            <p:spPr bwMode="auto">
              <a:xfrm flipV="1">
                <a:off x="2665" y="3453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4"/>
              <p:cNvSpPr>
                <a:spLocks noChangeShapeType="1"/>
              </p:cNvSpPr>
              <p:nvPr/>
            </p:nvSpPr>
            <p:spPr bwMode="auto">
              <a:xfrm>
                <a:off x="2880" y="2568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Line 65"/>
              <p:cNvSpPr>
                <a:spLocks noChangeShapeType="1"/>
              </p:cNvSpPr>
              <p:nvPr/>
            </p:nvSpPr>
            <p:spPr bwMode="auto">
              <a:xfrm>
                <a:off x="3307" y="2577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Line 66"/>
              <p:cNvSpPr>
                <a:spLocks noChangeShapeType="1"/>
              </p:cNvSpPr>
              <p:nvPr/>
            </p:nvSpPr>
            <p:spPr bwMode="auto">
              <a:xfrm>
                <a:off x="2008" y="2580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67"/>
              <p:cNvSpPr>
                <a:spLocks noChangeShapeType="1"/>
              </p:cNvSpPr>
              <p:nvPr/>
            </p:nvSpPr>
            <p:spPr bwMode="auto">
              <a:xfrm>
                <a:off x="2894" y="3210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Line 68"/>
              <p:cNvSpPr>
                <a:spLocks noChangeShapeType="1"/>
              </p:cNvSpPr>
              <p:nvPr/>
            </p:nvSpPr>
            <p:spPr bwMode="auto">
              <a:xfrm>
                <a:off x="2438" y="3205"/>
                <a:ext cx="0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4181" name="Object 85"/>
          <p:cNvGraphicFramePr>
            <a:graphicFrameLocks noChangeAspect="1"/>
          </p:cNvGraphicFramePr>
          <p:nvPr/>
        </p:nvGraphicFramePr>
        <p:xfrm>
          <a:off x="6172200" y="3498850"/>
          <a:ext cx="1209675" cy="625475"/>
        </p:xfrm>
        <a:graphic>
          <a:graphicData uri="http://schemas.openxmlformats.org/presentationml/2006/ole">
            <p:oleObj spid="_x0000_s1029" name="Equation" r:id="rId6" imgW="393480" imgH="203040" progId="Equation.3">
              <p:embed/>
            </p:oleObj>
          </a:graphicData>
        </a:graphic>
      </p:graphicFrame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279400" y="3762375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Triangular Lattice:</a:t>
            </a:r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4572000" y="372903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Kagome Lattice: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300038" y="4044950"/>
            <a:ext cx="229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#of ground states= (N sites)</a:t>
            </a: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4964113" y="296703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(Classical Spin)</a:t>
            </a:r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1384300" y="5316538"/>
            <a:ext cx="401638" cy="4206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4" name="Rectangle 98"/>
          <p:cNvSpPr>
            <a:spLocks noChangeArrowheads="1"/>
          </p:cNvSpPr>
          <p:nvPr/>
        </p:nvSpPr>
        <p:spPr bwMode="auto">
          <a:xfrm>
            <a:off x="6629400" y="4114801"/>
            <a:ext cx="25146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600200" y="6412468"/>
            <a:ext cx="475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Accidental degeneracy of classical ground states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0" y="3581400"/>
            <a:ext cx="73152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8" grpId="0" animBg="1"/>
      <p:bldP spid="4110" grpId="0" animBg="1"/>
      <p:bldP spid="4111" grpId="0" animBg="1"/>
      <p:bldP spid="4111" grpId="1" animBg="1"/>
      <p:bldP spid="4141" grpId="0" animBg="1"/>
      <p:bldP spid="4143" grpId="0" animBg="1"/>
      <p:bldP spid="4194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Frustration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7888"/>
            <a:ext cx="8229600" cy="18653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Today, mainly </a:t>
            </a:r>
            <a:r>
              <a:rPr lang="en-US" sz="2400" dirty="0" err="1" smtClean="0"/>
              <a:t>Ising</a:t>
            </a:r>
            <a:r>
              <a:rPr lang="en-US" sz="2400" dirty="0" smtClean="0"/>
              <a:t> Spins   (S=+1, -1)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Note, Heisenberg spins:</a:t>
            </a:r>
            <a:endParaRPr lang="en-US" dirty="0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541838" y="1752600"/>
          <a:ext cx="2749550" cy="939800"/>
        </p:xfrm>
        <a:graphic>
          <a:graphicData uri="http://schemas.openxmlformats.org/presentationml/2006/ole">
            <p:oleObj spid="_x0000_s17410" name="Equation" r:id="rId3" imgW="1117440" imgH="380880" progId="Equation.3">
              <p:embed/>
            </p:oleObj>
          </a:graphicData>
        </a:graphic>
      </p:graphicFrame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457200" y="2819400"/>
            <a:ext cx="229235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Triangular Lattice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1400" dirty="0" smtClean="0">
                <a:solidFill>
                  <a:srgbClr val="000099"/>
                </a:solidFill>
              </a:rPr>
              <a:t>(now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unfrustrated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99"/>
                </a:solidFill>
              </a:rPr>
              <a:t>– unique ground state, </a:t>
            </a:r>
            <a:r>
              <a:rPr lang="en-US" sz="1400" dirty="0" err="1" smtClean="0">
                <a:solidFill>
                  <a:srgbClr val="000099"/>
                </a:solidFill>
              </a:rPr>
              <a:t>upto</a:t>
            </a:r>
            <a:r>
              <a:rPr lang="en-US" sz="1400" dirty="0" smtClean="0">
                <a:solidFill>
                  <a:srgbClr val="000099"/>
                </a:solidFill>
              </a:rPr>
              <a:t> symmetries)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3352800" y="283368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Kagome Lattice: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124200" y="4270798"/>
            <a:ext cx="1882774" cy="1749002"/>
            <a:chOff x="4495800" y="4416505"/>
            <a:chExt cx="1882774" cy="1749002"/>
          </a:xfrm>
        </p:grpSpPr>
        <p:grpSp>
          <p:nvGrpSpPr>
            <p:cNvPr id="3" name="Group 86"/>
            <p:cNvGrpSpPr>
              <a:grpSpLocks/>
            </p:cNvGrpSpPr>
            <p:nvPr/>
          </p:nvGrpSpPr>
          <p:grpSpPr bwMode="auto">
            <a:xfrm>
              <a:off x="4576146" y="4416505"/>
              <a:ext cx="1802428" cy="1749002"/>
              <a:chOff x="2011" y="2331"/>
              <a:chExt cx="1304" cy="1268"/>
            </a:xfrm>
          </p:grpSpPr>
          <p:sp>
            <p:nvSpPr>
              <p:cNvPr id="4132" name="AutoShape 36"/>
              <p:cNvSpPr>
                <a:spLocks noChangeArrowheads="1"/>
              </p:cNvSpPr>
              <p:nvPr/>
            </p:nvSpPr>
            <p:spPr bwMode="auto">
              <a:xfrm flipV="1">
                <a:off x="2880" y="2648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AutoShape 38"/>
              <p:cNvSpPr>
                <a:spLocks noChangeArrowheads="1"/>
              </p:cNvSpPr>
              <p:nvPr/>
            </p:nvSpPr>
            <p:spPr bwMode="auto">
              <a:xfrm>
                <a:off x="2011" y="2966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44"/>
              <p:cNvSpPr>
                <a:spLocks noChangeShapeType="1"/>
              </p:cNvSpPr>
              <p:nvPr/>
            </p:nvSpPr>
            <p:spPr bwMode="auto">
              <a:xfrm flipV="1">
                <a:off x="2832" y="2499"/>
                <a:ext cx="168" cy="251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AutoShape 48"/>
              <p:cNvSpPr>
                <a:spLocks noChangeArrowheads="1"/>
              </p:cNvSpPr>
              <p:nvPr/>
            </p:nvSpPr>
            <p:spPr bwMode="auto">
              <a:xfrm flipV="1">
                <a:off x="2445" y="3281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AutoShape 49"/>
              <p:cNvSpPr>
                <a:spLocks noChangeArrowheads="1"/>
              </p:cNvSpPr>
              <p:nvPr/>
            </p:nvSpPr>
            <p:spPr bwMode="auto">
              <a:xfrm flipV="1">
                <a:off x="2011" y="2652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AutoShape 50"/>
              <p:cNvSpPr>
                <a:spLocks noChangeArrowheads="1"/>
              </p:cNvSpPr>
              <p:nvPr/>
            </p:nvSpPr>
            <p:spPr bwMode="auto">
              <a:xfrm>
                <a:off x="2445" y="2331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AutoShape 51"/>
              <p:cNvSpPr>
                <a:spLocks noChangeArrowheads="1"/>
              </p:cNvSpPr>
              <p:nvPr/>
            </p:nvSpPr>
            <p:spPr bwMode="auto">
              <a:xfrm>
                <a:off x="2873" y="2968"/>
                <a:ext cx="435" cy="31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62"/>
              <p:cNvSpPr>
                <a:spLocks noChangeShapeType="1"/>
              </p:cNvSpPr>
              <p:nvPr/>
            </p:nvSpPr>
            <p:spPr bwMode="auto">
              <a:xfrm flipH="1" flipV="1">
                <a:off x="2532" y="2333"/>
                <a:ext cx="276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4"/>
              <p:cNvSpPr>
                <a:spLocks noChangeShapeType="1"/>
              </p:cNvSpPr>
              <p:nvPr/>
            </p:nvSpPr>
            <p:spPr bwMode="auto">
              <a:xfrm>
                <a:off x="2384" y="2554"/>
                <a:ext cx="175" cy="207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Line 62"/>
            <p:cNvSpPr>
              <a:spLocks noChangeShapeType="1"/>
            </p:cNvSpPr>
            <p:nvPr/>
          </p:nvSpPr>
          <p:spPr bwMode="auto">
            <a:xfrm flipH="1" flipV="1">
              <a:off x="4648200" y="5257800"/>
              <a:ext cx="381496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 flipV="1">
              <a:off x="4495800" y="4648200"/>
              <a:ext cx="232215" cy="346214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9785" y="4267200"/>
            <a:ext cx="1603815" cy="1184414"/>
            <a:chOff x="529785" y="4267200"/>
            <a:chExt cx="1603815" cy="1184414"/>
          </a:xfrm>
        </p:grpSpPr>
        <p:grpSp>
          <p:nvGrpSpPr>
            <p:cNvPr id="65" name="Group 64"/>
            <p:cNvGrpSpPr/>
            <p:nvPr/>
          </p:nvGrpSpPr>
          <p:grpSpPr>
            <a:xfrm>
              <a:off x="609600" y="4343400"/>
              <a:ext cx="1397000" cy="1020763"/>
              <a:chOff x="609600" y="3932237"/>
              <a:chExt cx="1397000" cy="1020763"/>
            </a:xfrm>
          </p:grpSpPr>
          <p:sp>
            <p:nvSpPr>
              <p:cNvPr id="4127" name="AutoShape 31"/>
              <p:cNvSpPr>
                <a:spLocks noChangeArrowheads="1"/>
              </p:cNvSpPr>
              <p:nvPr/>
            </p:nvSpPr>
            <p:spPr bwMode="auto">
              <a:xfrm flipV="1">
                <a:off x="960438" y="3932237"/>
                <a:ext cx="690562" cy="50482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AutoShape 32"/>
              <p:cNvSpPr>
                <a:spLocks noChangeArrowheads="1"/>
              </p:cNvSpPr>
              <p:nvPr/>
            </p:nvSpPr>
            <p:spPr bwMode="auto">
              <a:xfrm>
                <a:off x="619125" y="3937000"/>
                <a:ext cx="690563" cy="50482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AutoShape 33"/>
              <p:cNvSpPr>
                <a:spLocks noChangeArrowheads="1"/>
              </p:cNvSpPr>
              <p:nvPr/>
            </p:nvSpPr>
            <p:spPr bwMode="auto">
              <a:xfrm>
                <a:off x="1298575" y="3937000"/>
                <a:ext cx="690563" cy="50482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AutoShape 34"/>
              <p:cNvSpPr>
                <a:spLocks noChangeArrowheads="1"/>
              </p:cNvSpPr>
              <p:nvPr/>
            </p:nvSpPr>
            <p:spPr bwMode="auto">
              <a:xfrm>
                <a:off x="962025" y="4443412"/>
                <a:ext cx="690563" cy="50482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AutoShape 35"/>
              <p:cNvSpPr>
                <a:spLocks noChangeArrowheads="1"/>
              </p:cNvSpPr>
              <p:nvPr/>
            </p:nvSpPr>
            <p:spPr bwMode="auto">
              <a:xfrm flipV="1">
                <a:off x="609600" y="4441825"/>
                <a:ext cx="690563" cy="50482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AutoShape 37"/>
              <p:cNvSpPr>
                <a:spLocks noChangeArrowheads="1"/>
              </p:cNvSpPr>
              <p:nvPr/>
            </p:nvSpPr>
            <p:spPr bwMode="auto">
              <a:xfrm flipV="1">
                <a:off x="1316038" y="4448175"/>
                <a:ext cx="690562" cy="50482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H="1" flipV="1">
              <a:off x="685800" y="4343400"/>
              <a:ext cx="381496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flipH="1">
              <a:off x="1447800" y="4267200"/>
              <a:ext cx="232215" cy="346214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1219200" y="4724400"/>
              <a:ext cx="241890" cy="285523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 flipV="1">
              <a:off x="529785" y="4648200"/>
              <a:ext cx="232215" cy="346214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4"/>
            <p:cNvSpPr>
              <a:spLocks noChangeShapeType="1"/>
            </p:cNvSpPr>
            <p:nvPr/>
          </p:nvSpPr>
          <p:spPr bwMode="auto">
            <a:xfrm flipV="1">
              <a:off x="1600200" y="5105400"/>
              <a:ext cx="232215" cy="346214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2"/>
            <p:cNvSpPr>
              <a:spLocks noChangeShapeType="1"/>
            </p:cNvSpPr>
            <p:nvPr/>
          </p:nvSpPr>
          <p:spPr bwMode="auto">
            <a:xfrm flipH="1" flipV="1">
              <a:off x="1752104" y="4876800"/>
              <a:ext cx="381496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2"/>
            <p:cNvSpPr>
              <a:spLocks noChangeShapeType="1"/>
            </p:cNvSpPr>
            <p:nvPr/>
          </p:nvSpPr>
          <p:spPr bwMode="auto">
            <a:xfrm flipH="1" flipV="1">
              <a:off x="685800" y="5334000"/>
              <a:ext cx="381496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657600" y="3200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Frustrated ((spins on a triangle must sum to zero)</a:t>
            </a:r>
            <a:endParaRPr lang="en-US" dirty="0"/>
          </a:p>
        </p:txBody>
      </p:sp>
      <p:sp>
        <p:nvSpPr>
          <p:cNvPr id="78" name="Text Box 90"/>
          <p:cNvSpPr txBox="1">
            <a:spLocks noChangeArrowheads="1"/>
          </p:cNvSpPr>
          <p:nvPr/>
        </p:nvSpPr>
        <p:spPr bwMode="auto">
          <a:xfrm>
            <a:off x="6324600" y="283368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err="1" smtClean="0">
                <a:solidFill>
                  <a:srgbClr val="000099"/>
                </a:solidFill>
              </a:rPr>
              <a:t>Pyrochlore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Lattice: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324600" y="32004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Frustrated (spins on a tetrahedron must sum to zero)</a:t>
            </a:r>
            <a:endParaRPr lang="en-US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590800" y="6048575"/>
          <a:ext cx="2894012" cy="809425"/>
        </p:xfrm>
        <a:graphic>
          <a:graphicData uri="http://schemas.openxmlformats.org/presentationml/2006/ole">
            <p:oleObj spid="_x0000_s17415" name="Equation" r:id="rId5" imgW="1549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424863" cy="1143000"/>
          </a:xfrm>
        </p:spPr>
        <p:txBody>
          <a:bodyPr/>
          <a:lstStyle/>
          <a:p>
            <a:r>
              <a:rPr lang="en-US"/>
              <a:t>Geometrical Frustration in Ice</a:t>
            </a:r>
          </a:p>
        </p:txBody>
      </p:sp>
      <p:pic>
        <p:nvPicPr>
          <p:cNvPr id="3075" name="Picture 3" descr="ice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1042988"/>
            <a:ext cx="1951038" cy="266382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70596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19575" y="1376363"/>
            <a:ext cx="1860550" cy="184150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5043488"/>
            <a:ext cx="341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Residual Entropy of Ice (1936):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429000" y="5029200"/>
          <a:ext cx="3151188" cy="454025"/>
        </p:xfrm>
        <a:graphic>
          <a:graphicData uri="http://schemas.openxmlformats.org/presentationml/2006/ole">
            <p:oleObj spid="_x0000_s15362" name="Equation" r:id="rId5" imgW="1587240" imgH="228600" progId="Equation.3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038600" y="3048000"/>
          <a:ext cx="2712480" cy="920750"/>
        </p:xfrm>
        <a:graphic>
          <a:graphicData uri="http://schemas.openxmlformats.org/presentationml/2006/ole">
            <p:oleObj spid="_x0000_s15367" name="Equation" r:id="rId6" imgW="1384200" imgH="469800" progId="Equation.3">
              <p:embed/>
            </p:oleObj>
          </a:graphicData>
        </a:graphic>
      </p:graphicFrame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4600"/>
            <a:ext cx="3562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81000" y="6172200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Third law of Thermodynamics:   S</a:t>
            </a:r>
            <a:r>
              <a:rPr lang="en-US" baseline="-25000" dirty="0" smtClean="0"/>
              <a:t>0</a:t>
            </a:r>
            <a:r>
              <a:rPr lang="en-US" dirty="0" smtClean="0"/>
              <a:t>→0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6670675" cy="714375"/>
          </a:xfrm>
        </p:spPr>
        <p:txBody>
          <a:bodyPr>
            <a:normAutofit fontScale="90000"/>
          </a:bodyPr>
          <a:lstStyle/>
          <a:p>
            <a:r>
              <a:rPr lang="en-US" sz="3200"/>
              <a:t>Geometrical Frustration in Ice</a:t>
            </a:r>
            <a:br>
              <a:rPr lang="en-US" sz="3200"/>
            </a:br>
            <a:r>
              <a:rPr lang="en-US" sz="3200"/>
              <a:t> </a:t>
            </a:r>
            <a:r>
              <a:rPr lang="en-US" sz="3200">
                <a:solidFill>
                  <a:srgbClr val="000099"/>
                </a:solidFill>
              </a:rPr>
              <a:t>Pauling’s Solution:</a:t>
            </a: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7239000" y="2590800"/>
          <a:ext cx="1689100" cy="454025"/>
        </p:xfrm>
        <a:graphic>
          <a:graphicData uri="http://schemas.openxmlformats.org/presentationml/2006/ole">
            <p:oleObj spid="_x0000_s2050" name="Equation" r:id="rId4" imgW="850680" imgH="228600" progId="Equation.3">
              <p:embed/>
            </p:oleObj>
          </a:graphicData>
        </a:graphic>
      </p:graphicFrame>
      <p:pic>
        <p:nvPicPr>
          <p:cNvPr id="8205" name="Picture 13" descr="image?id=94130&amp;rendTypeId=4"/>
          <p:cNvPicPr>
            <a:picLocks noChangeAspect="1" noChangeArrowheads="1"/>
          </p:cNvPicPr>
          <p:nvPr/>
        </p:nvPicPr>
        <p:blipFill>
          <a:blip r:embed="rId5" cstate="print"/>
          <a:srcRect t="32852" r="14302"/>
          <a:stretch>
            <a:fillRect/>
          </a:stretch>
        </p:blipFill>
        <p:spPr bwMode="auto">
          <a:xfrm>
            <a:off x="6907213" y="66675"/>
            <a:ext cx="2181225" cy="1704975"/>
          </a:xfrm>
          <a:prstGeom prst="rect">
            <a:avLst/>
          </a:prstGeom>
          <a:noFill/>
        </p:spPr>
      </p:pic>
      <p:pic>
        <p:nvPicPr>
          <p:cNvPr id="8196" name="Picture 4" descr="chemistryicevoet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50" y="2076450"/>
            <a:ext cx="2263775" cy="2827338"/>
          </a:xfrm>
          <a:prstGeom prst="rect">
            <a:avLst/>
          </a:prstGeo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8438" y="1709738"/>
            <a:ext cx="2147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/>
              <a:t>Structure</a:t>
            </a:r>
            <a:r>
              <a:rPr lang="en-US"/>
              <a:t>: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279525" y="3019425"/>
            <a:ext cx="727075" cy="75565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1998663" y="3054350"/>
            <a:ext cx="1212850" cy="3841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259138" y="2201863"/>
            <a:ext cx="1893887" cy="1981200"/>
            <a:chOff x="2151" y="2059"/>
            <a:chExt cx="1193" cy="1248"/>
          </a:xfrm>
        </p:grpSpPr>
        <p:pic>
          <p:nvPicPr>
            <p:cNvPr id="8223" name="Picture 31" descr="CAXZFWHX"/>
            <p:cNvPicPr>
              <a:picLocks noChangeAspect="1" noChangeArrowheads="1"/>
            </p:cNvPicPr>
            <p:nvPr/>
          </p:nvPicPr>
          <p:blipFill>
            <a:blip r:embed="rId8" cstate="print"/>
            <a:srcRect l="17245" t="10191" r="13715" b="14989"/>
            <a:stretch>
              <a:fillRect/>
            </a:stretch>
          </p:blipFill>
          <p:spPr bwMode="auto">
            <a:xfrm>
              <a:off x="2151" y="2059"/>
              <a:ext cx="1193" cy="1248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</p:spPr>
        </p:pic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559" y="2654"/>
              <a:ext cx="213" cy="213"/>
              <a:chOff x="2559" y="2654"/>
              <a:chExt cx="213" cy="213"/>
            </a:xfrm>
          </p:grpSpPr>
          <p:sp>
            <p:nvSpPr>
              <p:cNvPr id="8224" name="Oval 32"/>
              <p:cNvSpPr>
                <a:spLocks noChangeArrowheads="1"/>
              </p:cNvSpPr>
              <p:nvPr/>
            </p:nvSpPr>
            <p:spPr bwMode="auto">
              <a:xfrm>
                <a:off x="2559" y="2654"/>
                <a:ext cx="213" cy="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auto">
              <a:xfrm>
                <a:off x="2602" y="2757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2554" y="2125"/>
              <a:ext cx="213" cy="213"/>
              <a:chOff x="2559" y="2654"/>
              <a:chExt cx="213" cy="213"/>
            </a:xfrm>
          </p:grpSpPr>
          <p:sp>
            <p:nvSpPr>
              <p:cNvPr id="8228" name="Oval 36"/>
              <p:cNvSpPr>
                <a:spLocks noChangeArrowheads="1"/>
              </p:cNvSpPr>
              <p:nvPr/>
            </p:nvSpPr>
            <p:spPr bwMode="auto">
              <a:xfrm>
                <a:off x="2559" y="2654"/>
                <a:ext cx="213" cy="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2602" y="2757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3065" y="2800"/>
              <a:ext cx="213" cy="213"/>
              <a:chOff x="2559" y="2654"/>
              <a:chExt cx="213" cy="213"/>
            </a:xfrm>
          </p:grpSpPr>
          <p:sp>
            <p:nvSpPr>
              <p:cNvPr id="8231" name="Oval 39"/>
              <p:cNvSpPr>
                <a:spLocks noChangeArrowheads="1"/>
              </p:cNvSpPr>
              <p:nvPr/>
            </p:nvSpPr>
            <p:spPr bwMode="auto">
              <a:xfrm>
                <a:off x="2559" y="2654"/>
                <a:ext cx="213" cy="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auto">
              <a:xfrm>
                <a:off x="2602" y="2757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2382" y="3027"/>
              <a:ext cx="213" cy="213"/>
              <a:chOff x="2559" y="2654"/>
              <a:chExt cx="213" cy="213"/>
            </a:xfrm>
          </p:grpSpPr>
          <p:sp>
            <p:nvSpPr>
              <p:cNvPr id="8234" name="Oval 42"/>
              <p:cNvSpPr>
                <a:spLocks noChangeArrowheads="1"/>
              </p:cNvSpPr>
              <p:nvPr/>
            </p:nvSpPr>
            <p:spPr bwMode="auto">
              <a:xfrm>
                <a:off x="2559" y="2654"/>
                <a:ext cx="213" cy="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Oval 43"/>
              <p:cNvSpPr>
                <a:spLocks noChangeArrowheads="1"/>
              </p:cNvSpPr>
              <p:nvPr/>
            </p:nvSpPr>
            <p:spPr bwMode="auto">
              <a:xfrm>
                <a:off x="2602" y="2757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188" y="2717"/>
              <a:ext cx="213" cy="213"/>
              <a:chOff x="2559" y="2654"/>
              <a:chExt cx="213" cy="213"/>
            </a:xfrm>
          </p:grpSpPr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2559" y="2654"/>
                <a:ext cx="213" cy="2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auto">
              <a:xfrm>
                <a:off x="2602" y="2757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>
              <a:off x="2785" y="2781"/>
              <a:ext cx="95" cy="9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auto">
            <a:xfrm>
              <a:off x="2387" y="2749"/>
              <a:ext cx="82" cy="7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auto">
            <a:xfrm>
              <a:off x="2607" y="2392"/>
              <a:ext cx="95" cy="9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2550" y="2856"/>
              <a:ext cx="95" cy="9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2351088" y="1671638"/>
            <a:ext cx="441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/>
              <a:t>Bernal Fowler Rules</a:t>
            </a:r>
            <a:r>
              <a:rPr lang="en-US"/>
              <a:t> – 2 </a:t>
            </a:r>
            <a:r>
              <a:rPr lang="en-US" b="1"/>
              <a:t>H</a:t>
            </a:r>
            <a:r>
              <a:rPr lang="en-US"/>
              <a:t> near, 2 </a:t>
            </a:r>
            <a:r>
              <a:rPr lang="en-US" b="1"/>
              <a:t>H</a:t>
            </a:r>
            <a:r>
              <a:rPr lang="en-US"/>
              <a:t> far.</a:t>
            </a:r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 flipH="1">
            <a:off x="4125913" y="2741613"/>
            <a:ext cx="1216025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H="1" flipV="1">
            <a:off x="4103688" y="3021013"/>
            <a:ext cx="1227137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H="1">
            <a:off x="4216400" y="2362200"/>
            <a:ext cx="1109663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5399088" y="216693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O</a:t>
            </a:r>
            <a:r>
              <a:rPr lang="en-US"/>
              <a:t>xygen</a:t>
            </a:r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5426075" y="255587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H</a:t>
            </a:r>
            <a:r>
              <a:rPr lang="en-US"/>
              <a:t>ydrogen</a:t>
            </a: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5461000" y="28702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Alternate </a:t>
            </a:r>
            <a:r>
              <a:rPr lang="en-US" b="1"/>
              <a:t>H</a:t>
            </a:r>
            <a:r>
              <a:rPr lang="en-US"/>
              <a:t> site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2667000" y="4343400"/>
            <a:ext cx="559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 dirty="0"/>
              <a:t>Idea:</a:t>
            </a:r>
            <a:r>
              <a:rPr lang="en-US" dirty="0"/>
              <a:t> </a:t>
            </a:r>
            <a:r>
              <a:rPr lang="en-US" b="1" dirty="0" err="1"/>
              <a:t>Hydrogens</a:t>
            </a:r>
            <a:r>
              <a:rPr lang="en-US" b="1" dirty="0"/>
              <a:t> </a:t>
            </a:r>
            <a:r>
              <a:rPr lang="en-US" dirty="0"/>
              <a:t>remain disordered giving entropy</a:t>
            </a:r>
          </a:p>
        </p:txBody>
      </p:sp>
      <p:graphicFrame>
        <p:nvGraphicFramePr>
          <p:cNvPr id="8256" name="Object 64"/>
          <p:cNvGraphicFramePr>
            <a:graphicFrameLocks noChangeAspect="1"/>
          </p:cNvGraphicFramePr>
          <p:nvPr/>
        </p:nvGraphicFramePr>
        <p:xfrm>
          <a:off x="5791200" y="3429000"/>
          <a:ext cx="3100388" cy="504825"/>
        </p:xfrm>
        <a:graphic>
          <a:graphicData uri="http://schemas.openxmlformats.org/presentationml/2006/ole">
            <p:oleObj spid="_x0000_s2053" name="Equation" r:id="rId9" imgW="1562040" imgH="25380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28600" y="53340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Spin version</a:t>
            </a:r>
            <a:r>
              <a:rPr lang="en-US" dirty="0" smtClean="0"/>
              <a:t>:  Spin ice (Ho</a:t>
            </a:r>
            <a:r>
              <a:rPr lang="en-US" baseline="-25000" dirty="0" smtClean="0"/>
              <a:t>2</a:t>
            </a:r>
            <a:r>
              <a:rPr lang="en-US" dirty="0" smtClean="0"/>
              <a:t>Ti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953000"/>
            <a:ext cx="2000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505200" y="62484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5029200"/>
            <a:ext cx="1981200" cy="16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1775" y="977900"/>
            <a:ext cx="5584825" cy="57324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Outline</a:t>
            </a:r>
          </a:p>
          <a:p>
            <a:pPr marL="533400" indent="-533400">
              <a:buFontTx/>
              <a:buNone/>
            </a:pPr>
            <a:r>
              <a:rPr lang="en-US" dirty="0"/>
              <a:t>1. Frustration relief by residual interactions</a:t>
            </a:r>
          </a:p>
          <a:p>
            <a:pPr marL="914400" lvl="1" indent="-457200">
              <a:buFontTx/>
              <a:buNone/>
            </a:pPr>
            <a:r>
              <a:rPr lang="en-US" i="1" dirty="0"/>
              <a:t>here</a:t>
            </a:r>
            <a:r>
              <a:rPr lang="en-US" dirty="0"/>
              <a:t> - complex orders from lattice   couplings in CuFeO</a:t>
            </a:r>
            <a:r>
              <a:rPr lang="en-US" baseline="-25000" dirty="0"/>
              <a:t>2</a:t>
            </a:r>
            <a:endParaRPr lang="en-US" dirty="0"/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r>
              <a:rPr lang="en-US" dirty="0"/>
              <a:t>2. Selection by quantum/thermal fluctuations</a:t>
            </a:r>
          </a:p>
          <a:p>
            <a:pPr marL="533400" indent="-533400">
              <a:buFontTx/>
              <a:buNone/>
            </a:pPr>
            <a:r>
              <a:rPr lang="en-US" sz="2400" i="1" dirty="0"/>
              <a:t>	here </a:t>
            </a:r>
            <a:r>
              <a:rPr lang="en-US" sz="2400" i="1" dirty="0" smtClean="0"/>
              <a:t>–</a:t>
            </a:r>
            <a:r>
              <a:rPr lang="en-US" sz="2400" dirty="0" smtClean="0"/>
              <a:t> ‘</a:t>
            </a:r>
            <a:r>
              <a:rPr lang="en-US" sz="2400" dirty="0" err="1" smtClean="0"/>
              <a:t>supersolid</a:t>
            </a:r>
            <a:r>
              <a:rPr lang="en-US" sz="2400" dirty="0" smtClean="0"/>
              <a:t>’ </a:t>
            </a:r>
            <a:r>
              <a:rPr lang="en-US" sz="2400" dirty="0"/>
              <a:t>order by disorder.</a:t>
            </a:r>
          </a:p>
          <a:p>
            <a:pPr marL="914400" lvl="1" indent="-457200">
              <a:buFontTx/>
              <a:buChar char="•"/>
            </a:pPr>
            <a:endParaRPr lang="en-US" dirty="0"/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r>
              <a:rPr lang="en-US" sz="2400" i="1" dirty="0"/>
              <a:t>   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Geometric Frustration &amp; Relief</a:t>
            </a:r>
          </a:p>
        </p:txBody>
      </p:sp>
      <p:pic>
        <p:nvPicPr>
          <p:cNvPr id="7172" name="Picture 4" descr="CAJUNZW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163" y="1120775"/>
            <a:ext cx="3182937" cy="1879600"/>
          </a:xfrm>
          <a:prstGeom prst="rect">
            <a:avLst/>
          </a:prstGeom>
          <a:noFill/>
        </p:spPr>
      </p:pic>
      <p:pic>
        <p:nvPicPr>
          <p:cNvPr id="7173" name="Picture 5" descr="CAJUNZW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3492500"/>
            <a:ext cx="318293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346825" y="4321175"/>
            <a:ext cx="817563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7405688" y="4573588"/>
            <a:ext cx="946150" cy="11112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949950" y="2974975"/>
            <a:ext cx="2516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Classically degenerate</a:t>
            </a:r>
          </a:p>
        </p:txBody>
      </p:sp>
      <p:sp>
        <p:nvSpPr>
          <p:cNvPr id="22" name="Freeform 21"/>
          <p:cNvSpPr/>
          <p:nvPr/>
        </p:nvSpPr>
        <p:spPr>
          <a:xfrm>
            <a:off x="6347791" y="4386470"/>
            <a:ext cx="583096" cy="477078"/>
          </a:xfrm>
          <a:custGeom>
            <a:avLst/>
            <a:gdLst>
              <a:gd name="connsiteX0" fmla="*/ 583096 w 583096"/>
              <a:gd name="connsiteY0" fmla="*/ 0 h 477078"/>
              <a:gd name="connsiteX1" fmla="*/ 556592 w 583096"/>
              <a:gd name="connsiteY1" fmla="*/ 79513 h 477078"/>
              <a:gd name="connsiteX2" fmla="*/ 530087 w 583096"/>
              <a:gd name="connsiteY2" fmla="*/ 251791 h 477078"/>
              <a:gd name="connsiteX3" fmla="*/ 503583 w 583096"/>
              <a:gd name="connsiteY3" fmla="*/ 331304 h 477078"/>
              <a:gd name="connsiteX4" fmla="*/ 463826 w 583096"/>
              <a:gd name="connsiteY4" fmla="*/ 371060 h 477078"/>
              <a:gd name="connsiteX5" fmla="*/ 437322 w 583096"/>
              <a:gd name="connsiteY5" fmla="*/ 410817 h 477078"/>
              <a:gd name="connsiteX6" fmla="*/ 318052 w 583096"/>
              <a:gd name="connsiteY6" fmla="*/ 477078 h 477078"/>
              <a:gd name="connsiteX7" fmla="*/ 265044 w 583096"/>
              <a:gd name="connsiteY7" fmla="*/ 463826 h 477078"/>
              <a:gd name="connsiteX8" fmla="*/ 225287 w 583096"/>
              <a:gd name="connsiteY8" fmla="*/ 450573 h 477078"/>
              <a:gd name="connsiteX9" fmla="*/ 198783 w 583096"/>
              <a:gd name="connsiteY9" fmla="*/ 371060 h 477078"/>
              <a:gd name="connsiteX10" fmla="*/ 185531 w 583096"/>
              <a:gd name="connsiteY10" fmla="*/ 331304 h 477078"/>
              <a:gd name="connsiteX11" fmla="*/ 172279 w 583096"/>
              <a:gd name="connsiteY11" fmla="*/ 291547 h 477078"/>
              <a:gd name="connsiteX12" fmla="*/ 119270 w 583096"/>
              <a:gd name="connsiteY12" fmla="*/ 212034 h 477078"/>
              <a:gd name="connsiteX13" fmla="*/ 79513 w 583096"/>
              <a:gd name="connsiteY13" fmla="*/ 132521 h 477078"/>
              <a:gd name="connsiteX14" fmla="*/ 53009 w 583096"/>
              <a:gd name="connsiteY14" fmla="*/ 53008 h 477078"/>
              <a:gd name="connsiteX15" fmla="*/ 39757 w 583096"/>
              <a:gd name="connsiteY15" fmla="*/ 13252 h 477078"/>
              <a:gd name="connsiteX16" fmla="*/ 13252 w 583096"/>
              <a:gd name="connsiteY16" fmla="*/ 39756 h 477078"/>
              <a:gd name="connsiteX17" fmla="*/ 0 w 583096"/>
              <a:gd name="connsiteY17" fmla="*/ 79513 h 477078"/>
              <a:gd name="connsiteX18" fmla="*/ 13252 w 583096"/>
              <a:gd name="connsiteY18" fmla="*/ 13252 h 477078"/>
              <a:gd name="connsiteX19" fmla="*/ 79513 w 583096"/>
              <a:gd name="connsiteY19" fmla="*/ 39756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096" h="477078">
                <a:moveTo>
                  <a:pt x="583096" y="0"/>
                </a:moveTo>
                <a:cubicBezTo>
                  <a:pt x="574261" y="26504"/>
                  <a:pt x="560543" y="51856"/>
                  <a:pt x="556592" y="79513"/>
                </a:cubicBezTo>
                <a:cubicBezTo>
                  <a:pt x="553791" y="99119"/>
                  <a:pt x="536214" y="227283"/>
                  <a:pt x="530087" y="251791"/>
                </a:cubicBezTo>
                <a:cubicBezTo>
                  <a:pt x="523311" y="278895"/>
                  <a:pt x="523338" y="311549"/>
                  <a:pt x="503583" y="331304"/>
                </a:cubicBezTo>
                <a:cubicBezTo>
                  <a:pt x="490331" y="344556"/>
                  <a:pt x="475824" y="356662"/>
                  <a:pt x="463826" y="371060"/>
                </a:cubicBezTo>
                <a:cubicBezTo>
                  <a:pt x="453630" y="383296"/>
                  <a:pt x="449308" y="400329"/>
                  <a:pt x="437322" y="410817"/>
                </a:cubicBezTo>
                <a:cubicBezTo>
                  <a:pt x="381238" y="459891"/>
                  <a:pt x="372657" y="458877"/>
                  <a:pt x="318052" y="477078"/>
                </a:cubicBezTo>
                <a:cubicBezTo>
                  <a:pt x="300383" y="472661"/>
                  <a:pt x="282556" y="468830"/>
                  <a:pt x="265044" y="463826"/>
                </a:cubicBezTo>
                <a:cubicBezTo>
                  <a:pt x="251612" y="459988"/>
                  <a:pt x="233406" y="461940"/>
                  <a:pt x="225287" y="450573"/>
                </a:cubicBezTo>
                <a:cubicBezTo>
                  <a:pt x="209048" y="427839"/>
                  <a:pt x="207618" y="397564"/>
                  <a:pt x="198783" y="371060"/>
                </a:cubicBezTo>
                <a:lnTo>
                  <a:pt x="185531" y="331304"/>
                </a:lnTo>
                <a:cubicBezTo>
                  <a:pt x="181114" y="318052"/>
                  <a:pt x="180028" y="303170"/>
                  <a:pt x="172279" y="291547"/>
                </a:cubicBezTo>
                <a:cubicBezTo>
                  <a:pt x="154609" y="265043"/>
                  <a:pt x="129343" y="242254"/>
                  <a:pt x="119270" y="212034"/>
                </a:cubicBezTo>
                <a:cubicBezTo>
                  <a:pt x="100981" y="157168"/>
                  <a:pt x="113767" y="183901"/>
                  <a:pt x="79513" y="132521"/>
                </a:cubicBezTo>
                <a:lnTo>
                  <a:pt x="53009" y="53008"/>
                </a:lnTo>
                <a:lnTo>
                  <a:pt x="39757" y="13252"/>
                </a:lnTo>
                <a:cubicBezTo>
                  <a:pt x="30922" y="22087"/>
                  <a:pt x="19680" y="29042"/>
                  <a:pt x="13252" y="39756"/>
                </a:cubicBezTo>
                <a:cubicBezTo>
                  <a:pt x="6065" y="51734"/>
                  <a:pt x="0" y="93482"/>
                  <a:pt x="0" y="79513"/>
                </a:cubicBezTo>
                <a:cubicBezTo>
                  <a:pt x="0" y="56989"/>
                  <a:pt x="8835" y="35339"/>
                  <a:pt x="13252" y="13252"/>
                </a:cubicBezTo>
                <a:cubicBezTo>
                  <a:pt x="62380" y="29627"/>
                  <a:pt x="40515" y="20257"/>
                  <a:pt x="79513" y="3975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877878" y="4380223"/>
            <a:ext cx="92765" cy="99012"/>
          </a:xfrm>
          <a:custGeom>
            <a:avLst/>
            <a:gdLst>
              <a:gd name="connsiteX0" fmla="*/ 92765 w 92765"/>
              <a:gd name="connsiteY0" fmla="*/ 99012 h 99012"/>
              <a:gd name="connsiteX1" fmla="*/ 79513 w 92765"/>
              <a:gd name="connsiteY1" fmla="*/ 59255 h 99012"/>
              <a:gd name="connsiteX2" fmla="*/ 66261 w 92765"/>
              <a:gd name="connsiteY2" fmla="*/ 6247 h 99012"/>
              <a:gd name="connsiteX3" fmla="*/ 53009 w 92765"/>
              <a:gd name="connsiteY3" fmla="*/ 46003 h 99012"/>
              <a:gd name="connsiteX4" fmla="*/ 0 w 92765"/>
              <a:gd name="connsiteY4" fmla="*/ 99012 h 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" h="99012">
                <a:moveTo>
                  <a:pt x="92765" y="99012"/>
                </a:moveTo>
                <a:cubicBezTo>
                  <a:pt x="88348" y="85760"/>
                  <a:pt x="83351" y="72687"/>
                  <a:pt x="79513" y="59255"/>
                </a:cubicBezTo>
                <a:cubicBezTo>
                  <a:pt x="74510" y="41743"/>
                  <a:pt x="82551" y="14392"/>
                  <a:pt x="66261" y="6247"/>
                </a:cubicBezTo>
                <a:cubicBezTo>
                  <a:pt x="53767" y="0"/>
                  <a:pt x="59256" y="33509"/>
                  <a:pt x="53009" y="46003"/>
                </a:cubicBezTo>
                <a:cubicBezTo>
                  <a:pt x="31686" y="88649"/>
                  <a:pt x="34139" y="81943"/>
                  <a:pt x="0" y="990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488236" y="4592383"/>
            <a:ext cx="688355" cy="257913"/>
          </a:xfrm>
          <a:custGeom>
            <a:avLst/>
            <a:gdLst>
              <a:gd name="connsiteX0" fmla="*/ 688355 w 688355"/>
              <a:gd name="connsiteY0" fmla="*/ 59130 h 257913"/>
              <a:gd name="connsiteX1" fmla="*/ 661851 w 688355"/>
              <a:gd name="connsiteY1" fmla="*/ 112139 h 257913"/>
              <a:gd name="connsiteX2" fmla="*/ 582338 w 688355"/>
              <a:gd name="connsiteY2" fmla="*/ 165147 h 257913"/>
              <a:gd name="connsiteX3" fmla="*/ 555834 w 688355"/>
              <a:gd name="connsiteY3" fmla="*/ 191652 h 257913"/>
              <a:gd name="connsiteX4" fmla="*/ 516077 w 688355"/>
              <a:gd name="connsiteY4" fmla="*/ 204904 h 257913"/>
              <a:gd name="connsiteX5" fmla="*/ 476321 w 688355"/>
              <a:gd name="connsiteY5" fmla="*/ 231408 h 257913"/>
              <a:gd name="connsiteX6" fmla="*/ 343799 w 688355"/>
              <a:gd name="connsiteY6" fmla="*/ 257913 h 257913"/>
              <a:gd name="connsiteX7" fmla="*/ 224529 w 688355"/>
              <a:gd name="connsiteY7" fmla="*/ 218156 h 257913"/>
              <a:gd name="connsiteX8" fmla="*/ 184773 w 688355"/>
              <a:gd name="connsiteY8" fmla="*/ 204904 h 257913"/>
              <a:gd name="connsiteX9" fmla="*/ 145016 w 688355"/>
              <a:gd name="connsiteY9" fmla="*/ 178400 h 257913"/>
              <a:gd name="connsiteX10" fmla="*/ 92007 w 688355"/>
              <a:gd name="connsiteY10" fmla="*/ 125391 h 257913"/>
              <a:gd name="connsiteX11" fmla="*/ 78755 w 688355"/>
              <a:gd name="connsiteY11" fmla="*/ 85634 h 257913"/>
              <a:gd name="connsiteX12" fmla="*/ 25747 w 688355"/>
              <a:gd name="connsiteY12" fmla="*/ 19374 h 257913"/>
              <a:gd name="connsiteX13" fmla="*/ 12494 w 688355"/>
              <a:gd name="connsiteY13" fmla="*/ 138643 h 257913"/>
              <a:gd name="connsiteX14" fmla="*/ 25747 w 688355"/>
              <a:gd name="connsiteY14" fmla="*/ 98887 h 257913"/>
              <a:gd name="connsiteX15" fmla="*/ 12494 w 688355"/>
              <a:gd name="connsiteY15" fmla="*/ 59130 h 257913"/>
              <a:gd name="connsiteX16" fmla="*/ 78755 w 688355"/>
              <a:gd name="connsiteY16" fmla="*/ 72382 h 257913"/>
              <a:gd name="connsiteX17" fmla="*/ 105260 w 688355"/>
              <a:gd name="connsiteY17" fmla="*/ 59130 h 2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8355" h="257913">
                <a:moveTo>
                  <a:pt x="688355" y="59130"/>
                </a:moveTo>
                <a:cubicBezTo>
                  <a:pt x="679520" y="76800"/>
                  <a:pt x="675820" y="98170"/>
                  <a:pt x="661851" y="112139"/>
                </a:cubicBezTo>
                <a:cubicBezTo>
                  <a:pt x="639327" y="134663"/>
                  <a:pt x="604862" y="142622"/>
                  <a:pt x="582338" y="165147"/>
                </a:cubicBezTo>
                <a:cubicBezTo>
                  <a:pt x="573503" y="173982"/>
                  <a:pt x="566548" y="185224"/>
                  <a:pt x="555834" y="191652"/>
                </a:cubicBezTo>
                <a:cubicBezTo>
                  <a:pt x="543856" y="198839"/>
                  <a:pt x="529329" y="200487"/>
                  <a:pt x="516077" y="204904"/>
                </a:cubicBezTo>
                <a:cubicBezTo>
                  <a:pt x="502825" y="213739"/>
                  <a:pt x="490567" y="224285"/>
                  <a:pt x="476321" y="231408"/>
                </a:cubicBezTo>
                <a:cubicBezTo>
                  <a:pt x="439315" y="249911"/>
                  <a:pt x="377981" y="253029"/>
                  <a:pt x="343799" y="257913"/>
                </a:cubicBezTo>
                <a:lnTo>
                  <a:pt x="224529" y="218156"/>
                </a:lnTo>
                <a:cubicBezTo>
                  <a:pt x="211277" y="213739"/>
                  <a:pt x="196396" y="212652"/>
                  <a:pt x="184773" y="204904"/>
                </a:cubicBezTo>
                <a:cubicBezTo>
                  <a:pt x="171521" y="196069"/>
                  <a:pt x="157109" y="188765"/>
                  <a:pt x="145016" y="178400"/>
                </a:cubicBezTo>
                <a:cubicBezTo>
                  <a:pt x="126043" y="162138"/>
                  <a:pt x="92007" y="125391"/>
                  <a:pt x="92007" y="125391"/>
                </a:cubicBezTo>
                <a:cubicBezTo>
                  <a:pt x="87590" y="112139"/>
                  <a:pt x="87481" y="96542"/>
                  <a:pt x="78755" y="85634"/>
                </a:cubicBezTo>
                <a:cubicBezTo>
                  <a:pt x="10249" y="0"/>
                  <a:pt x="59057" y="119304"/>
                  <a:pt x="25747" y="19374"/>
                </a:cubicBezTo>
                <a:cubicBezTo>
                  <a:pt x="21329" y="59130"/>
                  <a:pt x="12494" y="98642"/>
                  <a:pt x="12494" y="138643"/>
                </a:cubicBezTo>
                <a:cubicBezTo>
                  <a:pt x="12494" y="152612"/>
                  <a:pt x="25747" y="112856"/>
                  <a:pt x="25747" y="98887"/>
                </a:cubicBezTo>
                <a:cubicBezTo>
                  <a:pt x="25747" y="84918"/>
                  <a:pt x="0" y="65377"/>
                  <a:pt x="12494" y="59130"/>
                </a:cubicBezTo>
                <a:cubicBezTo>
                  <a:pt x="32640" y="49056"/>
                  <a:pt x="56668" y="67965"/>
                  <a:pt x="78755" y="72382"/>
                </a:cubicBezTo>
                <a:cubicBezTo>
                  <a:pt x="114631" y="108258"/>
                  <a:pt x="105260" y="111382"/>
                  <a:pt x="105260" y="5913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083826" y="4551208"/>
            <a:ext cx="170032" cy="153314"/>
          </a:xfrm>
          <a:custGeom>
            <a:avLst/>
            <a:gdLst>
              <a:gd name="connsiteX0" fmla="*/ 0 w 170032"/>
              <a:gd name="connsiteY0" fmla="*/ 153314 h 153314"/>
              <a:gd name="connsiteX1" fmla="*/ 53009 w 170032"/>
              <a:gd name="connsiteY1" fmla="*/ 100305 h 153314"/>
              <a:gd name="connsiteX2" fmla="*/ 119270 w 170032"/>
              <a:gd name="connsiteY2" fmla="*/ 47296 h 153314"/>
              <a:gd name="connsiteX3" fmla="*/ 145774 w 170032"/>
              <a:gd name="connsiteY3" fmla="*/ 73801 h 153314"/>
              <a:gd name="connsiteX4" fmla="*/ 132522 w 170032"/>
              <a:gd name="connsiteY4" fmla="*/ 126809 h 153314"/>
              <a:gd name="connsiteX5" fmla="*/ 145774 w 170032"/>
              <a:gd name="connsiteY5" fmla="*/ 153314 h 1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32" h="153314">
                <a:moveTo>
                  <a:pt x="0" y="153314"/>
                </a:moveTo>
                <a:cubicBezTo>
                  <a:pt x="17670" y="135644"/>
                  <a:pt x="34036" y="116567"/>
                  <a:pt x="53009" y="100305"/>
                </a:cubicBezTo>
                <a:cubicBezTo>
                  <a:pt x="170032" y="0"/>
                  <a:pt x="29043" y="137523"/>
                  <a:pt x="119270" y="47296"/>
                </a:cubicBezTo>
                <a:cubicBezTo>
                  <a:pt x="128105" y="56131"/>
                  <a:pt x="143720" y="61477"/>
                  <a:pt x="145774" y="73801"/>
                </a:cubicBezTo>
                <a:cubicBezTo>
                  <a:pt x="148768" y="91766"/>
                  <a:pt x="132522" y="108596"/>
                  <a:pt x="132522" y="126809"/>
                </a:cubicBezTo>
                <a:cubicBezTo>
                  <a:pt x="132522" y="136687"/>
                  <a:pt x="141357" y="144479"/>
                  <a:pt x="145774" y="1533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432425" y="3352800"/>
            <a:ext cx="3711575" cy="2249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00200" y="6172200"/>
            <a:ext cx="559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orders -  but defined by Landau order parameter.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1310</Words>
  <Application>Microsoft Office PowerPoint</Application>
  <PresentationFormat>On-screen Show (4:3)</PresentationFormat>
  <Paragraphs>220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Microsoft Equation 3.0</vt:lpstr>
      <vt:lpstr>Frustrated Magnetism</vt:lpstr>
      <vt:lpstr>Preview – Quantum Spin Liquids</vt:lpstr>
      <vt:lpstr>Magnetic Insulators</vt:lpstr>
      <vt:lpstr>Magnetic Insulators</vt:lpstr>
      <vt:lpstr>Geometric Frustration</vt:lpstr>
      <vt:lpstr>Geometric Frustration</vt:lpstr>
      <vt:lpstr>Geometrical Frustration in Ice</vt:lpstr>
      <vt:lpstr>Geometrical Frustration in Ice  Pauling’s Solution:</vt:lpstr>
      <vt:lpstr>Geometric Frustration &amp; Relief</vt:lpstr>
      <vt:lpstr>Geometric Frustration &amp; Relief</vt:lpstr>
      <vt:lpstr>Frustration and Relief - Lattice coupling</vt:lpstr>
      <vt:lpstr>Magnetization Plateaus and CuFeO2</vt:lpstr>
      <vt:lpstr>Complex Phase Structure of Triangular Spin Phonon Model</vt:lpstr>
      <vt:lpstr>XXZ Model on triangular lattice</vt:lpstr>
      <vt:lpstr>XXZ Model on triangular lattice</vt:lpstr>
      <vt:lpstr>Spin-Boson Mapping</vt:lpstr>
      <vt:lpstr>Supersolid order on the triangular lattice</vt:lpstr>
      <vt:lpstr>Supersolid order on the triangular lattice</vt:lpstr>
      <vt:lpstr>Triangular Lattice bosons with Frustrated Hopping</vt:lpstr>
      <vt:lpstr>Triangular Lattice XXZ Model at Jz&gt;&gt;J</vt:lpstr>
      <vt:lpstr>Triangular Lattice bosons with Frustrated Hopping</vt:lpstr>
      <vt:lpstr>Phase Diagram of the XXZ Antiferromagnet</vt:lpstr>
      <vt:lpstr>Connection to Lattice Gauge Theories</vt:lpstr>
      <vt:lpstr>Confinement and Spin Liquid Phase</vt:lpstr>
      <vt:lpstr>Beating confinement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Frustrated Magnetism</dc:title>
  <dc:creator>ashvinv</dc:creator>
  <cp:lastModifiedBy>ashvinv</cp:lastModifiedBy>
  <cp:revision>24</cp:revision>
  <dcterms:created xsi:type="dcterms:W3CDTF">2010-07-11T22:10:26Z</dcterms:created>
  <dcterms:modified xsi:type="dcterms:W3CDTF">2010-07-14T06:02:32Z</dcterms:modified>
</cp:coreProperties>
</file>