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5" r:id="rId15"/>
    <p:sldId id="271" r:id="rId16"/>
    <p:sldId id="272" r:id="rId17"/>
    <p:sldId id="273" r:id="rId18"/>
    <p:sldId id="276" r:id="rId19"/>
    <p:sldId id="274" r:id="rId20"/>
    <p:sldId id="269" r:id="rId21"/>
    <p:sldId id="278" r:id="rId22"/>
    <p:sldId id="25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AB7FE-1D67-4C28-96E3-0D6542F5FD6A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D735-3D80-4EEA-85F2-14352DCC16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9600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90588"/>
            <a:ext cx="4038600" cy="282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90588"/>
            <a:ext cx="4038600" cy="282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68738"/>
            <a:ext cx="4038600" cy="2827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8738"/>
            <a:ext cx="4038600" cy="2827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4AA-945A-476F-BEF5-8819526A2A3D}" type="datetimeFigureOut">
              <a:rPr lang="en-US" smtClean="0"/>
              <a:t>7/14/2010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E4AA-945A-476F-BEF5-8819526A2A3D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95AF-40F1-4803-AE54-77CA86B1D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gif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Frustrated Magnetism, Quantum spin liquids and gauge theories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Ashvin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 smtClean="0"/>
          </a:p>
          <a:p>
            <a:r>
              <a:rPr lang="en-US" dirty="0" smtClean="0"/>
              <a:t>UC Berkeley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Frustration and </a:t>
            </a:r>
            <a:r>
              <a:rPr lang="en-US" dirty="0" err="1" smtClean="0"/>
              <a:t>Dimers</a:t>
            </a:r>
            <a:r>
              <a:rPr lang="en-US" dirty="0" smtClean="0"/>
              <a:t> in D=3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943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Spin Ice </a:t>
            </a:r>
            <a:r>
              <a:rPr lang="en-US" dirty="0" err="1" smtClean="0"/>
              <a:t>eg</a:t>
            </a:r>
            <a:r>
              <a:rPr lang="en-US" dirty="0" smtClean="0"/>
              <a:t>. Ho</a:t>
            </a:r>
            <a:r>
              <a:rPr lang="en-US" baseline="-25000" dirty="0" smtClean="0"/>
              <a:t>2</a:t>
            </a:r>
            <a:r>
              <a:rPr lang="en-US" dirty="0" smtClean="0"/>
              <a:t>Ti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</a:p>
          <a:p>
            <a:pPr lvl="1"/>
            <a:r>
              <a:rPr lang="en-US" dirty="0" smtClean="0"/>
              <a:t>Magnetic </a:t>
            </a:r>
            <a:r>
              <a:rPr lang="en-US" i="1" dirty="0" smtClean="0"/>
              <a:t>Ho</a:t>
            </a:r>
            <a:r>
              <a:rPr lang="en-US" dirty="0" smtClean="0"/>
              <a:t> ions on </a:t>
            </a:r>
            <a:r>
              <a:rPr lang="en-US" dirty="0" err="1" smtClean="0"/>
              <a:t>pyrochlore</a:t>
            </a:r>
            <a:r>
              <a:rPr lang="en-US" dirty="0" smtClean="0"/>
              <a:t> lattice (corner sharing </a:t>
            </a:r>
            <a:r>
              <a:rPr lang="en-US" dirty="0" err="1" smtClean="0"/>
              <a:t>tetrahedra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Large spin:  (            : Classical Moment)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Dominant energy scale: </a:t>
            </a:r>
            <a:r>
              <a:rPr lang="en-US" i="1" dirty="0" smtClean="0"/>
              <a:t>Single ions anisotropy </a:t>
            </a:r>
            <a:r>
              <a:rPr lang="en-US" dirty="0" smtClean="0"/>
              <a:t>– leads to </a:t>
            </a:r>
            <a:r>
              <a:rPr lang="en-US" dirty="0" err="1" smtClean="0"/>
              <a:t>Ising</a:t>
            </a:r>
            <a:r>
              <a:rPr lang="en-US" dirty="0" smtClean="0"/>
              <a:t> like spins along axis tetrahedron center. </a:t>
            </a:r>
            <a:endParaRPr lang="en-US" dirty="0"/>
          </a:p>
          <a:p>
            <a:pPr lvl="1"/>
            <a:r>
              <a:rPr lang="en-US" dirty="0" smtClean="0"/>
              <a:t>Ferromagnetic interactions leads to frustration. Dipolar origin (Harris). </a:t>
            </a:r>
          </a:p>
          <a:p>
            <a:pPr lvl="1"/>
            <a:r>
              <a:rPr lang="en-US" dirty="0" smtClean="0"/>
              <a:t>Obey Ice Rules  (2 in, 2 out).</a:t>
            </a:r>
          </a:p>
          <a:p>
            <a:pPr lvl="1"/>
            <a:endParaRPr lang="en-US" baseline="-25000" dirty="0"/>
          </a:p>
          <a:p>
            <a:pPr lvl="1"/>
            <a:r>
              <a:rPr lang="en-US" dirty="0" err="1" smtClean="0"/>
              <a:t>Dimers</a:t>
            </a:r>
            <a:r>
              <a:rPr lang="en-US" dirty="0" smtClean="0"/>
              <a:t> on dual lattice (bipartite diamond lattice). Maps to U(1) “magneto statics” (no dynamics).</a:t>
            </a:r>
            <a:endParaRPr lang="en-US" baseline="-25000" dirty="0" smtClean="0"/>
          </a:p>
        </p:txBody>
      </p:sp>
      <p:pic>
        <p:nvPicPr>
          <p:cNvPr id="22530" name="Picture 2" descr="http://www.nature.com/nature/journal/v451/n7174/images/nature06433-f1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90600"/>
            <a:ext cx="2590800" cy="2590800"/>
          </a:xfrm>
          <a:prstGeom prst="rect">
            <a:avLst/>
          </a:prstGeom>
          <a:noFill/>
        </p:spPr>
      </p:pic>
      <p:pic>
        <p:nvPicPr>
          <p:cNvPr id="22532" name="Picture 4" descr="http://image.absoluteastronomy.com/images/encyclopediaimages/s/sp/spin_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0"/>
            <a:ext cx="1885950" cy="1438275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95599" y="2057400"/>
          <a:ext cx="726141" cy="457200"/>
        </p:xfrm>
        <a:graphic>
          <a:graphicData uri="http://schemas.openxmlformats.org/presentationml/2006/ole">
            <p:oleObj spid="_x0000_s22533" name="Equation" r:id="rId5" imgW="3427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 </a:t>
            </a:r>
            <a:r>
              <a:rPr lang="en-US" dirty="0" err="1" smtClean="0"/>
              <a:t>Magnetostatics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 smtClean="0"/>
              <a:t>Assume ice rules perfectly obeyed.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1676400"/>
          <a:ext cx="4234764" cy="2222500"/>
        </p:xfrm>
        <a:graphic>
          <a:graphicData uri="http://schemas.openxmlformats.org/presentationml/2006/ole">
            <p:oleObj spid="_x0000_s24578" name="Equation" r:id="rId3" imgW="1790640" imgH="93960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1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Leads to singular points in neutron scattering (pinch points)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4448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64886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6488668"/>
            <a:ext cx="93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876800"/>
            <a:ext cx="316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Fennel et al., arXiv:0907.0954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Ice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Defects of perfect ice rule – </a:t>
            </a:r>
            <a:r>
              <a:rPr lang="en-US" dirty="0" err="1" smtClean="0"/>
              <a:t>eg</a:t>
            </a:r>
            <a:r>
              <a:rPr lang="en-US" dirty="0" smtClean="0"/>
              <a:t>. 3 in 1 out – “magnetic monopoles” </a:t>
            </a:r>
            <a:r>
              <a:rPr lang="en-US" sz="2000" dirty="0" smtClean="0"/>
              <a:t>(</a:t>
            </a:r>
            <a:r>
              <a:rPr lang="en-US" sz="2000" dirty="0" err="1" smtClean="0"/>
              <a:t>Castelnovo-Moessner-Sondhi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/>
              <a:t>Experimental signatures observed in neutron scattering, spin relaxation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Quantum versions of spin ice? U(1) quantum spin liquid in D=3.  </a:t>
            </a:r>
            <a:r>
              <a:rPr lang="en-US" sz="2200" dirty="0" smtClean="0"/>
              <a:t>(theoretical proposals – </a:t>
            </a:r>
            <a:r>
              <a:rPr lang="en-US" sz="2200" dirty="0" err="1" smtClean="0"/>
              <a:t>Hermele</a:t>
            </a:r>
            <a:r>
              <a:rPr lang="en-US" sz="2200" dirty="0" smtClean="0"/>
              <a:t> et al., 2004; A. </a:t>
            </a:r>
            <a:r>
              <a:rPr lang="en-US" sz="2200" dirty="0" err="1" smtClean="0"/>
              <a:t>Banerjee</a:t>
            </a:r>
            <a:r>
              <a:rPr lang="en-US" sz="2200" dirty="0" smtClean="0"/>
              <a:t> et al.2008).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8966200" cy="685800"/>
          </a:xfrm>
        </p:spPr>
        <p:txBody>
          <a:bodyPr/>
          <a:lstStyle/>
          <a:p>
            <a:r>
              <a:rPr lang="en-US" sz="2800"/>
              <a:t>Novel Quantum Phase Transitions in Frustrated Magnets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24013"/>
            <a:ext cx="5284788" cy="4830762"/>
          </a:xfrm>
        </p:spPr>
        <p:txBody>
          <a:bodyPr/>
          <a:lstStyle/>
          <a:p>
            <a:r>
              <a:rPr lang="en-US" sz="2400" dirty="0"/>
              <a:t>S=1/2 on a square lattice (D=2).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. </a:t>
            </a:r>
            <a:r>
              <a:rPr lang="en-US" sz="1800" dirty="0" err="1"/>
              <a:t>undoped</a:t>
            </a:r>
            <a:r>
              <a:rPr lang="en-US" sz="1800" dirty="0"/>
              <a:t> </a:t>
            </a:r>
            <a:r>
              <a:rPr lang="en-US" sz="1800" dirty="0" err="1"/>
              <a:t>cuprates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La</a:t>
            </a:r>
            <a:r>
              <a:rPr lang="en-US" sz="1800" baseline="-25000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accent2"/>
                </a:solidFill>
              </a:rPr>
              <a:t>CuO</a:t>
            </a:r>
            <a:r>
              <a:rPr lang="en-US" sz="1800" baseline="-25000" dirty="0">
                <a:solidFill>
                  <a:schemeClr val="accent2"/>
                </a:solidFill>
              </a:rPr>
              <a:t>4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lvl="1"/>
            <a:endParaRPr lang="en-US" sz="1800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dirty="0" smtClean="0"/>
              <a:t>Add </a:t>
            </a:r>
            <a:r>
              <a:rPr lang="en-US" dirty="0"/>
              <a:t>frustration</a:t>
            </a:r>
          </a:p>
          <a:p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65750" y="1174750"/>
            <a:ext cx="3236913" cy="2466975"/>
            <a:chOff x="249" y="1253"/>
            <a:chExt cx="2039" cy="1554"/>
          </a:xfrm>
        </p:grpSpPr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991" y="144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991" y="2021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991" y="2597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H="1">
              <a:off x="249" y="1280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97" y="144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rot="-5400000">
              <a:off x="109" y="1733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rot="-5400000">
              <a:off x="685" y="1733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349" y="1397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925" y="1397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397" y="2021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 rot="-5400000">
              <a:off x="109" y="230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rot="-5400000">
              <a:off x="685" y="230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349" y="197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925" y="197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397" y="2597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Oval 21"/>
            <p:cNvSpPr>
              <a:spLocks noChangeArrowheads="1"/>
            </p:cNvSpPr>
            <p:nvPr/>
          </p:nvSpPr>
          <p:spPr bwMode="auto">
            <a:xfrm>
              <a:off x="349" y="254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22"/>
            <p:cNvSpPr>
              <a:spLocks noChangeArrowheads="1"/>
            </p:cNvSpPr>
            <p:nvPr/>
          </p:nvSpPr>
          <p:spPr bwMode="auto">
            <a:xfrm>
              <a:off x="925" y="254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H="1">
              <a:off x="273" y="2422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>
              <a:off x="834" y="1864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V="1">
              <a:off x="858" y="1253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V="1">
              <a:off x="289" y="1814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flipV="1">
              <a:off x="870" y="2382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1573" y="1451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 rot="-5400000">
              <a:off x="1285" y="173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 rot="-5400000">
              <a:off x="1861" y="173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1525" y="140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Oval 32"/>
            <p:cNvSpPr>
              <a:spLocks noChangeArrowheads="1"/>
            </p:cNvSpPr>
            <p:nvPr/>
          </p:nvSpPr>
          <p:spPr bwMode="auto">
            <a:xfrm>
              <a:off x="2101" y="140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1573" y="2027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 rot="-5400000">
              <a:off x="1285" y="231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 rot="-5400000">
              <a:off x="1861" y="231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auto">
            <a:xfrm>
              <a:off x="1525" y="197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2101" y="197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1573" y="2603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auto">
            <a:xfrm>
              <a:off x="1525" y="2555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auto">
            <a:xfrm>
              <a:off x="2101" y="2555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 flipH="1">
              <a:off x="1449" y="2423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 flipH="1">
              <a:off x="1444" y="1275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 flipH="1">
              <a:off x="2010" y="1851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 flipV="1">
              <a:off x="2048" y="2386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 flipV="1">
              <a:off x="1463" y="1818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 flipV="1">
              <a:off x="2030" y="1262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51" name="Object 47"/>
          <p:cNvGraphicFramePr>
            <a:graphicFrameLocks noChangeAspect="1"/>
          </p:cNvGraphicFramePr>
          <p:nvPr/>
        </p:nvGraphicFramePr>
        <p:xfrm>
          <a:off x="1295400" y="2538413"/>
          <a:ext cx="1893887" cy="509587"/>
        </p:xfrm>
        <a:graphic>
          <a:graphicData uri="http://schemas.openxmlformats.org/presentationml/2006/ole">
            <p:oleObj spid="_x0000_s25602" name="Equation" r:id="rId3" imgW="990360" imgH="266400" progId="Equation.3">
              <p:embed/>
            </p:oleObj>
          </a:graphicData>
        </a:graphic>
      </p:graphicFrame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38200" y="4621212"/>
            <a:ext cx="1322387" cy="1550988"/>
            <a:chOff x="1254" y="2448"/>
            <a:chExt cx="833" cy="977"/>
          </a:xfrm>
        </p:grpSpPr>
        <p:graphicFrame>
          <p:nvGraphicFramePr>
            <p:cNvPr id="21552" name="Object 48"/>
            <p:cNvGraphicFramePr>
              <a:graphicFrameLocks noChangeAspect="1"/>
            </p:cNvGraphicFramePr>
            <p:nvPr/>
          </p:nvGraphicFramePr>
          <p:xfrm>
            <a:off x="1931" y="2778"/>
            <a:ext cx="156" cy="221"/>
          </p:xfrm>
          <a:graphic>
            <a:graphicData uri="http://schemas.openxmlformats.org/presentationml/2006/ole">
              <p:oleObj spid="_x0000_s25603" name="Equation" r:id="rId4" imgW="126720" imgH="164880" progId="Equation.3">
                <p:embed/>
              </p:oleObj>
            </a:graphicData>
          </a:graphic>
        </p:graphicFrame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1254" y="2448"/>
              <a:ext cx="630" cy="977"/>
              <a:chOff x="4109" y="1725"/>
              <a:chExt cx="772" cy="1228"/>
            </a:xfrm>
          </p:grpSpPr>
          <p:sp>
            <p:nvSpPr>
              <p:cNvPr id="21554" name="Rectangle 50"/>
              <p:cNvSpPr>
                <a:spLocks noChangeArrowheads="1"/>
              </p:cNvSpPr>
              <p:nvPr/>
            </p:nvSpPr>
            <p:spPr bwMode="auto">
              <a:xfrm>
                <a:off x="4109" y="1934"/>
                <a:ext cx="766" cy="835"/>
              </a:xfrm>
              <a:prstGeom prst="rect">
                <a:avLst/>
              </a:prstGeom>
              <a:solidFill>
                <a:srgbClr val="FFFFFF"/>
              </a:solidFill>
              <a:ln w="412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V="1">
                <a:off x="4109" y="1920"/>
                <a:ext cx="766" cy="835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 rot="5400000" flipV="1">
                <a:off x="4074" y="1955"/>
                <a:ext cx="835" cy="766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57" name="Object 53"/>
              <p:cNvGraphicFramePr>
                <a:graphicFrameLocks noChangeAspect="1"/>
              </p:cNvGraphicFramePr>
              <p:nvPr/>
            </p:nvGraphicFramePr>
            <p:xfrm>
              <a:off x="4555" y="2205"/>
              <a:ext cx="187" cy="238"/>
            </p:xfrm>
            <a:graphic>
              <a:graphicData uri="http://schemas.openxmlformats.org/presentationml/2006/ole">
                <p:oleObj spid="_x0000_s25604" name="Equation" r:id="rId5" imgW="152280" imgH="177480" progId="Equation.3">
                  <p:embed/>
                </p:oleObj>
              </a:graphicData>
            </a:graphic>
          </p:graphicFrame>
          <p:sp>
            <p:nvSpPr>
              <p:cNvPr id="21558" name="Line 54"/>
              <p:cNvSpPr>
                <a:spLocks noChangeShapeType="1"/>
              </p:cNvSpPr>
              <p:nvPr/>
            </p:nvSpPr>
            <p:spPr bwMode="auto">
              <a:xfrm>
                <a:off x="4114" y="2617"/>
                <a:ext cx="0" cy="336"/>
              </a:xfrm>
              <a:prstGeom prst="line">
                <a:avLst/>
              </a:prstGeom>
              <a:noFill/>
              <a:ln w="603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>
                <a:off x="4881" y="1781"/>
                <a:ext cx="0" cy="336"/>
              </a:xfrm>
              <a:prstGeom prst="line">
                <a:avLst/>
              </a:prstGeom>
              <a:noFill/>
              <a:ln w="603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 flipV="1">
                <a:off x="4877" y="2530"/>
                <a:ext cx="0" cy="336"/>
              </a:xfrm>
              <a:prstGeom prst="line">
                <a:avLst/>
              </a:prstGeom>
              <a:noFill/>
              <a:ln w="603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Line 57"/>
              <p:cNvSpPr>
                <a:spLocks noChangeShapeType="1"/>
              </p:cNvSpPr>
              <p:nvPr/>
            </p:nvSpPr>
            <p:spPr bwMode="auto">
              <a:xfrm flipV="1">
                <a:off x="4113" y="1725"/>
                <a:ext cx="0" cy="336"/>
              </a:xfrm>
              <a:prstGeom prst="line">
                <a:avLst/>
              </a:prstGeom>
              <a:noFill/>
              <a:ln w="603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86400" y="4191000"/>
            <a:ext cx="2895600" cy="1676400"/>
            <a:chOff x="1982" y="1639"/>
            <a:chExt cx="1480" cy="108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036" y="1708"/>
              <a:ext cx="1350" cy="928"/>
              <a:chOff x="2465" y="1076"/>
              <a:chExt cx="1350" cy="928"/>
            </a:xfrm>
          </p:grpSpPr>
          <p:sp>
            <p:nvSpPr>
              <p:cNvPr id="67" name="Line 6"/>
              <p:cNvSpPr>
                <a:spLocks noChangeShapeType="1"/>
              </p:cNvSpPr>
              <p:nvPr/>
            </p:nvSpPr>
            <p:spPr bwMode="auto">
              <a:xfrm>
                <a:off x="3353" y="1114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7"/>
              <p:cNvSpPr>
                <a:spLocks noChangeShapeType="1"/>
              </p:cNvSpPr>
              <p:nvPr/>
            </p:nvSpPr>
            <p:spPr bwMode="auto">
              <a:xfrm>
                <a:off x="3353" y="1541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8"/>
              <p:cNvSpPr>
                <a:spLocks noChangeShapeType="1"/>
              </p:cNvSpPr>
              <p:nvPr/>
            </p:nvSpPr>
            <p:spPr bwMode="auto">
              <a:xfrm>
                <a:off x="3353" y="1968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9"/>
              <p:cNvSpPr>
                <a:spLocks noChangeShapeType="1"/>
              </p:cNvSpPr>
              <p:nvPr/>
            </p:nvSpPr>
            <p:spPr bwMode="auto">
              <a:xfrm>
                <a:off x="2920" y="1111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0"/>
              <p:cNvSpPr>
                <a:spLocks noChangeShapeType="1"/>
              </p:cNvSpPr>
              <p:nvPr/>
            </p:nvSpPr>
            <p:spPr bwMode="auto">
              <a:xfrm>
                <a:off x="2920" y="1539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"/>
              <p:cNvSpPr>
                <a:spLocks noChangeShapeType="1"/>
              </p:cNvSpPr>
              <p:nvPr/>
            </p:nvSpPr>
            <p:spPr bwMode="auto">
              <a:xfrm>
                <a:off x="2920" y="1966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2"/>
              <p:cNvSpPr>
                <a:spLocks noChangeShapeType="1"/>
              </p:cNvSpPr>
              <p:nvPr/>
            </p:nvSpPr>
            <p:spPr bwMode="auto">
              <a:xfrm>
                <a:off x="2501" y="1112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 rot="-5400000">
                <a:off x="2287" y="1326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rot="-5400000">
                <a:off x="2714" y="1326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Oval 15"/>
              <p:cNvSpPr>
                <a:spLocks noChangeArrowheads="1"/>
              </p:cNvSpPr>
              <p:nvPr/>
            </p:nvSpPr>
            <p:spPr bwMode="auto">
              <a:xfrm>
                <a:off x="2465" y="1076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6"/>
              <p:cNvSpPr>
                <a:spLocks noChangeArrowheads="1"/>
              </p:cNvSpPr>
              <p:nvPr/>
            </p:nvSpPr>
            <p:spPr bwMode="auto">
              <a:xfrm>
                <a:off x="2893" y="1076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>
                <a:off x="2501" y="1539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8"/>
              <p:cNvSpPr>
                <a:spLocks noChangeShapeType="1"/>
              </p:cNvSpPr>
              <p:nvPr/>
            </p:nvSpPr>
            <p:spPr bwMode="auto">
              <a:xfrm rot="-5400000">
                <a:off x="2287" y="1753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9"/>
              <p:cNvSpPr>
                <a:spLocks noChangeShapeType="1"/>
              </p:cNvSpPr>
              <p:nvPr/>
            </p:nvSpPr>
            <p:spPr bwMode="auto">
              <a:xfrm rot="-5400000">
                <a:off x="2714" y="1753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Oval 20"/>
              <p:cNvSpPr>
                <a:spLocks noChangeArrowheads="1"/>
              </p:cNvSpPr>
              <p:nvPr/>
            </p:nvSpPr>
            <p:spPr bwMode="auto">
              <a:xfrm>
                <a:off x="2465" y="1503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1"/>
              <p:cNvSpPr>
                <a:spLocks noChangeArrowheads="1"/>
              </p:cNvSpPr>
              <p:nvPr/>
            </p:nvSpPr>
            <p:spPr bwMode="auto">
              <a:xfrm>
                <a:off x="2893" y="1503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22"/>
              <p:cNvSpPr>
                <a:spLocks noChangeShapeType="1"/>
              </p:cNvSpPr>
              <p:nvPr/>
            </p:nvSpPr>
            <p:spPr bwMode="auto">
              <a:xfrm>
                <a:off x="2501" y="1966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2465" y="1930"/>
                <a:ext cx="71" cy="7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4"/>
              <p:cNvSpPr>
                <a:spLocks noChangeArrowheads="1"/>
              </p:cNvSpPr>
              <p:nvPr/>
            </p:nvSpPr>
            <p:spPr bwMode="auto">
              <a:xfrm>
                <a:off x="2893" y="1930"/>
                <a:ext cx="71" cy="7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 rot="-5400000">
                <a:off x="3139" y="1328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6"/>
              <p:cNvSpPr>
                <a:spLocks noChangeShapeType="1"/>
              </p:cNvSpPr>
              <p:nvPr/>
            </p:nvSpPr>
            <p:spPr bwMode="auto">
              <a:xfrm rot="-5400000">
                <a:off x="3566" y="1328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27"/>
              <p:cNvSpPr>
                <a:spLocks noChangeArrowheads="1"/>
              </p:cNvSpPr>
              <p:nvPr/>
            </p:nvSpPr>
            <p:spPr bwMode="auto">
              <a:xfrm>
                <a:off x="3317" y="1078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8"/>
              <p:cNvSpPr>
                <a:spLocks noChangeArrowheads="1"/>
              </p:cNvSpPr>
              <p:nvPr/>
            </p:nvSpPr>
            <p:spPr bwMode="auto">
              <a:xfrm>
                <a:off x="3744" y="1078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 rot="-5400000">
                <a:off x="3139" y="1755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rot="-5400000">
                <a:off x="3566" y="1755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Oval 31"/>
              <p:cNvSpPr>
                <a:spLocks noChangeArrowheads="1"/>
              </p:cNvSpPr>
              <p:nvPr/>
            </p:nvSpPr>
            <p:spPr bwMode="auto">
              <a:xfrm>
                <a:off x="3317" y="1505"/>
                <a:ext cx="71" cy="7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32"/>
              <p:cNvSpPr>
                <a:spLocks noChangeArrowheads="1"/>
              </p:cNvSpPr>
              <p:nvPr/>
            </p:nvSpPr>
            <p:spPr bwMode="auto">
              <a:xfrm>
                <a:off x="3744" y="1505"/>
                <a:ext cx="71" cy="7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33"/>
              <p:cNvSpPr>
                <a:spLocks noChangeArrowheads="1"/>
              </p:cNvSpPr>
              <p:nvPr/>
            </p:nvSpPr>
            <p:spPr bwMode="auto">
              <a:xfrm>
                <a:off x="3317" y="1933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34"/>
              <p:cNvSpPr>
                <a:spLocks noChangeArrowheads="1"/>
              </p:cNvSpPr>
              <p:nvPr/>
            </p:nvSpPr>
            <p:spPr bwMode="auto">
              <a:xfrm>
                <a:off x="3744" y="1933"/>
                <a:ext cx="71" cy="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1982" y="1641"/>
              <a:ext cx="633" cy="220"/>
            </a:xfrm>
            <a:prstGeom prst="ellips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6"/>
            <p:cNvSpPr>
              <a:spLocks noChangeArrowheads="1"/>
            </p:cNvSpPr>
            <p:nvPr/>
          </p:nvSpPr>
          <p:spPr bwMode="auto">
            <a:xfrm>
              <a:off x="1982" y="2063"/>
              <a:ext cx="633" cy="220"/>
            </a:xfrm>
            <a:prstGeom prst="ellips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7"/>
            <p:cNvSpPr>
              <a:spLocks noChangeArrowheads="1"/>
            </p:cNvSpPr>
            <p:nvPr/>
          </p:nvSpPr>
          <p:spPr bwMode="auto">
            <a:xfrm>
              <a:off x="1982" y="2485"/>
              <a:ext cx="633" cy="220"/>
            </a:xfrm>
            <a:prstGeom prst="ellips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>
              <a:off x="2810" y="1639"/>
              <a:ext cx="633" cy="220"/>
            </a:xfrm>
            <a:prstGeom prst="ellips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auto">
            <a:xfrm>
              <a:off x="2818" y="2065"/>
              <a:ext cx="633" cy="220"/>
            </a:xfrm>
            <a:prstGeom prst="ellips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>
              <a:off x="2829" y="2477"/>
              <a:ext cx="633" cy="251"/>
            </a:xfrm>
            <a:prstGeom prst="ellips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3886200" y="617220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Breaks Lattice Symmetry </a:t>
            </a:r>
            <a:r>
              <a:rPr lang="en-US" sz="2000" dirty="0" smtClean="0">
                <a:cs typeface="Arial" charset="0"/>
              </a:rPr>
              <a:t>→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Order-Parameter  </a:t>
            </a:r>
            <a:endParaRPr lang="en-US" dirty="0">
              <a:cs typeface="Arial" charset="0"/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516813" y="6129338"/>
            <a:ext cx="865187" cy="576262"/>
            <a:chOff x="3646" y="4663"/>
            <a:chExt cx="545" cy="363"/>
          </a:xfrm>
        </p:grpSpPr>
        <p:sp>
          <p:nvSpPr>
            <p:cNvPr id="98" name="Rectangle 43"/>
            <p:cNvSpPr>
              <a:spLocks noChangeArrowheads="1"/>
            </p:cNvSpPr>
            <p:nvPr/>
          </p:nvSpPr>
          <p:spPr bwMode="auto">
            <a:xfrm>
              <a:off x="3664" y="4698"/>
              <a:ext cx="479" cy="292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9" name="Object 44"/>
            <p:cNvGraphicFramePr>
              <a:graphicFrameLocks noChangeAspect="1"/>
            </p:cNvGraphicFramePr>
            <p:nvPr/>
          </p:nvGraphicFramePr>
          <p:xfrm>
            <a:off x="3646" y="4663"/>
            <a:ext cx="545" cy="363"/>
          </p:xfrm>
          <a:graphic>
            <a:graphicData uri="http://schemas.openxmlformats.org/presentationml/2006/ole">
              <p:oleObj spid="_x0000_s25605" name="Equation" r:id="rId6" imgW="34272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to 1D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dirty="0" smtClean="0"/>
              <a:t>J1-J2 model on S=1/2 chain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696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733800"/>
            <a:ext cx="244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Phase Diagram: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5334000"/>
            <a:ext cx="7162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191000" y="53340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0" y="5118100"/>
          <a:ext cx="457200" cy="444500"/>
        </p:xfrm>
        <a:graphic>
          <a:graphicData uri="http://schemas.openxmlformats.org/presentationml/2006/ole">
            <p:oleObj spid="_x0000_s30724" name="Equation" r:id="rId4" imgW="152280" imgH="13968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914400" y="5334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8600" y="563880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0.2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724400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Luttinger</a:t>
            </a:r>
            <a:r>
              <a:rPr lang="en-US" sz="2800" dirty="0" smtClean="0"/>
              <a:t> liquid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4724400"/>
            <a:ext cx="399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Dimerized</a:t>
            </a:r>
            <a:r>
              <a:rPr lang="en-US" sz="2800" dirty="0" smtClean="0"/>
              <a:t> </a:t>
            </a:r>
            <a:r>
              <a:rPr lang="en-US" sz="2000" dirty="0" smtClean="0"/>
              <a:t>(Z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order parameter) </a:t>
            </a:r>
            <a:endParaRPr lang="en-US" sz="2000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/>
          <a:srcRect t="78339" r="34743"/>
          <a:stretch>
            <a:fillRect/>
          </a:stretch>
        </p:blipFill>
        <p:spPr bwMode="auto">
          <a:xfrm>
            <a:off x="5257800" y="5562600"/>
            <a:ext cx="2862263" cy="360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756650" y="5576888"/>
            <a:ext cx="387350" cy="7699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943600" y="4279900"/>
            <a:ext cx="1587500" cy="11017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14375" y="4241800"/>
            <a:ext cx="1620838" cy="11128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Phase Diagram…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2374900" y="2108200"/>
          <a:ext cx="203200" cy="390525"/>
        </p:xfrm>
        <a:graphic>
          <a:graphicData uri="http://schemas.openxmlformats.org/presentationml/2006/ole">
            <p:oleObj spid="_x0000_s26626" name="Equation" r:id="rId3" imgW="203040" imgH="39348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6438900" y="2178050"/>
          <a:ext cx="457200" cy="252413"/>
        </p:xfrm>
        <a:graphic>
          <a:graphicData uri="http://schemas.openxmlformats.org/presentationml/2006/ole">
            <p:oleObj spid="_x0000_s26627" name="Equation" r:id="rId4" imgW="457200" imgH="253800" progId="Equation.3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84213" y="4808538"/>
          <a:ext cx="1657350" cy="630237"/>
        </p:xfrm>
        <a:graphic>
          <a:graphicData uri="http://schemas.openxmlformats.org/presentationml/2006/ole">
            <p:oleObj spid="_x0000_s26628" name="Equation" r:id="rId5" imgW="596880" imgH="228600" progId="Equation.3">
              <p:embed/>
            </p:oleObj>
          </a:graphicData>
        </a:graphic>
      </p:graphicFrame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0" y="6019800"/>
            <a:ext cx="8707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390900" y="1185863"/>
            <a:ext cx="1181100" cy="474980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 cstate="print"/>
          <a:srcRect r="50229"/>
          <a:stretch>
            <a:fillRect/>
          </a:stretch>
        </p:blipFill>
        <p:spPr bwMode="auto">
          <a:xfrm>
            <a:off x="265113" y="1568450"/>
            <a:ext cx="2357437" cy="2020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7" cstate="print"/>
          <a:srcRect r="34743"/>
          <a:stretch>
            <a:fillRect/>
          </a:stretch>
        </p:blipFill>
        <p:spPr bwMode="auto">
          <a:xfrm>
            <a:off x="5124450" y="1668463"/>
            <a:ext cx="2862263" cy="1663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68313" y="3716338"/>
            <a:ext cx="1800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Neel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011863" y="3644900"/>
            <a:ext cx="1296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VBS</a:t>
            </a:r>
          </a:p>
        </p:txBody>
      </p:sp>
      <p:graphicFrame>
        <p:nvGraphicFramePr>
          <p:cNvPr id="22543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5940425" y="4259263"/>
          <a:ext cx="1655763" cy="630237"/>
        </p:xfrm>
        <a:graphic>
          <a:graphicData uri="http://schemas.openxmlformats.org/presentationml/2006/ole">
            <p:oleObj spid="_x0000_s26629" name="Equation" r:id="rId8" imgW="596880" imgH="228600" progId="Equation.3">
              <p:embed/>
            </p:oleObj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869950" y="4221163"/>
          <a:ext cx="1295400" cy="717550"/>
        </p:xfrm>
        <a:graphic>
          <a:graphicData uri="http://schemas.openxmlformats.org/presentationml/2006/ole">
            <p:oleObj spid="_x0000_s26630" name="Equation" r:id="rId9" imgW="457200" imgH="253800" progId="Equation.3">
              <p:embed/>
            </p:oleObj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6292850" y="4733925"/>
          <a:ext cx="1223963" cy="658813"/>
        </p:xfrm>
        <a:graphic>
          <a:graphicData uri="http://schemas.openxmlformats.org/presentationml/2006/ole">
            <p:oleObj spid="_x0000_s26631" name="Equation" r:id="rId10" imgW="469800" imgH="253800" progId="Equation.3">
              <p:embed/>
            </p:oleObj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8748713" y="5562600"/>
          <a:ext cx="395287" cy="765175"/>
        </p:xfrm>
        <a:graphic>
          <a:graphicData uri="http://schemas.openxmlformats.org/presentationml/2006/ole">
            <p:oleObj spid="_x0000_s26632" name="Equation" r:id="rId11" imgW="203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28588"/>
            <a:ext cx="8229600" cy="450850"/>
          </a:xfrm>
        </p:spPr>
        <p:txBody>
          <a:bodyPr>
            <a:normAutofit fontScale="90000"/>
          </a:bodyPr>
          <a:lstStyle/>
          <a:p>
            <a:r>
              <a:rPr lang="en-US"/>
              <a:t>Landau’s Rules</a:t>
            </a:r>
          </a:p>
        </p:txBody>
      </p:sp>
      <p:pic>
        <p:nvPicPr>
          <p:cNvPr id="24579" name="Picture 3" descr="landau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12894"/>
          <a:stretch>
            <a:fillRect/>
          </a:stretch>
        </p:blipFill>
        <p:spPr>
          <a:xfrm>
            <a:off x="6891338" y="1749425"/>
            <a:ext cx="1858962" cy="1987550"/>
          </a:xfrm>
          <a:noFill/>
          <a:ln/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634038" y="762000"/>
            <a:ext cx="2705100" cy="681037"/>
          </a:xfrm>
          <a:prstGeom prst="wedgeRectCallout">
            <a:avLst>
              <a:gd name="adj1" fmla="val 23648"/>
              <a:gd name="adj2" fmla="val 171213"/>
            </a:avLst>
          </a:prstGeom>
          <a:solidFill>
            <a:srgbClr val="00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99100" y="828675"/>
            <a:ext cx="29511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No direct transition that is continuous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5100" y="923925"/>
            <a:ext cx="5454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Two unrelated orders – Neel and VBS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88913" y="1492250"/>
            <a:ext cx="5486400" cy="2159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215900" y="1697037"/>
          <a:ext cx="549275" cy="609600"/>
        </p:xfrm>
        <a:graphic>
          <a:graphicData uri="http://schemas.openxmlformats.org/presentationml/2006/ole">
            <p:oleObj spid="_x0000_s27650" name="Equation" r:id="rId4" imgW="228600" imgH="253800" progId="Equation.3">
              <p:embed/>
            </p:oleObj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4719638" y="1573212"/>
          <a:ext cx="919162" cy="609600"/>
        </p:xfrm>
        <a:graphic>
          <a:graphicData uri="http://schemas.openxmlformats.org/presentationml/2006/ole">
            <p:oleObj spid="_x0000_s27651" name="Equation" r:id="rId5" imgW="342720" imgH="228600" progId="Equation.3">
              <p:embed/>
            </p:oleObj>
          </a:graphicData>
        </a:graphic>
      </p:graphicFrame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92163" y="3281362"/>
            <a:ext cx="395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792163" y="1984375"/>
            <a:ext cx="2159000" cy="129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2" y="272"/>
              </a:cxn>
              <a:cxn ang="0">
                <a:pos x="1360" y="817"/>
              </a:cxn>
            </a:cxnLst>
            <a:rect l="0" t="0" r="r" b="b"/>
            <a:pathLst>
              <a:path w="1360" h="817">
                <a:moveTo>
                  <a:pt x="0" y="0"/>
                </a:moveTo>
                <a:cubicBezTo>
                  <a:pt x="317" y="68"/>
                  <a:pt x="635" y="136"/>
                  <a:pt x="862" y="272"/>
                </a:cubicBezTo>
                <a:cubicBezTo>
                  <a:pt x="1089" y="408"/>
                  <a:pt x="1224" y="612"/>
                  <a:pt x="1360" y="817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2951163" y="1697037"/>
            <a:ext cx="1657350" cy="1584325"/>
          </a:xfrm>
          <a:custGeom>
            <a:avLst/>
            <a:gdLst/>
            <a:ahLst/>
            <a:cxnLst>
              <a:cxn ang="0">
                <a:pos x="0" y="998"/>
              </a:cxn>
              <a:cxn ang="0">
                <a:pos x="409" y="272"/>
              </a:cxn>
              <a:cxn ang="0">
                <a:pos x="1044" y="0"/>
              </a:cxn>
            </a:cxnLst>
            <a:rect l="0" t="0" r="r" b="b"/>
            <a:pathLst>
              <a:path w="1044" h="998">
                <a:moveTo>
                  <a:pt x="0" y="998"/>
                </a:moveTo>
                <a:cubicBezTo>
                  <a:pt x="117" y="718"/>
                  <a:pt x="235" y="438"/>
                  <a:pt x="409" y="272"/>
                </a:cubicBezTo>
                <a:cubicBezTo>
                  <a:pt x="583" y="106"/>
                  <a:pt x="813" y="53"/>
                  <a:pt x="104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4591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4824413" y="2801937"/>
          <a:ext cx="406400" cy="785813"/>
        </p:xfrm>
        <a:graphic>
          <a:graphicData uri="http://schemas.openxmlformats.org/presentationml/2006/ole">
            <p:oleObj spid="_x0000_s27652" name="Equation" r:id="rId6" imgW="203040" imgH="393480" progId="Equation.3">
              <p:embed/>
            </p:oleObj>
          </a:graphicData>
        </a:graphic>
      </p:graphicFrame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11138" y="3730625"/>
            <a:ext cx="5932487" cy="46672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Not possible! Needs special fine tuning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981200" y="4743450"/>
            <a:ext cx="5454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Generic Possibilities in Landau Theory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6713" y="5205413"/>
            <a:ext cx="2897187" cy="1576387"/>
            <a:chOff x="231" y="3300"/>
            <a:chExt cx="1825" cy="1028"/>
          </a:xfrm>
        </p:grpSpPr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243" y="3310"/>
              <a:ext cx="1790" cy="101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31" y="3378"/>
              <a:ext cx="1767" cy="713"/>
              <a:chOff x="1292" y="907"/>
              <a:chExt cx="2711" cy="1219"/>
            </a:xfrm>
          </p:grpSpPr>
          <p:graphicFrame>
            <p:nvGraphicFramePr>
              <p:cNvPr id="24597" name="Object 21"/>
              <p:cNvGraphicFramePr>
                <a:graphicFrameLocks noChangeAspect="1"/>
              </p:cNvGraphicFramePr>
              <p:nvPr/>
            </p:nvGraphicFramePr>
            <p:xfrm>
              <a:off x="1292" y="907"/>
              <a:ext cx="297" cy="322"/>
            </p:xfrm>
            <a:graphic>
              <a:graphicData uri="http://schemas.openxmlformats.org/presentationml/2006/ole">
                <p:oleObj spid="_x0000_s27657" name="Equation" r:id="rId7" imgW="228600" imgH="253800" progId="Equation.3">
                  <p:embed/>
                </p:oleObj>
              </a:graphicData>
            </a:graphic>
          </p:graphicFrame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604" y="907"/>
                <a:ext cx="2399" cy="1219"/>
                <a:chOff x="1604" y="907"/>
                <a:chExt cx="2399" cy="1219"/>
              </a:xfrm>
            </p:grpSpPr>
            <p:sp>
              <p:nvSpPr>
                <p:cNvPr id="24599" name="Line 23"/>
                <p:cNvSpPr>
                  <a:spLocks noChangeShapeType="1"/>
                </p:cNvSpPr>
                <p:nvPr/>
              </p:nvSpPr>
              <p:spPr bwMode="auto">
                <a:xfrm>
                  <a:off x="1604" y="1743"/>
                  <a:ext cx="2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24"/>
                <p:cNvSpPr>
                  <a:spLocks/>
                </p:cNvSpPr>
                <p:nvPr/>
              </p:nvSpPr>
              <p:spPr bwMode="auto">
                <a:xfrm>
                  <a:off x="1604" y="1058"/>
                  <a:ext cx="1140" cy="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2" y="272"/>
                    </a:cxn>
                    <a:cxn ang="0">
                      <a:pos x="1360" y="817"/>
                    </a:cxn>
                  </a:cxnLst>
                  <a:rect l="0" t="0" r="r" b="b"/>
                  <a:pathLst>
                    <a:path w="1360" h="817">
                      <a:moveTo>
                        <a:pt x="0" y="0"/>
                      </a:moveTo>
                      <a:cubicBezTo>
                        <a:pt x="317" y="68"/>
                        <a:pt x="635" y="136"/>
                        <a:pt x="862" y="272"/>
                      </a:cubicBezTo>
                      <a:cubicBezTo>
                        <a:pt x="1089" y="408"/>
                        <a:pt x="1224" y="612"/>
                        <a:pt x="1360" y="81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1" name="Freeform 25"/>
                <p:cNvSpPr>
                  <a:spLocks/>
                </p:cNvSpPr>
                <p:nvPr/>
              </p:nvSpPr>
              <p:spPr bwMode="auto">
                <a:xfrm>
                  <a:off x="2744" y="907"/>
                  <a:ext cx="923" cy="527"/>
                </a:xfrm>
                <a:custGeom>
                  <a:avLst/>
                  <a:gdLst/>
                  <a:ahLst/>
                  <a:cxnLst>
                    <a:cxn ang="0">
                      <a:pos x="0" y="998"/>
                    </a:cxn>
                    <a:cxn ang="0">
                      <a:pos x="409" y="272"/>
                    </a:cxn>
                    <a:cxn ang="0">
                      <a:pos x="1044" y="0"/>
                    </a:cxn>
                  </a:cxnLst>
                  <a:rect l="0" t="0" r="r" b="b"/>
                  <a:pathLst>
                    <a:path w="1044" h="998">
                      <a:moveTo>
                        <a:pt x="0" y="998"/>
                      </a:moveTo>
                      <a:cubicBezTo>
                        <a:pt x="117" y="718"/>
                        <a:pt x="235" y="438"/>
                        <a:pt x="409" y="272"/>
                      </a:cubicBezTo>
                      <a:cubicBezTo>
                        <a:pt x="583" y="106"/>
                        <a:pt x="813" y="53"/>
                        <a:pt x="1044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24602" name="Object 26"/>
                <p:cNvGraphicFramePr>
                  <a:graphicFrameLocks noChangeAspect="1"/>
                </p:cNvGraphicFramePr>
                <p:nvPr/>
              </p:nvGraphicFramePr>
              <p:xfrm>
                <a:off x="3784" y="1714"/>
                <a:ext cx="219" cy="412"/>
              </p:xfrm>
              <a:graphic>
                <a:graphicData uri="http://schemas.openxmlformats.org/presentationml/2006/ole">
                  <p:oleObj spid="_x0000_s27658" name="Equation" r:id="rId8" imgW="203040" imgH="393480" progId="Equation.3">
                    <p:embed/>
                  </p:oleObj>
                </a:graphicData>
              </a:graphic>
            </p:graphicFrame>
            <p:sp>
              <p:nvSpPr>
                <p:cNvPr id="24603" name="Line 27"/>
                <p:cNvSpPr>
                  <a:spLocks noChangeShapeType="1"/>
                </p:cNvSpPr>
                <p:nvPr/>
              </p:nvSpPr>
              <p:spPr bwMode="auto">
                <a:xfrm>
                  <a:off x="2744" y="1434"/>
                  <a:ext cx="0" cy="31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4604" name="Object 28"/>
            <p:cNvGraphicFramePr>
              <a:graphicFrameLocks noChangeAspect="1"/>
            </p:cNvGraphicFramePr>
            <p:nvPr/>
          </p:nvGraphicFramePr>
          <p:xfrm>
            <a:off x="1760" y="3300"/>
            <a:ext cx="296" cy="193"/>
          </p:xfrm>
          <a:graphic>
            <a:graphicData uri="http://schemas.openxmlformats.org/presentationml/2006/ole">
              <p:oleObj spid="_x0000_s27656" name="Equation" r:id="rId9" imgW="342720" imgH="228600" progId="Equation.3">
                <p:embed/>
              </p:oleObj>
            </a:graphicData>
          </a:graphic>
        </p:graphicFrame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576" y="4089"/>
              <a:ext cx="1103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First Order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940425" y="5257800"/>
            <a:ext cx="2676525" cy="1525587"/>
            <a:chOff x="2387" y="3359"/>
            <a:chExt cx="1686" cy="961"/>
          </a:xfrm>
        </p:grpSpPr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2406" y="3359"/>
              <a:ext cx="1631" cy="96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387" y="3437"/>
              <a:ext cx="1686" cy="628"/>
              <a:chOff x="311" y="2923"/>
              <a:chExt cx="2478" cy="1021"/>
            </a:xfrm>
          </p:grpSpPr>
          <p:graphicFrame>
            <p:nvGraphicFramePr>
              <p:cNvPr id="24609" name="Object 33"/>
              <p:cNvGraphicFramePr>
                <a:graphicFrameLocks noChangeAspect="1"/>
              </p:cNvGraphicFramePr>
              <p:nvPr/>
            </p:nvGraphicFramePr>
            <p:xfrm>
              <a:off x="311" y="3206"/>
              <a:ext cx="312" cy="455"/>
            </p:xfrm>
            <a:graphic>
              <a:graphicData uri="http://schemas.openxmlformats.org/presentationml/2006/ole">
                <p:oleObj spid="_x0000_s27653" name="Equation" r:id="rId10" imgW="228600" imgH="253800" progId="Equation.3">
                  <p:embed/>
                </p:oleObj>
              </a:graphicData>
            </a:graphic>
          </p:graphicFrame>
          <p:graphicFrame>
            <p:nvGraphicFramePr>
              <p:cNvPr id="24610" name="Object 34"/>
              <p:cNvGraphicFramePr>
                <a:graphicFrameLocks noChangeAspect="1"/>
              </p:cNvGraphicFramePr>
              <p:nvPr/>
            </p:nvGraphicFramePr>
            <p:xfrm>
              <a:off x="2345" y="3108"/>
              <a:ext cx="444" cy="391"/>
            </p:xfrm>
            <a:graphic>
              <a:graphicData uri="http://schemas.openxmlformats.org/presentationml/2006/ole">
                <p:oleObj spid="_x0000_s27654" name="Equation" r:id="rId11" imgW="342720" imgH="228600" progId="Equation.3">
                  <p:embed/>
                </p:oleObj>
              </a:graphicData>
            </a:graphic>
          </p:graphicFrame>
          <p:sp>
            <p:nvSpPr>
              <p:cNvPr id="24611" name="Line 35"/>
              <p:cNvSpPr>
                <a:spLocks noChangeShapeType="1"/>
              </p:cNvSpPr>
              <p:nvPr/>
            </p:nvSpPr>
            <p:spPr bwMode="auto">
              <a:xfrm>
                <a:off x="629" y="3625"/>
                <a:ext cx="171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Freeform 36"/>
              <p:cNvSpPr>
                <a:spLocks/>
              </p:cNvSpPr>
              <p:nvPr/>
            </p:nvSpPr>
            <p:spPr bwMode="auto">
              <a:xfrm>
                <a:off x="612" y="3067"/>
                <a:ext cx="1406" cy="5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2" y="272"/>
                  </a:cxn>
                  <a:cxn ang="0">
                    <a:pos x="1360" y="817"/>
                  </a:cxn>
                </a:cxnLst>
                <a:rect l="0" t="0" r="r" b="b"/>
                <a:pathLst>
                  <a:path w="1360" h="817">
                    <a:moveTo>
                      <a:pt x="0" y="0"/>
                    </a:moveTo>
                    <a:cubicBezTo>
                      <a:pt x="317" y="68"/>
                      <a:pt x="635" y="136"/>
                      <a:pt x="862" y="272"/>
                    </a:cubicBezTo>
                    <a:cubicBezTo>
                      <a:pt x="1089" y="408"/>
                      <a:pt x="1224" y="612"/>
                      <a:pt x="1360" y="817"/>
                    </a:cubicBezTo>
                  </a:path>
                </a:pathLst>
              </a:custGeom>
              <a:noFill/>
              <a:ln w="38100" cap="flat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Freeform 37"/>
              <p:cNvSpPr>
                <a:spLocks/>
              </p:cNvSpPr>
              <p:nvPr/>
            </p:nvSpPr>
            <p:spPr bwMode="auto">
              <a:xfrm>
                <a:off x="884" y="2923"/>
                <a:ext cx="1400" cy="734"/>
              </a:xfrm>
              <a:custGeom>
                <a:avLst/>
                <a:gdLst/>
                <a:ahLst/>
                <a:cxnLst>
                  <a:cxn ang="0">
                    <a:pos x="0" y="998"/>
                  </a:cxn>
                  <a:cxn ang="0">
                    <a:pos x="409" y="272"/>
                  </a:cxn>
                  <a:cxn ang="0">
                    <a:pos x="1044" y="0"/>
                  </a:cxn>
                </a:cxnLst>
                <a:rect l="0" t="0" r="r" b="b"/>
                <a:pathLst>
                  <a:path w="1044" h="998">
                    <a:moveTo>
                      <a:pt x="0" y="998"/>
                    </a:moveTo>
                    <a:cubicBezTo>
                      <a:pt x="117" y="718"/>
                      <a:pt x="235" y="438"/>
                      <a:pt x="409" y="272"/>
                    </a:cubicBezTo>
                    <a:cubicBezTo>
                      <a:pt x="583" y="106"/>
                      <a:pt x="813" y="53"/>
                      <a:pt x="1044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4614" name="Object 38"/>
              <p:cNvGraphicFramePr>
                <a:graphicFrameLocks noChangeAspect="1"/>
              </p:cNvGraphicFramePr>
              <p:nvPr/>
            </p:nvGraphicFramePr>
            <p:xfrm>
              <a:off x="2377" y="3599"/>
              <a:ext cx="175" cy="345"/>
            </p:xfrm>
            <a:graphic>
              <a:graphicData uri="http://schemas.openxmlformats.org/presentationml/2006/ole">
                <p:oleObj spid="_x0000_s27655" name="Equation" r:id="rId12" imgW="203040" imgH="393480" progId="Equation.3">
                  <p:embed/>
                </p:oleObj>
              </a:graphicData>
            </a:graphic>
          </p:graphicFrame>
          <p:sp>
            <p:nvSpPr>
              <p:cNvPr id="24615" name="Freeform 39"/>
              <p:cNvSpPr>
                <a:spLocks/>
              </p:cNvSpPr>
              <p:nvPr/>
            </p:nvSpPr>
            <p:spPr bwMode="auto">
              <a:xfrm>
                <a:off x="884" y="3203"/>
                <a:ext cx="1134" cy="45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91" y="318"/>
                  </a:cxn>
                  <a:cxn ang="0">
                    <a:pos x="227" y="182"/>
                  </a:cxn>
                  <a:cxn ang="0">
                    <a:pos x="318" y="91"/>
                  </a:cxn>
                  <a:cxn ang="0">
                    <a:pos x="408" y="0"/>
                  </a:cxn>
                  <a:cxn ang="0">
                    <a:pos x="545" y="46"/>
                  </a:cxn>
                  <a:cxn ang="0">
                    <a:pos x="726" y="91"/>
                  </a:cxn>
                  <a:cxn ang="0">
                    <a:pos x="953" y="227"/>
                  </a:cxn>
                  <a:cxn ang="0">
                    <a:pos x="1089" y="363"/>
                  </a:cxn>
                  <a:cxn ang="0">
                    <a:pos x="1134" y="409"/>
                  </a:cxn>
                  <a:cxn ang="0">
                    <a:pos x="46" y="409"/>
                  </a:cxn>
                </a:cxnLst>
                <a:rect l="0" t="0" r="r" b="b"/>
                <a:pathLst>
                  <a:path w="1134" h="454">
                    <a:moveTo>
                      <a:pt x="0" y="454"/>
                    </a:moveTo>
                    <a:lnTo>
                      <a:pt x="91" y="318"/>
                    </a:lnTo>
                    <a:lnTo>
                      <a:pt x="227" y="182"/>
                    </a:lnTo>
                    <a:lnTo>
                      <a:pt x="318" y="91"/>
                    </a:lnTo>
                    <a:lnTo>
                      <a:pt x="408" y="0"/>
                    </a:lnTo>
                    <a:lnTo>
                      <a:pt x="545" y="46"/>
                    </a:lnTo>
                    <a:lnTo>
                      <a:pt x="726" y="91"/>
                    </a:lnTo>
                    <a:lnTo>
                      <a:pt x="953" y="227"/>
                    </a:lnTo>
                    <a:lnTo>
                      <a:pt x="1089" y="363"/>
                    </a:lnTo>
                    <a:lnTo>
                      <a:pt x="1134" y="409"/>
                    </a:lnTo>
                    <a:lnTo>
                      <a:pt x="46" y="409"/>
                    </a:lnTo>
                  </a:path>
                </a:pathLst>
              </a:custGeom>
              <a:solidFill>
                <a:schemeClr val="accent1">
                  <a:alpha val="59000"/>
                </a:schemeClr>
              </a:solidFill>
              <a:ln w="0" cap="rnd" cmpd="sng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16" name="Text Box 40"/>
            <p:cNvSpPr txBox="1">
              <a:spLocks noChangeArrowheads="1"/>
            </p:cNvSpPr>
            <p:nvPr/>
          </p:nvSpPr>
          <p:spPr bwMode="auto">
            <a:xfrm>
              <a:off x="2697" y="4089"/>
              <a:ext cx="11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Coexistence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496887"/>
          </a:xfrm>
        </p:spPr>
        <p:txBody>
          <a:bodyPr>
            <a:normAutofit fontScale="90000"/>
          </a:bodyPr>
          <a:lstStyle/>
          <a:p>
            <a:r>
              <a:rPr lang="en-US" i="1"/>
              <a:t>Not True</a:t>
            </a:r>
            <a:r>
              <a:rPr lang="en-US"/>
              <a:t> for Quantum Transitions!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0588"/>
            <a:ext cx="7789863" cy="5805487"/>
          </a:xfrm>
        </p:spPr>
        <p:txBody>
          <a:bodyPr/>
          <a:lstStyle/>
          <a:p>
            <a:r>
              <a:rPr lang="en-US" sz="2400" dirty="0"/>
              <a:t>Continuous transition directly between Neel and VBS is a generic possibility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Theory </a:t>
            </a:r>
            <a:r>
              <a:rPr lang="en-US" sz="2000" dirty="0"/>
              <a:t>of the critical point – </a:t>
            </a:r>
            <a:r>
              <a:rPr lang="en-US" sz="2000" dirty="0" smtClean="0"/>
              <a:t>NOT order parameter fluctuations (Landau-</a:t>
            </a:r>
            <a:r>
              <a:rPr lang="en-US" sz="2000" dirty="0" err="1" smtClean="0"/>
              <a:t>Ginzburg</a:t>
            </a:r>
            <a:r>
              <a:rPr lang="en-US" sz="2000" dirty="0" smtClean="0"/>
              <a:t>-Wilson) </a:t>
            </a:r>
            <a:r>
              <a:rPr lang="en-US" sz="2000" b="1" dirty="0" smtClean="0"/>
              <a:t>new</a:t>
            </a:r>
            <a:r>
              <a:rPr lang="en-US" sz="2000" dirty="0" smtClean="0"/>
              <a:t> </a:t>
            </a:r>
            <a:r>
              <a:rPr lang="en-US" sz="2000" dirty="0" smtClean="0"/>
              <a:t>“spin </a:t>
            </a:r>
            <a:r>
              <a:rPr lang="en-US" sz="2000" dirty="0"/>
              <a:t>l</a:t>
            </a:r>
            <a:r>
              <a:rPr lang="en-US" sz="2000" dirty="0" smtClean="0"/>
              <a:t>iquid” variables</a:t>
            </a:r>
            <a:r>
              <a:rPr lang="en-US" sz="2000" dirty="0"/>
              <a:t>:</a:t>
            </a:r>
          </a:p>
          <a:p>
            <a:pPr lvl="2"/>
            <a:r>
              <a:rPr lang="en-US" sz="1800" dirty="0">
                <a:solidFill>
                  <a:schemeClr val="accent2"/>
                </a:solidFill>
              </a:rPr>
              <a:t>emergent `photons’ </a:t>
            </a:r>
          </a:p>
          <a:p>
            <a:pPr lvl="2"/>
            <a:r>
              <a:rPr lang="en-US" sz="1800" dirty="0">
                <a:solidFill>
                  <a:schemeClr val="accent2"/>
                </a:solidFill>
              </a:rPr>
              <a:t>fractionalized excitations</a:t>
            </a:r>
          </a:p>
          <a:p>
            <a:pPr lvl="2"/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/>
              <a:t>BUT phases, Neel and VBS, are conventional.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38200" y="4648200"/>
            <a:ext cx="4260850" cy="16954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3600" y="4779963"/>
          <a:ext cx="403225" cy="614362"/>
        </p:xfrm>
        <a:graphic>
          <a:graphicData uri="http://schemas.openxmlformats.org/presentationml/2006/ole">
            <p:oleObj spid="_x0000_s28674" name="Equation" r:id="rId3" imgW="228600" imgH="25380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197350" y="4816475"/>
          <a:ext cx="676275" cy="368300"/>
        </p:xfrm>
        <a:graphic>
          <a:graphicData uri="http://schemas.openxmlformats.org/presentationml/2006/ole">
            <p:oleObj spid="_x0000_s28675" name="Equation" r:id="rId4" imgW="342720" imgH="228600" progId="Equation.3">
              <p:embed/>
            </p:oleObj>
          </a:graphicData>
        </a:graphic>
      </p:graphicFrame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287463" y="6200775"/>
            <a:ext cx="29098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1287463" y="5181600"/>
            <a:ext cx="1587500" cy="1019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2" y="272"/>
              </a:cxn>
              <a:cxn ang="0">
                <a:pos x="1360" y="817"/>
              </a:cxn>
            </a:cxnLst>
            <a:rect l="0" t="0" r="r" b="b"/>
            <a:pathLst>
              <a:path w="1360" h="817">
                <a:moveTo>
                  <a:pt x="0" y="0"/>
                </a:moveTo>
                <a:cubicBezTo>
                  <a:pt x="317" y="68"/>
                  <a:pt x="635" y="136"/>
                  <a:pt x="862" y="272"/>
                </a:cubicBezTo>
                <a:cubicBezTo>
                  <a:pt x="1089" y="408"/>
                  <a:pt x="1224" y="612"/>
                  <a:pt x="1360" y="817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874963" y="4956175"/>
            <a:ext cx="1217612" cy="1244600"/>
          </a:xfrm>
          <a:custGeom>
            <a:avLst/>
            <a:gdLst/>
            <a:ahLst/>
            <a:cxnLst>
              <a:cxn ang="0">
                <a:pos x="0" y="998"/>
              </a:cxn>
              <a:cxn ang="0">
                <a:pos x="409" y="272"/>
              </a:cxn>
              <a:cxn ang="0">
                <a:pos x="1044" y="0"/>
              </a:cxn>
            </a:cxnLst>
            <a:rect l="0" t="0" r="r" b="b"/>
            <a:pathLst>
              <a:path w="1044" h="998">
                <a:moveTo>
                  <a:pt x="0" y="998"/>
                </a:moveTo>
                <a:cubicBezTo>
                  <a:pt x="117" y="718"/>
                  <a:pt x="235" y="438"/>
                  <a:pt x="409" y="272"/>
                </a:cubicBezTo>
                <a:cubicBezTo>
                  <a:pt x="583" y="106"/>
                  <a:pt x="813" y="53"/>
                  <a:pt x="104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249738" y="5965825"/>
          <a:ext cx="620712" cy="330200"/>
        </p:xfrm>
        <a:graphic>
          <a:graphicData uri="http://schemas.openxmlformats.org/presentationml/2006/ole">
            <p:oleObj spid="_x0000_s28676" name="Equation" r:id="rId5" imgW="330120" imgH="177480" progId="Equation.3">
              <p:embed/>
            </p:oleObj>
          </a:graphicData>
        </a:graphic>
      </p:graphicFrame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2779713" y="6073775"/>
            <a:ext cx="187325" cy="185738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124200" y="1295400"/>
            <a:ext cx="6019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Senthil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AV,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Balents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Sachdev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Fisher (2003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);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Motrunich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and AV (2003)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from1D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dirty="0" smtClean="0"/>
              <a:t>J1-J2 model on S=1/2 chain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4191000" cy="9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3581400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Critical point XY like (despite </a:t>
            </a:r>
            <a:r>
              <a:rPr lang="en-US" sz="2800" dirty="0" err="1" smtClean="0"/>
              <a:t>Ising</a:t>
            </a:r>
            <a:r>
              <a:rPr lang="en-US" sz="2800" dirty="0" smtClean="0"/>
              <a:t> order parameter)</a:t>
            </a:r>
          </a:p>
          <a:p>
            <a:r>
              <a:rPr lang="en-US" sz="2800" dirty="0"/>
              <a:t>	</a:t>
            </a:r>
            <a:r>
              <a:rPr lang="en-US" sz="2400" dirty="0" smtClean="0"/>
              <a:t>Defects (domain walls) of </a:t>
            </a:r>
            <a:r>
              <a:rPr lang="en-US" sz="2400" dirty="0" err="1" smtClean="0"/>
              <a:t>Ising</a:t>
            </a:r>
            <a:r>
              <a:rPr lang="en-US" sz="2400" dirty="0" smtClean="0"/>
              <a:t> order carry spin.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Proliferate defects – destroys Valence bond order, and induced ‘</a:t>
            </a:r>
            <a:r>
              <a:rPr lang="en-US" sz="2400" dirty="0"/>
              <a:t>N</a:t>
            </a:r>
            <a:r>
              <a:rPr lang="en-US" sz="2400" dirty="0" smtClean="0"/>
              <a:t>eel’ (not true long range order).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" y="2590800"/>
            <a:ext cx="7162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29000" y="25908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0" y="2374900"/>
          <a:ext cx="457200" cy="444500"/>
        </p:xfrm>
        <a:graphic>
          <a:graphicData uri="http://schemas.openxmlformats.org/presentationml/2006/ole">
            <p:oleObj spid="_x0000_s31746" name="Equation" r:id="rId4" imgW="152280" imgH="13968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152400" y="25908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289560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0.2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981200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Luttinger</a:t>
            </a:r>
            <a:r>
              <a:rPr lang="en-US" sz="2800" dirty="0" smtClean="0"/>
              <a:t> liquid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399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Dimerized</a:t>
            </a:r>
            <a:r>
              <a:rPr lang="en-US" sz="2800" dirty="0" smtClean="0"/>
              <a:t> </a:t>
            </a:r>
            <a:r>
              <a:rPr lang="en-US" sz="2000" dirty="0" smtClean="0"/>
              <a:t>(Z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order parameter) </a:t>
            </a:r>
            <a:endParaRPr lang="en-US" sz="2000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/>
          <a:srcRect t="78339" r="34743"/>
          <a:stretch>
            <a:fillRect/>
          </a:stretch>
        </p:blipFill>
        <p:spPr bwMode="auto">
          <a:xfrm>
            <a:off x="4495800" y="2819400"/>
            <a:ext cx="2862263" cy="360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1748" name="Picture 4" descr="C:\Users\ashvinv\AppData\Local\Microsoft\Windows\Temporary Internet Files\Content.IE5\6I3VXIN8\CA1XT48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486400"/>
            <a:ext cx="56292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450850"/>
          </a:xfrm>
        </p:spPr>
        <p:txBody>
          <a:bodyPr>
            <a:normAutofit fontScale="90000"/>
          </a:bodyPr>
          <a:lstStyle/>
          <a:p>
            <a:r>
              <a:rPr lang="en-US"/>
              <a:t>Mechanism of Non-Landau Transition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013"/>
            <a:ext cx="5305425" cy="5360987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Defects that disorder the phase carry </a:t>
            </a:r>
            <a:r>
              <a:rPr lang="en-US" sz="2400" i="1" dirty="0">
                <a:solidFill>
                  <a:schemeClr val="accent2"/>
                </a:solidFill>
              </a:rPr>
              <a:t>nontrivial</a:t>
            </a:r>
            <a:r>
              <a:rPr lang="en-US" sz="2400" dirty="0">
                <a:solidFill>
                  <a:schemeClr val="accent2"/>
                </a:solidFill>
              </a:rPr>
              <a:t> quantum numbers.</a:t>
            </a:r>
          </a:p>
          <a:p>
            <a:endParaRPr lang="en-US" sz="2400" dirty="0"/>
          </a:p>
          <a:p>
            <a:r>
              <a:rPr lang="en-US" sz="2400" dirty="0"/>
              <a:t>Vortices in valence bond solid carry order carry spin ½ at their centers (topological property). </a:t>
            </a:r>
            <a:r>
              <a:rPr lang="en-US" sz="2400" i="1" dirty="0"/>
              <a:t>Proliferate vortices</a:t>
            </a:r>
            <a:r>
              <a:rPr lang="en-US" sz="2400" dirty="0"/>
              <a:t> – destroy VBS order and establish Neel order. </a:t>
            </a:r>
            <a:r>
              <a:rPr lang="en-US" sz="2400" dirty="0">
                <a:solidFill>
                  <a:schemeClr val="accent2"/>
                </a:solidFill>
              </a:rPr>
              <a:t>Quantum effect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Analogies to experimentally observed transitions in Heavy </a:t>
            </a:r>
            <a:r>
              <a:rPr lang="en-US" sz="2400" dirty="0" err="1"/>
              <a:t>Fermion</a:t>
            </a:r>
            <a:r>
              <a:rPr lang="en-US" sz="2400" dirty="0"/>
              <a:t> systems.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l="10471" t="21742" r="55647" b="29279"/>
          <a:stretch>
            <a:fillRect/>
          </a:stretch>
        </p:blipFill>
        <p:spPr bwMode="auto">
          <a:xfrm>
            <a:off x="6251575" y="3260725"/>
            <a:ext cx="26162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694363" y="1557338"/>
            <a:ext cx="3297237" cy="16351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688013" y="1660525"/>
          <a:ext cx="330200" cy="590550"/>
        </p:xfrm>
        <a:graphic>
          <a:graphicData uri="http://schemas.openxmlformats.org/presentationml/2006/ole">
            <p:oleObj spid="_x0000_s29698" name="Equation" r:id="rId4" imgW="228600" imgH="253800" progId="Equation.3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435975" y="1584325"/>
          <a:ext cx="552450" cy="358775"/>
        </p:xfrm>
        <a:graphic>
          <a:graphicData uri="http://schemas.openxmlformats.org/presentationml/2006/ole">
            <p:oleObj spid="_x0000_s29699" name="Equation" r:id="rId5" imgW="342720" imgH="228600" progId="Equation.3">
              <p:embed/>
            </p:oleObj>
          </a:graphicData>
        </a:graphic>
      </p:graphicFrame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56313" y="2913063"/>
            <a:ext cx="23796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6056313" y="1930400"/>
            <a:ext cx="1298575" cy="982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2" y="272"/>
              </a:cxn>
              <a:cxn ang="0">
                <a:pos x="1360" y="817"/>
              </a:cxn>
            </a:cxnLst>
            <a:rect l="0" t="0" r="r" b="b"/>
            <a:pathLst>
              <a:path w="1360" h="817">
                <a:moveTo>
                  <a:pt x="0" y="0"/>
                </a:moveTo>
                <a:cubicBezTo>
                  <a:pt x="317" y="68"/>
                  <a:pt x="635" y="136"/>
                  <a:pt x="862" y="272"/>
                </a:cubicBezTo>
                <a:cubicBezTo>
                  <a:pt x="1089" y="408"/>
                  <a:pt x="1224" y="612"/>
                  <a:pt x="1360" y="817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7354888" y="1712913"/>
            <a:ext cx="995362" cy="1200150"/>
          </a:xfrm>
          <a:custGeom>
            <a:avLst/>
            <a:gdLst/>
            <a:ahLst/>
            <a:cxnLst>
              <a:cxn ang="0">
                <a:pos x="0" y="998"/>
              </a:cxn>
              <a:cxn ang="0">
                <a:pos x="409" y="272"/>
              </a:cxn>
              <a:cxn ang="0">
                <a:pos x="1044" y="0"/>
              </a:cxn>
            </a:cxnLst>
            <a:rect l="0" t="0" r="r" b="b"/>
            <a:pathLst>
              <a:path w="1044" h="998">
                <a:moveTo>
                  <a:pt x="0" y="998"/>
                </a:moveTo>
                <a:cubicBezTo>
                  <a:pt x="117" y="718"/>
                  <a:pt x="235" y="438"/>
                  <a:pt x="409" y="272"/>
                </a:cubicBezTo>
                <a:cubicBezTo>
                  <a:pt x="583" y="106"/>
                  <a:pt x="813" y="53"/>
                  <a:pt x="104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480425" y="2684463"/>
          <a:ext cx="244475" cy="463550"/>
        </p:xfrm>
        <a:graphic>
          <a:graphicData uri="http://schemas.openxmlformats.org/presentationml/2006/ole">
            <p:oleObj spid="_x0000_s29700" name="Equation" r:id="rId6" imgW="203040" imgH="393480" progId="Equation.3">
              <p:embed/>
            </p:oleObj>
          </a:graphicData>
        </a:graphic>
      </p:graphicFrame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705600" y="2514600"/>
            <a:ext cx="16002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705600" y="6019800"/>
            <a:ext cx="2438400" cy="65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1600" i="1">
                <a:cs typeface="Arial" charset="0"/>
              </a:rPr>
              <a:t>Spin ½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1600" i="1">
                <a:cs typeface="Arial" charset="0"/>
              </a:rPr>
              <a:t>Levin and Senthil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6934200" y="4876800"/>
            <a:ext cx="685800" cy="11430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Beating confinement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obtain </a:t>
            </a:r>
            <a:r>
              <a:rPr lang="en-US" dirty="0" err="1" smtClean="0"/>
              <a:t>deconfinement</a:t>
            </a:r>
            <a:endParaRPr lang="en-US" dirty="0" smtClean="0"/>
          </a:p>
          <a:p>
            <a:pPr lvl="1"/>
            <a:r>
              <a:rPr lang="en-US" dirty="0" smtClean="0"/>
              <a:t>Consider </a:t>
            </a:r>
            <a:r>
              <a:rPr lang="en-US" dirty="0" smtClean="0"/>
              <a:t>other gauge groups like Z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non-bipartite </a:t>
            </a:r>
            <a:r>
              <a:rPr lang="en-US" dirty="0" err="1" smtClean="0"/>
              <a:t>dimer</a:t>
            </a:r>
            <a:r>
              <a:rPr lang="en-US" dirty="0" smtClean="0"/>
              <a:t> </a:t>
            </a:r>
            <a:r>
              <a:rPr lang="en-US" dirty="0" smtClean="0"/>
              <a:t>models)</a:t>
            </a:r>
            <a:endParaRPr lang="en-US" dirty="0" smtClean="0"/>
          </a:p>
          <a:p>
            <a:pPr lvl="1"/>
            <a:r>
              <a:rPr lang="en-US" dirty="0" smtClean="0"/>
              <a:t>Go to </a:t>
            </a:r>
            <a:r>
              <a:rPr lang="en-US" dirty="0" smtClean="0"/>
              <a:t>D=3 [spin ice related models]</a:t>
            </a:r>
            <a:endParaRPr lang="en-US" dirty="0" smtClean="0"/>
          </a:p>
          <a:p>
            <a:pPr lvl="1"/>
            <a:r>
              <a:rPr lang="en-US" dirty="0" smtClean="0"/>
              <a:t>Add other excitations</a:t>
            </a:r>
            <a:r>
              <a:rPr lang="en-US" dirty="0" smtClean="0"/>
              <a:t>. [</a:t>
            </a:r>
            <a:r>
              <a:rPr lang="en-US" dirty="0" err="1" smtClean="0"/>
              <a:t>deconfined</a:t>
            </a:r>
            <a:r>
              <a:rPr lang="en-US" dirty="0" smtClean="0"/>
              <a:t> critical points, critical spin liquids]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References:</a:t>
            </a:r>
          </a:p>
          <a:p>
            <a:pPr lvl="1">
              <a:buNone/>
            </a:pPr>
            <a:r>
              <a:rPr lang="en-US" dirty="0" smtClean="0"/>
              <a:t>J. </a:t>
            </a:r>
            <a:r>
              <a:rPr lang="en-US" dirty="0" err="1" smtClean="0"/>
              <a:t>Kogut</a:t>
            </a:r>
            <a:r>
              <a:rPr lang="en-US" dirty="0" smtClean="0"/>
              <a:t>, “Introduction to Lattice Gauge Theories and Spin Systems”  RMP, </a:t>
            </a:r>
            <a:r>
              <a:rPr lang="en-US" dirty="0" err="1" smtClean="0"/>
              <a:t>Vol</a:t>
            </a:r>
            <a:r>
              <a:rPr lang="en-US" dirty="0" smtClean="0"/>
              <a:t> 51, 659 (1979). </a:t>
            </a:r>
          </a:p>
          <a:p>
            <a:pPr lvl="1">
              <a:buNone/>
            </a:pPr>
            <a:r>
              <a:rPr lang="en-US" dirty="0" smtClean="0"/>
              <a:t>S. </a:t>
            </a:r>
            <a:r>
              <a:rPr lang="en-US" dirty="0" err="1" smtClean="0"/>
              <a:t>Sachdev</a:t>
            </a:r>
            <a:r>
              <a:rPr lang="en-US" dirty="0" smtClean="0"/>
              <a:t>, “Quantum phases and phase transitions of Mott insulators </a:t>
            </a:r>
            <a:r>
              <a:rPr lang="en-US" dirty="0" smtClean="0"/>
              <a:t>“, page 15-29 </a:t>
            </a:r>
            <a:r>
              <a:rPr lang="en-US" sz="1800" dirty="0" smtClean="0"/>
              <a:t>[mapping spin models to gauge theories]</a:t>
            </a:r>
            <a:r>
              <a:rPr lang="en-US" sz="1800" dirty="0"/>
              <a:t> </a:t>
            </a:r>
            <a:r>
              <a:rPr lang="en-US" sz="2000" dirty="0" err="1" smtClean="0"/>
              <a:t>arXiv:cond</a:t>
            </a:r>
            <a:r>
              <a:rPr lang="en-US" sz="2000" dirty="0" smtClean="0"/>
              <a:t>-mat/0401041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362200" y="3429000"/>
            <a:ext cx="443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We will discuss each of these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Quantum Monte Carlo on J-Q</a:t>
            </a:r>
            <a:r>
              <a:rPr lang="en-US" baseline="-25000" dirty="0" smtClean="0"/>
              <a:t>2</a:t>
            </a:r>
            <a:r>
              <a:rPr lang="en-US" dirty="0" smtClean="0"/>
              <a:t> (4 spin term) model (</a:t>
            </a:r>
            <a:r>
              <a:rPr lang="en-US" dirty="0" err="1" smtClean="0"/>
              <a:t>Sandvik</a:t>
            </a:r>
            <a:r>
              <a:rPr lang="en-US" dirty="0" smtClean="0"/>
              <a:t>). Continuous transition with some features of </a:t>
            </a:r>
            <a:r>
              <a:rPr lang="en-US" dirty="0" err="1" smtClean="0"/>
              <a:t>deconfined</a:t>
            </a:r>
            <a:r>
              <a:rPr lang="en-US" dirty="0" smtClean="0"/>
              <a:t> critical point (large eta, z=1) seen. Exponents agree in 2 models</a:t>
            </a:r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 l="11290"/>
          <a:stretch>
            <a:fillRect/>
          </a:stretch>
        </p:blipFill>
        <p:spPr bwMode="auto">
          <a:xfrm>
            <a:off x="5486400" y="4667936"/>
            <a:ext cx="3048000" cy="219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b="52632"/>
          <a:stretch>
            <a:fillRect/>
          </a:stretch>
        </p:blipFill>
        <p:spPr bwMode="auto">
          <a:xfrm>
            <a:off x="762000" y="1981200"/>
            <a:ext cx="3905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46617"/>
          <a:stretch>
            <a:fillRect/>
          </a:stretch>
        </p:blipFill>
        <p:spPr bwMode="auto">
          <a:xfrm>
            <a:off x="4724400" y="1981200"/>
            <a:ext cx="3905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4419600"/>
            <a:ext cx="514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J. Lou, A. W. Sandvik, N. Kawashima: arXiv:0908.0740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0292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Recently proposed – log corrections in some quantities.</a:t>
            </a:r>
          </a:p>
          <a:p>
            <a:r>
              <a:rPr lang="en-US" dirty="0" err="1" smtClean="0"/>
              <a:t>Sandvik</a:t>
            </a:r>
            <a:r>
              <a:rPr lang="en-US" dirty="0" smtClean="0"/>
              <a:t>, arXiv:1001.4296. </a:t>
            </a:r>
            <a:r>
              <a:rPr lang="en-US" dirty="0"/>
              <a:t> </a:t>
            </a:r>
            <a:r>
              <a:rPr lang="en-US" dirty="0" smtClean="0"/>
              <a:t>Needs more work!</a:t>
            </a:r>
          </a:p>
          <a:p>
            <a:endParaRPr lang="en-US" dirty="0" smtClean="0"/>
          </a:p>
          <a:p>
            <a:r>
              <a:rPr lang="en-US" i="1" dirty="0" smtClean="0"/>
              <a:t>Other Models:</a:t>
            </a:r>
          </a:p>
          <a:p>
            <a:r>
              <a:rPr lang="en-US" dirty="0" smtClean="0"/>
              <a:t>Harada, Kawashima, Troyer </a:t>
            </a:r>
            <a:r>
              <a:rPr lang="en-US" dirty="0" err="1" smtClean="0"/>
              <a:t>arXiv:cond</a:t>
            </a:r>
            <a:r>
              <a:rPr lang="en-US" dirty="0" smtClean="0"/>
              <a:t>-mat/0608446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Candidates for Spin Liquids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200" y="838200"/>
          <a:ext cx="8839200" cy="58772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9600"/>
                <a:gridCol w="4419600"/>
              </a:tblGrid>
              <a:tr h="2599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121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dirty="0" smtClean="0">
                        <a:solidFill>
                          <a:srgbClr val="0066FF"/>
                        </a:solidFill>
                        <a:cs typeface="Arial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 Itou, et al. PRB 2007)</a:t>
                      </a:r>
                      <a:endParaRPr lang="en-US" dirty="0" smtClean="0">
                        <a:solidFill>
                          <a:srgbClr val="0066FF"/>
                        </a:solidFill>
                        <a:cs typeface="Arial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dirty="0" smtClean="0">
                        <a:solidFill>
                          <a:srgbClr val="0066FF"/>
                        </a:solidFill>
                        <a:cs typeface="Arial" charset="0"/>
                      </a:endParaRPr>
                    </a:p>
                    <a:p>
                      <a:pPr marL="342900" indent="-342900">
                        <a:buNone/>
                      </a:pPr>
                      <a:endParaRPr lang="en-US" dirty="0" smtClean="0">
                        <a:solidFill>
                          <a:srgbClr val="0066FF"/>
                        </a:solidFill>
                        <a:cs typeface="Arial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b="1" dirty="0" smtClean="0"/>
                        <a:t>4.   EtMe</a:t>
                      </a:r>
                      <a:r>
                        <a:rPr lang="en-US" b="1" baseline="-25000" dirty="0" smtClean="0"/>
                        <a:t>3</a:t>
                      </a:r>
                      <a:r>
                        <a:rPr lang="en-US" b="1" dirty="0" smtClean="0"/>
                        <a:t>Sb[Pd(</a:t>
                      </a:r>
                      <a:r>
                        <a:rPr lang="en-US" b="1" dirty="0" err="1" smtClean="0"/>
                        <a:t>dmit</a:t>
                      </a:r>
                      <a:r>
                        <a:rPr lang="en-US" b="1" dirty="0" smtClean="0"/>
                        <a:t>)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dirty="0" smtClean="0"/>
                        <a:t>]</a:t>
                      </a:r>
                      <a:r>
                        <a:rPr lang="en-US" b="1" baseline="-25000" dirty="0" smtClean="0"/>
                        <a:t>2  </a:t>
                      </a:r>
                      <a:r>
                        <a:rPr lang="en-US" dirty="0" smtClean="0"/>
                        <a:t>a spin ½ triangular lattice quantum magnet</a:t>
                      </a:r>
                      <a:r>
                        <a:rPr lang="en-US" i="1" dirty="0" smtClean="0"/>
                        <a:t>, with </a:t>
                      </a:r>
                      <a:r>
                        <a:rPr lang="en-US" dirty="0" smtClean="0"/>
                        <a:t>J=220Kelvin</a:t>
                      </a:r>
                      <a:endParaRPr lang="en-US" i="1" dirty="0" smtClean="0"/>
                    </a:p>
                    <a:p>
                      <a:pPr marL="342900" indent="-342900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But </a:t>
                      </a:r>
                      <a:r>
                        <a:rPr lang="en-US" dirty="0" smtClean="0"/>
                        <a:t>no order down to T=0.02Kelvin</a:t>
                      </a:r>
                      <a:r>
                        <a:rPr lang="en-US" baseline="0" dirty="0" smtClean="0"/>
                        <a:t> (Near Mott Transition)</a:t>
                      </a:r>
                      <a:endParaRPr lang="en-US" dirty="0" smtClean="0"/>
                    </a:p>
                  </a:txBody>
                  <a:tcPr/>
                </a:tc>
              </a:tr>
              <a:tr h="355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448233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66FF"/>
                </a:solidFill>
                <a:cs typeface="Arial" charset="0"/>
              </a:rPr>
              <a:t>κ</a:t>
            </a:r>
            <a:r>
              <a:rPr lang="en-US" dirty="0">
                <a:solidFill>
                  <a:srgbClr val="0066FF"/>
                </a:solidFill>
              </a:rPr>
              <a:t>-(ET)</a:t>
            </a:r>
            <a:r>
              <a:rPr lang="en-US" baseline="-25000" dirty="0">
                <a:solidFill>
                  <a:srgbClr val="0066FF"/>
                </a:solidFill>
              </a:rPr>
              <a:t>2</a:t>
            </a:r>
            <a:r>
              <a:rPr lang="en-US" dirty="0">
                <a:solidFill>
                  <a:srgbClr val="0066FF"/>
                </a:solidFill>
              </a:rPr>
              <a:t>Cu</a:t>
            </a:r>
            <a:r>
              <a:rPr lang="en-US" baseline="-25000" dirty="0">
                <a:solidFill>
                  <a:srgbClr val="0066FF"/>
                </a:solidFill>
              </a:rPr>
              <a:t>2</a:t>
            </a:r>
            <a:r>
              <a:rPr lang="en-US" dirty="0">
                <a:solidFill>
                  <a:srgbClr val="0066FF"/>
                </a:solidFill>
              </a:rPr>
              <a:t>(CN)</a:t>
            </a:r>
            <a:r>
              <a:rPr lang="en-US" baseline="-25000" dirty="0">
                <a:solidFill>
                  <a:srgbClr val="0066FF"/>
                </a:solidFill>
              </a:rPr>
              <a:t>6</a:t>
            </a:r>
            <a:r>
              <a:rPr lang="en-US" dirty="0"/>
              <a:t> a spin ½ triangular lattice quantum magnet</a:t>
            </a:r>
            <a:r>
              <a:rPr lang="en-US" i="1" dirty="0"/>
              <a:t>, with </a:t>
            </a:r>
            <a:r>
              <a:rPr lang="en-US" dirty="0" smtClean="0"/>
              <a:t>J=250Kelvin</a:t>
            </a:r>
            <a:endParaRPr lang="en-US" i="1" dirty="0" smtClean="0"/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But </a:t>
            </a:r>
            <a:r>
              <a:rPr lang="en-US" dirty="0"/>
              <a:t>no </a:t>
            </a:r>
            <a:r>
              <a:rPr lang="en-US" dirty="0" smtClean="0"/>
              <a:t>order </a:t>
            </a:r>
            <a:r>
              <a:rPr lang="en-US" dirty="0"/>
              <a:t>down to </a:t>
            </a:r>
            <a:r>
              <a:rPr lang="en-US" dirty="0" smtClean="0"/>
              <a:t>T=0.032Kelvin</a:t>
            </a:r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229033"/>
            <a:ext cx="2562225" cy="960437"/>
            <a:chOff x="3157" y="1727"/>
            <a:chExt cx="1614" cy="60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57" y="1727"/>
              <a:ext cx="680" cy="605"/>
              <a:chOff x="1440" y="2976"/>
              <a:chExt cx="1092" cy="1113"/>
            </a:xfrm>
          </p:grpSpPr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0" y="2976"/>
                <a:ext cx="1092" cy="1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V="1">
                <a:off x="1776" y="3120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flipV="1">
                <a:off x="1776" y="369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V="1">
                <a:off x="1968" y="3408"/>
                <a:ext cx="48" cy="2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 flipV="1">
                <a:off x="2160" y="3120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2352" y="345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1536" y="3456"/>
                <a:ext cx="96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4084" y="1761"/>
              <a:ext cx="687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i="1">
                  <a:cs typeface="Arial" charset="0"/>
                </a:rPr>
                <a:t>Shimizu et al. 2004</a:t>
              </a:r>
            </a:p>
          </p:txBody>
        </p:sp>
      </p:grp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24400" y="2600633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en-US" dirty="0">
                <a:solidFill>
                  <a:srgbClr val="0066FF"/>
                </a:solidFill>
              </a:rPr>
              <a:t>Na</a:t>
            </a:r>
            <a:r>
              <a:rPr lang="en-US" baseline="-25000" dirty="0">
                <a:solidFill>
                  <a:srgbClr val="0066FF"/>
                </a:solidFill>
              </a:rPr>
              <a:t>4</a:t>
            </a:r>
            <a:r>
              <a:rPr lang="en-US" dirty="0">
                <a:solidFill>
                  <a:srgbClr val="0066FF"/>
                </a:solidFill>
              </a:rPr>
              <a:t>Ir</a:t>
            </a:r>
            <a:r>
              <a:rPr lang="en-US" baseline="-25000" dirty="0">
                <a:solidFill>
                  <a:srgbClr val="0066FF"/>
                </a:solidFill>
              </a:rPr>
              <a:t>3</a:t>
            </a:r>
            <a:r>
              <a:rPr lang="en-US" dirty="0">
                <a:solidFill>
                  <a:srgbClr val="0066FF"/>
                </a:solidFill>
              </a:rPr>
              <a:t>O</a:t>
            </a:r>
            <a:r>
              <a:rPr lang="en-US" baseline="-25000" dirty="0">
                <a:solidFill>
                  <a:srgbClr val="0066FF"/>
                </a:solidFill>
              </a:rPr>
              <a:t>8</a:t>
            </a:r>
            <a:r>
              <a:rPr lang="en-US" dirty="0"/>
              <a:t> a spin ½ ;</a:t>
            </a:r>
            <a:r>
              <a:rPr lang="en-US" dirty="0" smtClean="0"/>
              <a:t> </a:t>
            </a:r>
            <a:r>
              <a:rPr lang="en-US" dirty="0"/>
              <a:t>3D </a:t>
            </a:r>
            <a:r>
              <a:rPr lang="en-US" i="1" dirty="0" err="1" smtClean="0"/>
              <a:t>hyperkagome</a:t>
            </a:r>
            <a:r>
              <a:rPr lang="en-US" i="1" dirty="0" smtClean="0"/>
              <a:t>,</a:t>
            </a:r>
            <a:endParaRPr lang="en-US" dirty="0"/>
          </a:p>
          <a:p>
            <a:pPr marL="342900" indent="-342900"/>
            <a:r>
              <a:rPr lang="en-US" dirty="0" smtClean="0"/>
              <a:t>J=600K, no order </a:t>
            </a:r>
            <a:r>
              <a:rPr lang="en-US" dirty="0"/>
              <a:t>to T=2K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" y="4839008"/>
            <a:ext cx="426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dirty="0">
                <a:solidFill>
                  <a:srgbClr val="0066FF"/>
                </a:solidFill>
              </a:rPr>
              <a:t>ZnCu</a:t>
            </a:r>
            <a:r>
              <a:rPr lang="en-US" baseline="-25000" dirty="0">
                <a:solidFill>
                  <a:srgbClr val="0066FF"/>
                </a:solidFill>
              </a:rPr>
              <a:t>3</a:t>
            </a:r>
            <a:r>
              <a:rPr lang="en-US" dirty="0">
                <a:solidFill>
                  <a:srgbClr val="0066FF"/>
                </a:solidFill>
              </a:rPr>
              <a:t>(OH)</a:t>
            </a:r>
            <a:r>
              <a:rPr lang="en-US" baseline="-25000" dirty="0">
                <a:solidFill>
                  <a:srgbClr val="0066FF"/>
                </a:solidFill>
              </a:rPr>
              <a:t>6</a:t>
            </a:r>
            <a:r>
              <a:rPr lang="en-US" dirty="0">
                <a:solidFill>
                  <a:srgbClr val="0066FF"/>
                </a:solidFill>
              </a:rPr>
              <a:t>Cl</a:t>
            </a:r>
            <a:r>
              <a:rPr lang="en-US" baseline="-25000" dirty="0">
                <a:solidFill>
                  <a:srgbClr val="0066FF"/>
                </a:solidFill>
              </a:rPr>
              <a:t>2</a:t>
            </a:r>
            <a:r>
              <a:rPr lang="en-US" dirty="0">
                <a:solidFill>
                  <a:srgbClr val="0066FF"/>
                </a:solidFill>
              </a:rPr>
              <a:t> (</a:t>
            </a:r>
            <a:r>
              <a:rPr lang="en-US" dirty="0" err="1">
                <a:solidFill>
                  <a:srgbClr val="0066FF"/>
                </a:solidFill>
              </a:rPr>
              <a:t>herbertsmithite</a:t>
            </a:r>
            <a:r>
              <a:rPr lang="en-US" dirty="0">
                <a:solidFill>
                  <a:srgbClr val="0066FF"/>
                </a:solidFill>
              </a:rPr>
              <a:t>)</a:t>
            </a:r>
            <a:r>
              <a:rPr lang="en-US" dirty="0"/>
              <a:t> a spin ½ Kagome magnet</a:t>
            </a:r>
            <a:r>
              <a:rPr lang="en-US" i="1" dirty="0"/>
              <a:t>,  </a:t>
            </a:r>
            <a:r>
              <a:rPr lang="en-US" i="1" dirty="0" smtClean="0"/>
              <a:t> </a:t>
            </a:r>
            <a:r>
              <a:rPr lang="en-US" dirty="0" smtClean="0"/>
              <a:t>J=200K</a:t>
            </a:r>
            <a:endParaRPr lang="en-US" i="1" dirty="0"/>
          </a:p>
          <a:p>
            <a:pPr marL="800100" lvl="1" indent="-342900"/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-US" dirty="0"/>
              <a:t>no ordering down to T=0.05K</a:t>
            </a:r>
          </a:p>
        </p:txBody>
      </p:sp>
      <p:pic>
        <p:nvPicPr>
          <p:cNvPr id="16404" name="Picture 20" descr="hyperkagome"/>
          <p:cNvPicPr>
            <a:picLocks noChangeAspect="1" noChangeArrowheads="1"/>
          </p:cNvPicPr>
          <p:nvPr/>
        </p:nvPicPr>
        <p:blipFill>
          <a:blip r:embed="rId3" cstate="print"/>
          <a:srcRect l="6131" r="16173" b="8122"/>
          <a:stretch>
            <a:fillRect/>
          </a:stretch>
        </p:blipFill>
        <p:spPr bwMode="auto">
          <a:xfrm>
            <a:off x="5257800" y="1000433"/>
            <a:ext cx="1824037" cy="1474788"/>
          </a:xfrm>
          <a:prstGeom prst="rect">
            <a:avLst/>
          </a:prstGeom>
          <a:noFill/>
        </p:spPr>
      </p:pic>
      <p:pic>
        <p:nvPicPr>
          <p:cNvPr id="16402" name="Picture 18" descr="Kag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91233"/>
            <a:ext cx="1085850" cy="1085850"/>
          </a:xfrm>
          <a:prstGeom prst="rect">
            <a:avLst/>
          </a:prstGeom>
          <a:noFill/>
        </p:spPr>
      </p:pic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162800" y="1000433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Okamoto et al. 2007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981200" y="3819833"/>
            <a:ext cx="153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Helton et al. 2006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346101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Gap!    </a:t>
            </a:r>
            <a:r>
              <a:rPr lang="en-US" b="1" i="1" baseline="0" dirty="0" smtClean="0"/>
              <a:t>Critical Spin Liquids. </a:t>
            </a:r>
            <a:r>
              <a:rPr lang="en-US" i="1" dirty="0" smtClean="0"/>
              <a:t>Suggests </a:t>
            </a:r>
            <a:r>
              <a:rPr lang="en-US" i="1" dirty="0" err="1" smtClean="0"/>
              <a:t>fermionic</a:t>
            </a:r>
            <a:r>
              <a:rPr lang="en-US" i="1" dirty="0" smtClean="0"/>
              <a:t> spin excitations and U(1) gauge fields</a:t>
            </a:r>
            <a:r>
              <a:rPr lang="en-US" b="1" i="1" baseline="0" dirty="0" smtClean="0"/>
              <a:t> </a:t>
            </a:r>
            <a:endParaRPr lang="en-US" b="1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03833"/>
            <a:ext cx="1600200" cy="101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89" grpId="0"/>
      <p:bldP spid="16405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400" dirty="0"/>
              <a:t>Ingredients for novel physics: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2"/>
                </a:solidFill>
              </a:rPr>
              <a:t>Constrained space+ Quantum mechanics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Frustrated magnetism (low energy manifold) 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1600" dirty="0" smtClean="0"/>
              <a:t>Add </a:t>
            </a:r>
            <a:r>
              <a:rPr lang="en-US" sz="1600" dirty="0" smtClean="0"/>
              <a:t>quantum mechanics 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Quantum </a:t>
            </a:r>
            <a:r>
              <a:rPr lang="en-US" sz="2000" dirty="0"/>
              <a:t>Hall Effect (constraint: lowest Landau level</a:t>
            </a:r>
            <a:r>
              <a:rPr lang="en-US" sz="2000" dirty="0" smtClean="0"/>
              <a:t>)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1600" dirty="0" smtClean="0"/>
              <a:t>Strong magnetic field: electrons confined to degenerate ground states inside the lowest Landau level.</a:t>
            </a:r>
          </a:p>
          <a:p>
            <a:pPr marL="914400" lvl="1" indent="-457200">
              <a:lnSpc>
                <a:spcPct val="90000"/>
              </a:lnSpc>
              <a:buNone/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Doped Mott insulators (0</a:t>
            </a:r>
            <a:r>
              <a:rPr lang="en-US" sz="2000" dirty="0"/>
              <a:t>, 1 electron per site)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1600" dirty="0" smtClean="0"/>
              <a:t>Hole doping: either 0 or 1 electron per site (2 electrons very expensive: U)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1600" dirty="0" smtClean="0"/>
              <a:t>High temperature superconductivity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Geometric </a:t>
            </a:r>
            <a:r>
              <a:rPr lang="en-US" dirty="0" smtClean="0"/>
              <a:t>Frustration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Quantum Theory of Solids has been dominated by Landau Paradigm. (Order parameters &amp; spontaneous symmetry breaking).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“More is Different”  - P. W. Anderson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 the future; </a:t>
            </a:r>
            <a:r>
              <a:rPr lang="en-US" dirty="0" smtClean="0"/>
              <a:t>Spin liquids, </a:t>
            </a:r>
            <a:r>
              <a:rPr lang="en-US" dirty="0" smtClean="0"/>
              <a:t>…?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0471" t="21742" r="55647" b="29279"/>
          <a:stretch>
            <a:fillRect/>
          </a:stretch>
        </p:blipFill>
        <p:spPr bwMode="auto">
          <a:xfrm>
            <a:off x="7109969" y="3810000"/>
            <a:ext cx="1757805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0" descr="hyperkagome"/>
          <p:cNvPicPr>
            <a:picLocks noChangeAspect="1" noChangeArrowheads="1"/>
          </p:cNvPicPr>
          <p:nvPr/>
        </p:nvPicPr>
        <p:blipFill>
          <a:blip r:embed="rId3" cstate="print"/>
          <a:srcRect l="6131" r="16173" b="8122"/>
          <a:stretch>
            <a:fillRect/>
          </a:stretch>
        </p:blipFill>
        <p:spPr bwMode="auto">
          <a:xfrm>
            <a:off x="4038600" y="3962400"/>
            <a:ext cx="1824037" cy="14747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1800" y="6019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“Quantum is Different??”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400"/>
            <a:ext cx="1959171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err="1" smtClean="0"/>
              <a:t>Dimers</a:t>
            </a:r>
            <a:r>
              <a:rPr lang="en-US" dirty="0" smtClean="0"/>
              <a:t> on non-bipartite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990600"/>
          </a:xfrm>
        </p:spPr>
        <p:txBody>
          <a:bodyPr/>
          <a:lstStyle/>
          <a:p>
            <a:r>
              <a:rPr lang="en-US" dirty="0" smtClean="0"/>
              <a:t>Hardcore </a:t>
            </a:r>
            <a:r>
              <a:rPr lang="en-US" dirty="0" err="1" smtClean="0"/>
              <a:t>dimers</a:t>
            </a:r>
            <a:r>
              <a:rPr lang="en-US" dirty="0" smtClean="0"/>
              <a:t> on bipartite lattices – U(1) gauge theory. In D=2, confined phase (</a:t>
            </a:r>
            <a:r>
              <a:rPr lang="en-US" dirty="0" err="1" smtClean="0"/>
              <a:t>Polyakov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403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Net electric field integer</a:t>
            </a:r>
            <a:r>
              <a:rPr lang="en-US" dirty="0" smtClean="0"/>
              <a:t>: hence U(1)</a:t>
            </a:r>
          </a:p>
          <a:p>
            <a:endParaRPr lang="en-US" dirty="0"/>
          </a:p>
          <a:p>
            <a:r>
              <a:rPr lang="en-US" sz="2000" dirty="0" smtClean="0"/>
              <a:t>Allow for </a:t>
            </a:r>
            <a:r>
              <a:rPr lang="en-US" sz="2000" dirty="0" err="1"/>
              <a:t>d</a:t>
            </a:r>
            <a:r>
              <a:rPr lang="en-US" sz="2000" dirty="0" err="1" smtClean="0"/>
              <a:t>imers</a:t>
            </a:r>
            <a:r>
              <a:rPr lang="en-US" sz="2000" dirty="0" smtClean="0"/>
              <a:t> between same </a:t>
            </a:r>
          </a:p>
          <a:p>
            <a:r>
              <a:rPr lang="en-US" sz="2000" dirty="0" err="1" smtClean="0"/>
              <a:t>Sublattice</a:t>
            </a:r>
            <a:r>
              <a:rPr lang="en-US" sz="2000" dirty="0" smtClean="0"/>
              <a:t> – electric field only defined Modulo 2. Hence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electrodynamics</a:t>
            </a:r>
            <a:endParaRPr 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00420" y="2147983"/>
            <a:ext cx="4372162" cy="43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79459" y="1916541"/>
            <a:ext cx="4343400" cy="49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Microscopic Model on the Kagome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3124200" cy="914400"/>
          </a:xfrm>
        </p:spPr>
        <p:txBody>
          <a:bodyPr/>
          <a:lstStyle/>
          <a:p>
            <a:r>
              <a:rPr lang="en-US" dirty="0" err="1" smtClean="0"/>
              <a:t>Ising</a:t>
            </a:r>
            <a:r>
              <a:rPr lang="en-US" dirty="0" smtClean="0"/>
              <a:t> Limit: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004" y="838200"/>
            <a:ext cx="518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Balents</a:t>
            </a:r>
            <a:r>
              <a:rPr lang="en-US" dirty="0" smtClean="0"/>
              <a:t>, Fisher and  </a:t>
            </a:r>
            <a:r>
              <a:rPr lang="en-US" dirty="0" err="1" smtClean="0"/>
              <a:t>Girvin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arXiv:cond</a:t>
            </a:r>
            <a:r>
              <a:rPr lang="en-US" dirty="0" smtClean="0"/>
              <a:t>-mat/0110005  </a:t>
            </a:r>
            <a:endParaRPr lang="en-US" dirty="0"/>
          </a:p>
        </p:txBody>
      </p:sp>
      <p:pic>
        <p:nvPicPr>
          <p:cNvPr id="17410" name="Picture 2" descr="http://upload.wikimedia.org/wikipedia/commons/6/63/Kagome-lattice-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3968017" cy="3667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10200" y="4038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038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800" y="4038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2209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2209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43800" y="2209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10200" y="40386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3"/>
          </p:cNvCxnSpPr>
          <p:nvPr/>
        </p:nvCxnSpPr>
        <p:spPr>
          <a:xfrm rot="16200000" flipH="1">
            <a:off x="5772150" y="3295650"/>
            <a:ext cx="9525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1"/>
          </p:cNvCxnSpPr>
          <p:nvPr/>
        </p:nvCxnSpPr>
        <p:spPr>
          <a:xfrm rot="10800000" flipH="1">
            <a:off x="5410200" y="3124200"/>
            <a:ext cx="609600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066800" y="1752600"/>
          <a:ext cx="1785257" cy="609600"/>
        </p:xfrm>
        <a:graphic>
          <a:graphicData uri="http://schemas.openxmlformats.org/presentationml/2006/ole">
            <p:oleObj spid="_x0000_s17411" name="Equation" r:id="rId4" imgW="1041120" imgH="355320" progId="Equation.3">
              <p:embed/>
            </p:oleObj>
          </a:graphicData>
        </a:graphic>
      </p:graphicFrame>
      <p:cxnSp>
        <p:nvCxnSpPr>
          <p:cNvPr id="26" name="Straight Connector 25"/>
          <p:cNvCxnSpPr/>
          <p:nvPr/>
        </p:nvCxnSpPr>
        <p:spPr>
          <a:xfrm rot="10800000" flipV="1">
            <a:off x="5943600" y="1752600"/>
            <a:ext cx="762000" cy="457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057900" y="1943100"/>
            <a:ext cx="9144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362200"/>
            <a:ext cx="268499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3048000"/>
            <a:ext cx="4191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state 3 up and 3 down.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Draw </a:t>
            </a:r>
            <a:r>
              <a:rPr lang="en-US" sz="2800" dirty="0" err="1" smtClean="0"/>
              <a:t>dimer</a:t>
            </a:r>
            <a:r>
              <a:rPr lang="en-US" sz="2800" dirty="0" smtClean="0"/>
              <a:t> through up spins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/>
              <a:t>D</a:t>
            </a:r>
            <a:r>
              <a:rPr lang="en-US" sz="2800" dirty="0" err="1" smtClean="0"/>
              <a:t>imer</a:t>
            </a:r>
            <a:r>
              <a:rPr lang="en-US" sz="2800" dirty="0" smtClean="0"/>
              <a:t> model on triangular lattice with 3 </a:t>
            </a:r>
            <a:r>
              <a:rPr lang="en-US" sz="2800" dirty="0" err="1" smtClean="0"/>
              <a:t>dimers</a:t>
            </a:r>
            <a:r>
              <a:rPr lang="en-US" sz="2800" dirty="0" smtClean="0"/>
              <a:t> per site.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5715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Simpler model </a:t>
            </a:r>
            <a:r>
              <a:rPr lang="en-US" sz="2000" dirty="0" smtClean="0"/>
              <a:t>–  1 </a:t>
            </a:r>
            <a:r>
              <a:rPr lang="en-US" sz="2000" dirty="0" err="1" smtClean="0"/>
              <a:t>dimer</a:t>
            </a:r>
            <a:r>
              <a:rPr lang="en-US" sz="2000" dirty="0" smtClean="0"/>
              <a:t> per site of triangular lattice (</a:t>
            </a:r>
            <a:r>
              <a:rPr lang="en-US" sz="2000" dirty="0" err="1" smtClean="0"/>
              <a:t>MoessnerSondhi</a:t>
            </a:r>
            <a:r>
              <a:rPr lang="en-US" sz="2000" dirty="0" smtClean="0"/>
              <a:t>). </a:t>
            </a:r>
            <a:r>
              <a:rPr lang="en-US" sz="2000" dirty="0"/>
              <a:t> </a:t>
            </a:r>
            <a:r>
              <a:rPr lang="en-US" sz="2000" dirty="0" smtClean="0"/>
              <a:t>Realized here by applying magnetic field to reach 5 down 1 up state (2/3 magnetization plateau). Quantum dynamics comes from XY spin terms.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 Liquids, </a:t>
            </a:r>
            <a:r>
              <a:rPr lang="en-US" dirty="0" err="1" smtClean="0"/>
              <a:t>Deconfinement</a:t>
            </a:r>
            <a:r>
              <a:rPr lang="en-US" dirty="0" smtClean="0"/>
              <a:t> and Fractionalization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324600" cy="685800"/>
          </a:xfrm>
        </p:spPr>
        <p:txBody>
          <a:bodyPr/>
          <a:lstStyle/>
          <a:p>
            <a:r>
              <a:rPr lang="en-US" dirty="0" smtClean="0"/>
              <a:t>Solid phase of </a:t>
            </a:r>
            <a:r>
              <a:rPr lang="en-US" dirty="0" err="1" smtClean="0"/>
              <a:t>dimers</a:t>
            </a:r>
            <a:r>
              <a:rPr lang="en-US" dirty="0" smtClean="0"/>
              <a:t> – magnetic order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81000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Liquid phase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spin liquid</a:t>
            </a:r>
          </a:p>
        </p:txBody>
      </p:sp>
      <p:pic>
        <p:nvPicPr>
          <p:cNvPr id="18434" name="Picture 2" descr="C:\Users\ashvinv\AppData\Local\Microsoft\Windows\Temporary Internet Files\Content.IE5\FNMSW8D9\CA3342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5086350" cy="1914525"/>
          </a:xfrm>
          <a:prstGeom prst="rect">
            <a:avLst/>
          </a:prstGeom>
          <a:noFill/>
        </p:spPr>
      </p:pic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3082925" cy="22240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5257800"/>
            <a:ext cx="1975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 Fluctuations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324600" cy="685800"/>
          </a:xfrm>
        </p:spPr>
        <p:txBody>
          <a:bodyPr/>
          <a:lstStyle/>
          <a:p>
            <a:r>
              <a:rPr lang="en-US" dirty="0" smtClean="0"/>
              <a:t>Solid phase of </a:t>
            </a:r>
            <a:r>
              <a:rPr lang="en-US" dirty="0" err="1" smtClean="0"/>
              <a:t>dimers</a:t>
            </a:r>
            <a:r>
              <a:rPr lang="en-US" dirty="0" smtClean="0"/>
              <a:t> – magnetic order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810000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flipping Spin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to Spin down.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Erase a </a:t>
            </a:r>
            <a:r>
              <a:rPr lang="en-US" sz="2400" dirty="0" err="1" smtClean="0"/>
              <a:t>dimer</a:t>
            </a:r>
            <a:r>
              <a:rPr lang="en-US" sz="2400" dirty="0" smtClean="0"/>
              <a:t>. Two defective sites. Energy cost =</a:t>
            </a:r>
            <a:r>
              <a:rPr lang="en-US" sz="2400" dirty="0" err="1" smtClean="0"/>
              <a:t>a.Length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Users\ashvinv\AppData\Local\Microsoft\Windows\Temporary Internet Files\Content.IE5\FNMSW8D9\CA3342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276583" cy="1609725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38800" y="3810000"/>
          <a:ext cx="1600200" cy="482600"/>
        </p:xfrm>
        <a:graphic>
          <a:graphicData uri="http://schemas.openxmlformats.org/presentationml/2006/ole">
            <p:oleObj spid="_x0000_s19458" name="Equation" r:id="rId4" imgW="533160" imgH="17748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3619500" y="27813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6" descr="C:\Users\ashvinv\AppData\Local\Microsoft\Windows\Temporary Internet Files\Content.IE5\FNMSW8D9\CA83HPE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24075"/>
            <a:ext cx="4260566" cy="1609725"/>
          </a:xfrm>
          <a:prstGeom prst="rect">
            <a:avLst/>
          </a:prstGeom>
          <a:noFill/>
        </p:spPr>
      </p:pic>
      <p:pic>
        <p:nvPicPr>
          <p:cNvPr id="19464" name="Picture 8" descr="C:\Users\ashvinv\AppData\Local\Microsoft\Windows\Temporary Internet Files\Content.IE5\FNMSW8D9\CAJL0A6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772024"/>
            <a:ext cx="5819775" cy="19335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48400" y="5105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Analogous to quark </a:t>
            </a:r>
            <a:r>
              <a:rPr lang="en-US" b="1" dirty="0" err="1" smtClean="0">
                <a:solidFill>
                  <a:srgbClr val="002060"/>
                </a:solidFill>
              </a:rPr>
              <a:t>confiement</a:t>
            </a:r>
            <a:r>
              <a:rPr lang="en-US" b="1" dirty="0" smtClean="0">
                <a:solidFill>
                  <a:srgbClr val="002060"/>
                </a:solidFill>
              </a:rPr>
              <a:t>. Here ‘quarks carry </a:t>
            </a:r>
            <a:r>
              <a:rPr lang="en-US" b="1" dirty="0" err="1" smtClean="0">
                <a:solidFill>
                  <a:srgbClr val="002060"/>
                </a:solidFill>
              </a:rPr>
              <a:t>Sz</a:t>
            </a:r>
            <a:r>
              <a:rPr lang="en-US" b="1" dirty="0" smtClean="0">
                <a:solidFill>
                  <a:srgbClr val="002060"/>
                </a:solidFill>
              </a:rPr>
              <a:t>=1/2, fractional spin!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</a:t>
            </a:r>
            <a:r>
              <a:rPr lang="en-US" dirty="0" err="1" smtClean="0"/>
              <a:t>Deconfinement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Energy cost for separating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=1/2 defects finite in spin liquid phase. </a:t>
            </a:r>
            <a:r>
              <a:rPr lang="en-US" i="1" dirty="0" err="1" smtClean="0"/>
              <a:t>Deconfinement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Lowest spin excitations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=1/2 </a:t>
            </a:r>
            <a:r>
              <a:rPr lang="en-US" dirty="0" smtClean="0"/>
              <a:t>(neutral excitation with spin ½; fraction of electron’s quantum numbers)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2868612" cy="2068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1" y="5943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Minimal model: 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lattice gauge theory – will allow us to understand ‘topological order’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 lattice gauge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1066800"/>
          </a:xfrm>
        </p:spPr>
        <p:txBody>
          <a:bodyPr/>
          <a:lstStyle/>
          <a:p>
            <a:r>
              <a:rPr lang="en-US" dirty="0" smtClean="0"/>
              <a:t>Artificial Model: Spin ½ living on the bonds of a square lattice. </a:t>
            </a:r>
            <a:r>
              <a:rPr lang="el-GR" dirty="0" smtClean="0"/>
              <a:t>σ</a:t>
            </a:r>
            <a:r>
              <a:rPr lang="en-US" dirty="0" smtClean="0"/>
              <a:t> (Pauli matrices)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1" y="2252604"/>
          <a:ext cx="4953000" cy="1773296"/>
        </p:xfrm>
        <a:graphic>
          <a:graphicData uri="http://schemas.openxmlformats.org/presentationml/2006/ole">
            <p:oleObj spid="_x0000_s20482" name="Equation" r:id="rId3" imgW="2057400" imgH="736560" progId="Equation.3">
              <p:embed/>
            </p:oleObj>
          </a:graphicData>
        </a:graphic>
      </p:graphicFrame>
      <p:pic>
        <p:nvPicPr>
          <p:cNvPr id="20484" name="Picture 4" descr="C:\Users\ashvinv\AppData\Local\Microsoft\Windows\Temporary Internet Files\Content.IE5\6I3VXIN8\CAYZUFI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2571750" cy="2038350"/>
          </a:xfrm>
          <a:prstGeom prst="rect">
            <a:avLst/>
          </a:prstGeom>
          <a:noFill/>
        </p:spPr>
      </p:pic>
      <p:pic>
        <p:nvPicPr>
          <p:cNvPr id="20486" name="Picture 6" descr="C:\Users\ashvinv\AppData\Local\Microsoft\Windows\Temporary Internet Files\Content.IE5\6I3VXIN8\CAFSJDL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572000"/>
            <a:ext cx="3476625" cy="53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59796" y="4724400"/>
            <a:ext cx="458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=0: </a:t>
            </a:r>
            <a:r>
              <a:rPr lang="en-US" b="1" dirty="0" err="1" smtClean="0"/>
              <a:t>Kitaev’s</a:t>
            </a:r>
            <a:r>
              <a:rPr lang="en-US" b="1" dirty="0" smtClean="0"/>
              <a:t> </a:t>
            </a:r>
            <a:r>
              <a:rPr lang="en-US" b="1" dirty="0" err="1" smtClean="0"/>
              <a:t>Toric</a:t>
            </a:r>
            <a:r>
              <a:rPr lang="en-US" b="1" dirty="0" smtClean="0"/>
              <a:t> Code (see arXiv:0904.2771)</a:t>
            </a:r>
            <a:endParaRPr lang="en-US" b="1" dirty="0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105400" y="5562600"/>
          <a:ext cx="3602038" cy="1133475"/>
        </p:xfrm>
        <a:graphic>
          <a:graphicData uri="http://schemas.openxmlformats.org/presentationml/2006/ole">
            <p:oleObj spid="_x0000_s20487" name="Equation" r:id="rId6" imgW="1447560" imgH="53316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5791200"/>
            <a:ext cx="407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,</a:t>
            </a:r>
            <a:r>
              <a:rPr lang="en-US" b="1" dirty="0" err="1" smtClean="0"/>
              <a:t>Ising</a:t>
            </a:r>
            <a:r>
              <a:rPr lang="en-US" b="1" dirty="0" smtClean="0"/>
              <a:t> electrodynamics (Gauge group Z</a:t>
            </a:r>
            <a:r>
              <a:rPr lang="en-US" b="1" baseline="-25000" dirty="0" smtClean="0"/>
              <a:t>2</a:t>
            </a:r>
            <a:r>
              <a:rPr lang="en-US" b="1" dirty="0" smtClean="0"/>
              <a:t>):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Order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82296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defining property of the </a:t>
            </a:r>
            <a:r>
              <a:rPr lang="en-US" sz="2400" dirty="0" err="1" smtClean="0"/>
              <a:t>deconfined</a:t>
            </a:r>
            <a:r>
              <a:rPr lang="en-US" sz="2400" dirty="0" smtClean="0"/>
              <a:t> phase – topological order.</a:t>
            </a:r>
          </a:p>
          <a:p>
            <a:r>
              <a:rPr lang="en-US" sz="2400" dirty="0" smtClean="0"/>
              <a:t>Gapped system. Degeneracy of ground state depends on topology of surface – disc/cylinder/torus. </a:t>
            </a:r>
            <a:r>
              <a:rPr lang="en-US" sz="2400" dirty="0" smtClean="0"/>
              <a:t>No local operator can distinguish ground states. (</a:t>
            </a:r>
            <a:r>
              <a:rPr lang="en-US" sz="2400" dirty="0" err="1" smtClean="0"/>
              <a:t>Wen</a:t>
            </a:r>
            <a:r>
              <a:rPr lang="en-US" sz="2400" dirty="0" smtClean="0"/>
              <a:t>)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9600" y="3276600"/>
            <a:ext cx="2181225" cy="2143125"/>
            <a:chOff x="3648" y="800"/>
            <a:chExt cx="1936" cy="200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664" y="1168"/>
              <a:ext cx="793" cy="14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48" y="124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464" y="1248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648" y="2208"/>
              <a:ext cx="816" cy="9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4" y="112"/>
                </a:cxn>
                <a:cxn ang="0">
                  <a:pos x="736" y="0"/>
                </a:cxn>
              </a:cxnLst>
              <a:rect l="0" t="0" r="r" b="b"/>
              <a:pathLst>
                <a:path w="736" h="113">
                  <a:moveTo>
                    <a:pt x="0" y="8"/>
                  </a:moveTo>
                  <a:cubicBezTo>
                    <a:pt x="110" y="60"/>
                    <a:pt x="221" y="113"/>
                    <a:pt x="344" y="112"/>
                  </a:cubicBezTo>
                  <a:cubicBezTo>
                    <a:pt x="467" y="111"/>
                    <a:pt x="601" y="55"/>
                    <a:pt x="73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800" y="1104"/>
              <a:ext cx="760" cy="19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800" y="1208"/>
              <a:ext cx="8" cy="9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560" y="1224"/>
              <a:ext cx="8" cy="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800" y="2160"/>
              <a:ext cx="784" cy="1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4" y="112"/>
                </a:cxn>
                <a:cxn ang="0">
                  <a:pos x="736" y="0"/>
                </a:cxn>
              </a:cxnLst>
              <a:rect l="0" t="0" r="r" b="b"/>
              <a:pathLst>
                <a:path w="736" h="113">
                  <a:moveTo>
                    <a:pt x="0" y="8"/>
                  </a:moveTo>
                  <a:cubicBezTo>
                    <a:pt x="110" y="60"/>
                    <a:pt x="221" y="113"/>
                    <a:pt x="344" y="112"/>
                  </a:cubicBezTo>
                  <a:cubicBezTo>
                    <a:pt x="467" y="111"/>
                    <a:pt x="601" y="55"/>
                    <a:pt x="73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160" y="800"/>
              <a:ext cx="0" cy="4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152" y="2312"/>
              <a:ext cx="0" cy="4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224" y="1296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888" y="1296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648" y="1968"/>
              <a:ext cx="816" cy="9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4" y="112"/>
                </a:cxn>
                <a:cxn ang="0">
                  <a:pos x="736" y="0"/>
                </a:cxn>
              </a:cxnLst>
              <a:rect l="0" t="0" r="r" b="b"/>
              <a:pathLst>
                <a:path w="736" h="113">
                  <a:moveTo>
                    <a:pt x="0" y="8"/>
                  </a:moveTo>
                  <a:cubicBezTo>
                    <a:pt x="110" y="60"/>
                    <a:pt x="221" y="113"/>
                    <a:pt x="344" y="112"/>
                  </a:cubicBezTo>
                  <a:cubicBezTo>
                    <a:pt x="467" y="111"/>
                    <a:pt x="601" y="55"/>
                    <a:pt x="73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648" y="1584"/>
              <a:ext cx="816" cy="9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4" y="112"/>
                </a:cxn>
                <a:cxn ang="0">
                  <a:pos x="736" y="0"/>
                </a:cxn>
              </a:cxnLst>
              <a:rect l="0" t="0" r="r" b="b"/>
              <a:pathLst>
                <a:path w="736" h="113">
                  <a:moveTo>
                    <a:pt x="0" y="8"/>
                  </a:moveTo>
                  <a:cubicBezTo>
                    <a:pt x="110" y="60"/>
                    <a:pt x="221" y="113"/>
                    <a:pt x="344" y="112"/>
                  </a:cubicBezTo>
                  <a:cubicBezTo>
                    <a:pt x="467" y="111"/>
                    <a:pt x="601" y="55"/>
                    <a:pt x="73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328" y="1296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992" y="1296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800" y="1488"/>
              <a:ext cx="768" cy="1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4" y="112"/>
                </a:cxn>
                <a:cxn ang="0">
                  <a:pos x="736" y="0"/>
                </a:cxn>
              </a:cxnLst>
              <a:rect l="0" t="0" r="r" b="b"/>
              <a:pathLst>
                <a:path w="736" h="113">
                  <a:moveTo>
                    <a:pt x="0" y="8"/>
                  </a:moveTo>
                  <a:cubicBezTo>
                    <a:pt x="110" y="60"/>
                    <a:pt x="221" y="113"/>
                    <a:pt x="344" y="112"/>
                  </a:cubicBezTo>
                  <a:cubicBezTo>
                    <a:pt x="467" y="111"/>
                    <a:pt x="601" y="55"/>
                    <a:pt x="73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00" y="1872"/>
              <a:ext cx="768" cy="1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4" y="112"/>
                </a:cxn>
                <a:cxn ang="0">
                  <a:pos x="736" y="0"/>
                </a:cxn>
              </a:cxnLst>
              <a:rect l="0" t="0" r="r" b="b"/>
              <a:pathLst>
                <a:path w="736" h="113">
                  <a:moveTo>
                    <a:pt x="0" y="8"/>
                  </a:moveTo>
                  <a:cubicBezTo>
                    <a:pt x="110" y="60"/>
                    <a:pt x="221" y="113"/>
                    <a:pt x="344" y="112"/>
                  </a:cubicBezTo>
                  <a:cubicBezTo>
                    <a:pt x="467" y="111"/>
                    <a:pt x="601" y="55"/>
                    <a:pt x="73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85800" y="32766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B=0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447800" y="49530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B=</a:t>
            </a:r>
            <a:r>
              <a:rPr lang="el-GR" dirty="0">
                <a:solidFill>
                  <a:schemeClr val="accent2"/>
                </a:solidFill>
                <a:cs typeface="Arial" charset="0"/>
              </a:rPr>
              <a:t>π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36537" y="5257800"/>
            <a:ext cx="334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 fold degeneracy on cylinder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572001" y="3276600"/>
            <a:ext cx="3200400" cy="1860550"/>
            <a:chOff x="2880" y="1660"/>
            <a:chExt cx="2514" cy="1800"/>
          </a:xfrm>
        </p:grpSpPr>
        <p:pic>
          <p:nvPicPr>
            <p:cNvPr id="28" name="Picture 27" descr="tor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1660"/>
              <a:ext cx="2514" cy="1800"/>
            </a:xfrm>
            <a:prstGeom prst="rect">
              <a:avLst/>
            </a:prstGeom>
            <a:noFill/>
          </p:spPr>
        </p:pic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665" y="1979"/>
              <a:ext cx="1328" cy="8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29"/>
            <p:cNvSpPr>
              <a:spLocks/>
            </p:cNvSpPr>
            <p:nvPr/>
          </p:nvSpPr>
          <p:spPr bwMode="auto">
            <a:xfrm flipH="1" flipV="1">
              <a:off x="4446" y="1960"/>
              <a:ext cx="590" cy="453"/>
            </a:xfrm>
            <a:custGeom>
              <a:avLst/>
              <a:gdLst>
                <a:gd name="G0" fmla="+- 21600 0 0"/>
                <a:gd name="G1" fmla="+- 19179 0 0"/>
                <a:gd name="G2" fmla="+- 21600 0 0"/>
                <a:gd name="T0" fmla="*/ 31535 w 43200"/>
                <a:gd name="T1" fmla="*/ 0 h 40779"/>
                <a:gd name="T2" fmla="*/ 341 w 43200"/>
                <a:gd name="T3" fmla="*/ 15357 h 40779"/>
                <a:gd name="T4" fmla="*/ 21600 w 43200"/>
                <a:gd name="T5" fmla="*/ 19179 h 40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779" fill="none" extrusionOk="0">
                  <a:moveTo>
                    <a:pt x="31535" y="-1"/>
                  </a:moveTo>
                  <a:cubicBezTo>
                    <a:pt x="38701" y="3711"/>
                    <a:pt x="43200" y="11108"/>
                    <a:pt x="43200" y="19179"/>
                  </a:cubicBezTo>
                  <a:cubicBezTo>
                    <a:pt x="43200" y="31108"/>
                    <a:pt x="33529" y="40779"/>
                    <a:pt x="21600" y="40779"/>
                  </a:cubicBezTo>
                  <a:cubicBezTo>
                    <a:pt x="9670" y="40779"/>
                    <a:pt x="0" y="31108"/>
                    <a:pt x="0" y="19179"/>
                  </a:cubicBezTo>
                  <a:cubicBezTo>
                    <a:pt x="-1" y="17897"/>
                    <a:pt x="114" y="16618"/>
                    <a:pt x="340" y="15356"/>
                  </a:cubicBezTo>
                </a:path>
                <a:path w="43200" h="40779" stroke="0" extrusionOk="0">
                  <a:moveTo>
                    <a:pt x="31535" y="-1"/>
                  </a:moveTo>
                  <a:cubicBezTo>
                    <a:pt x="38701" y="3711"/>
                    <a:pt x="43200" y="11108"/>
                    <a:pt x="43200" y="19179"/>
                  </a:cubicBezTo>
                  <a:cubicBezTo>
                    <a:pt x="43200" y="31108"/>
                    <a:pt x="33529" y="40779"/>
                    <a:pt x="21600" y="40779"/>
                  </a:cubicBezTo>
                  <a:cubicBezTo>
                    <a:pt x="9670" y="40779"/>
                    <a:pt x="0" y="31108"/>
                    <a:pt x="0" y="19179"/>
                  </a:cubicBezTo>
                  <a:cubicBezTo>
                    <a:pt x="-1" y="17897"/>
                    <a:pt x="114" y="16618"/>
                    <a:pt x="340" y="15356"/>
                  </a:cubicBezTo>
                  <a:lnTo>
                    <a:pt x="21600" y="19179"/>
                  </a:lnTo>
                  <a:close/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57800" y="5259388"/>
            <a:ext cx="288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 fold degeneracy on torus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76213" y="6064250"/>
            <a:ext cx="799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“Flux” detected </a:t>
            </a:r>
            <a:r>
              <a:rPr lang="en-US" i="1" dirty="0"/>
              <a:t>only</a:t>
            </a:r>
            <a:r>
              <a:rPr lang="en-US" dirty="0"/>
              <a:t> via </a:t>
            </a:r>
            <a:r>
              <a:rPr lang="en-US" dirty="0" err="1"/>
              <a:t>Aharanov-Bohm</a:t>
            </a:r>
            <a:r>
              <a:rPr lang="en-US" dirty="0"/>
              <a:t> effect.</a:t>
            </a:r>
          </a:p>
          <a:p>
            <a:pPr>
              <a:buFontTx/>
              <a:buChar char="•"/>
            </a:pPr>
            <a:r>
              <a:rPr lang="en-US" dirty="0"/>
              <a:t>Intrinsic protection of quantum information – topological quantum computing.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1141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Microsoft Equation 3.0</vt:lpstr>
      <vt:lpstr>Equation</vt:lpstr>
      <vt:lpstr>Frustrated Magnetism, Quantum spin liquids and gauge theories</vt:lpstr>
      <vt:lpstr>Beating confinement</vt:lpstr>
      <vt:lpstr>Dimers on non-bipartite lattices</vt:lpstr>
      <vt:lpstr>A Microscopic Model on the Kagome Lattice</vt:lpstr>
      <vt:lpstr>Spin Liquids, Deconfinement and Fractionalization</vt:lpstr>
      <vt:lpstr>Confinement</vt:lpstr>
      <vt:lpstr>…and Deconfinement</vt:lpstr>
      <vt:lpstr>Z2 lattice gauge theory</vt:lpstr>
      <vt:lpstr>Topological Order</vt:lpstr>
      <vt:lpstr>2. Frustration and Dimers in D=3</vt:lpstr>
      <vt:lpstr>Emergent Magnetostatics</vt:lpstr>
      <vt:lpstr>Spin Ice and Beyond</vt:lpstr>
      <vt:lpstr>Novel Quantum Phase Transitions in Frustrated Magnets</vt:lpstr>
      <vt:lpstr>Analogous to 1D Chain</vt:lpstr>
      <vt:lpstr>Phase Diagram…</vt:lpstr>
      <vt:lpstr>Landau’s Rules</vt:lpstr>
      <vt:lpstr>Not True for Quantum Transitions!</vt:lpstr>
      <vt:lpstr>Intuition from1D Chain</vt:lpstr>
      <vt:lpstr>Mechanism of Non-Landau Transition</vt:lpstr>
      <vt:lpstr>Numerical Experiments</vt:lpstr>
      <vt:lpstr>Experimental Candidates for Spin Liquids</vt:lpstr>
      <vt:lpstr>Geometric Frustration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Frustrated Magnetism, Quantum spin liquids and gauge theories</dc:title>
  <dc:creator>ashvinv</dc:creator>
  <cp:lastModifiedBy>ashvinv</cp:lastModifiedBy>
  <cp:revision>6</cp:revision>
  <dcterms:created xsi:type="dcterms:W3CDTF">2010-07-14T05:58:06Z</dcterms:created>
  <dcterms:modified xsi:type="dcterms:W3CDTF">2010-07-15T06:05:05Z</dcterms:modified>
</cp:coreProperties>
</file>